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3" r:id="rId12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0"/>
        <a:cs typeface="Microsoft YaHei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246" y="-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2BB29B9C-9610-4842-B228-5A80165AE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43907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206D06A9-381E-43D7-A160-4473AC35E332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2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133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934C7F5D-579B-4E80-997A-FDEA45444F52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3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3F51835B-054B-45E4-82EA-55E6F481EF5F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4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153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E2FC9EC7-3DB6-4D72-9914-8479C74C05AC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5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163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A0CD2A99-BDE8-4D02-A7A0-DBEC823017CF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6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174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2B91415C-457D-437B-A1DF-2E94D85CD2B5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7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184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4DFB4924-8ECE-4F52-8E09-FC0D2027AA6C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8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194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6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/>
            <a:fld id="{5AAC3782-80D8-406F-9114-BA750064C833}" type="slidenum">
              <a:rPr lang="cs-CZ">
                <a:solidFill>
                  <a:srgbClr val="000000"/>
                </a:solidFill>
                <a:latin typeface="Times New Roman" pitchFamily="16" charset="0"/>
                <a:cs typeface="Lucida Sans Unicode" charset="0"/>
              </a:rPr>
              <a:pPr eaLnBrk="1"/>
              <a:t>11</a:t>
            </a:fld>
            <a:endParaRPr lang="cs-CZ">
              <a:solidFill>
                <a:srgbClr val="000000"/>
              </a:solidFill>
              <a:latin typeface="Times New Roman" pitchFamily="16" charset="0"/>
              <a:cs typeface="Lucida Sans Unicode" charset="0"/>
            </a:endParaRPr>
          </a:p>
        </p:txBody>
      </p:sp>
      <p:sp>
        <p:nvSpPr>
          <p:cNvPr id="204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D0A52-6CAC-419C-84F5-FD28715134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4490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4D56D-8DAA-40D4-B4D2-598E990951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59713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4475D-7B79-4935-BFE7-527FBE4332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02041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D9BDE-7AE8-4CF4-A64D-E39E8015FD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56867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7AD1F-5208-4474-B7CA-5715AF0CA5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34938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D58A4-B8D7-4229-90EF-DB68693130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33493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8D05F-C656-449F-9F74-39E49F6DCA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43880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E9234-0060-4078-9B5F-5A89642A7E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1457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45E6F-2F2E-40D1-B5AC-5DA11A55B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03142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9C55E-1CAC-4137-B122-2D3113D304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960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D80E1-9CE6-4F1D-B65A-E7F1293F91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8133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3482F-B01A-498F-9580-6DC1D1BD7E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56709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D89749F7-181F-42BC-A5FD-D8461DF057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504031" y="302738"/>
            <a:ext cx="9072563" cy="1665928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8855" y="286987"/>
            <a:ext cx="6704665" cy="16379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841052"/>
              </p:ext>
            </p:extLst>
          </p:nvPr>
        </p:nvGraphicFramePr>
        <p:xfrm>
          <a:off x="1387838" y="2351899"/>
          <a:ext cx="7383707" cy="4523569"/>
        </p:xfrm>
        <a:graphic>
          <a:graphicData uri="http://schemas.openxmlformats.org/drawingml/2006/table">
            <a:tbl>
              <a:tblPr/>
              <a:tblGrid>
                <a:gridCol w="2714418"/>
                <a:gridCol w="4669289"/>
              </a:tblGrid>
              <a:tr h="713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Ekologické zemědělství  - systémy hospodaření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VY_32_INOVACE_11.02.04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Alice Votavová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Ekologické zemědělství a agroturistika pro 4. ročník </a:t>
                      </a:r>
                      <a:r>
                        <a:rPr kumimoji="0" lang="cs-CZ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agropodnikání</a:t>
                      </a: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(rozvoj venkova)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Agropodnikání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10. ledna 2013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Žáci se seznámí s definicemi nejběžnějších typů systémů hospodaření a podmínkami jejich vzniku.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Výkladová prezentace doplněná o otázky k zjištění pochopení dané problematiky.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8584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Zemědělské systémy </a:t>
            </a:r>
            <a:br>
              <a:rPr lang="cs-CZ" smtClean="0"/>
            </a:br>
            <a:r>
              <a:rPr lang="cs-CZ" smtClean="0">
                <a:solidFill>
                  <a:srgbClr val="FF0000"/>
                </a:solidFill>
              </a:rPr>
              <a:t>konvenční zemědělství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503238" y="1768475"/>
            <a:ext cx="9070975" cy="4989513"/>
          </a:xfrm>
        </p:spPr>
        <p:txBody>
          <a:bodyPr anchor="ctr"/>
          <a:lstStyle/>
          <a:p>
            <a:pPr eaLnBrk="1"/>
            <a:endParaRPr lang="cs-CZ" smtClean="0"/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539750" y="1800225"/>
            <a:ext cx="8999538" cy="557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9695" rIns="90000" bIns="45000"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eaLnBrk="1">
              <a:spcBef>
                <a:spcPts val="1200"/>
              </a:spcBef>
              <a:spcAft>
                <a:spcPts val="1000"/>
              </a:spcAft>
            </a:pPr>
            <a:r>
              <a:rPr lang="cs-CZ" sz="2800" b="1" dirty="0">
                <a:solidFill>
                  <a:srgbClr val="FF0000"/>
                </a:solidFill>
              </a:rPr>
              <a:t>Konvenční </a:t>
            </a:r>
            <a:r>
              <a:rPr lang="cs-CZ" sz="2800" b="1" dirty="0" smtClean="0">
                <a:solidFill>
                  <a:srgbClr val="FF0000"/>
                </a:solidFill>
              </a:rPr>
              <a:t>zemědělství</a:t>
            </a:r>
          </a:p>
          <a:p>
            <a:pPr eaLnBrk="1">
              <a:spcBef>
                <a:spcPts val="1200"/>
              </a:spcBef>
              <a:spcAft>
                <a:spcPts val="1000"/>
              </a:spcAft>
            </a:pPr>
            <a:r>
              <a:rPr lang="cs-CZ" sz="2800" dirty="0" smtClean="0">
                <a:solidFill>
                  <a:srgbClr val="000000"/>
                </a:solidFill>
              </a:rPr>
              <a:t>Nejrozšířenějším </a:t>
            </a:r>
            <a:r>
              <a:rPr lang="cs-CZ" sz="2800" dirty="0">
                <a:solidFill>
                  <a:srgbClr val="000000"/>
                </a:solidFill>
              </a:rPr>
              <a:t>způsob hospodaření v současnosti. Zemědělec je nucen díky změnám cen zemědělských komodit prakticky každý rok korigovat. To je </a:t>
            </a:r>
            <a:r>
              <a:rPr lang="cs-CZ" sz="2800" dirty="0" smtClean="0">
                <a:solidFill>
                  <a:srgbClr val="000000"/>
                </a:solidFill>
              </a:rPr>
              <a:t>snazší </a:t>
            </a:r>
            <a:r>
              <a:rPr lang="cs-CZ" sz="2800" dirty="0">
                <a:solidFill>
                  <a:srgbClr val="000000"/>
                </a:solidFill>
              </a:rPr>
              <a:t>v rostlinné produkci.</a:t>
            </a:r>
          </a:p>
          <a:p>
            <a:pPr algn="just" eaLnBrk="1"/>
            <a:r>
              <a:rPr lang="en-US" sz="2800" dirty="0">
                <a:solidFill>
                  <a:srgbClr val="000000"/>
                </a:solidFill>
                <a:cs typeface="Times New Roman" pitchFamily="16" charset="0"/>
              </a:rPr>
              <a:t> </a:t>
            </a:r>
          </a:p>
          <a:p>
            <a:pPr eaLnBrk="1">
              <a:spcBef>
                <a:spcPts val="1200"/>
              </a:spcBef>
              <a:spcAft>
                <a:spcPts val="1000"/>
              </a:spcAft>
            </a:pPr>
            <a:r>
              <a:rPr lang="cs-CZ" sz="2800" dirty="0">
                <a:solidFill>
                  <a:srgbClr val="2300DC"/>
                </a:solidFill>
              </a:rPr>
              <a:t>Cíl:</a:t>
            </a:r>
            <a:r>
              <a:rPr lang="cs-CZ" sz="2800" dirty="0">
                <a:solidFill>
                  <a:srgbClr val="000000"/>
                </a:solidFill>
              </a:rPr>
              <a:t> dosažení maximálních výnosů za použití i nadměrných agrochemických vstupů bez ohledu na nepříznivé dopady pro životní prostředí (např. kvalitu podzemních vod aj.). </a:t>
            </a:r>
          </a:p>
          <a:p>
            <a:pPr eaLnBrk="1">
              <a:spcBef>
                <a:spcPts val="1200"/>
              </a:spcBef>
              <a:spcAft>
                <a:spcPts val="1000"/>
              </a:spcAft>
            </a:pPr>
            <a:endParaRPr lang="cs-CZ" sz="2800" dirty="0">
              <a:solidFill>
                <a:srgbClr val="000000"/>
              </a:solidFill>
            </a:endParaRPr>
          </a:p>
          <a:p>
            <a:pPr eaLnBrk="1">
              <a:spcBef>
                <a:spcPts val="1200"/>
              </a:spcBef>
              <a:spcAft>
                <a:spcPts val="1000"/>
              </a:spcAft>
            </a:pPr>
            <a:endParaRPr lang="cs-CZ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Zemědělské systémy</a:t>
            </a:r>
            <a:br>
              <a:rPr lang="cs-CZ" smtClean="0"/>
            </a:br>
            <a:r>
              <a:rPr lang="cs-CZ" smtClean="0">
                <a:solidFill>
                  <a:srgbClr val="FF0000"/>
                </a:solidFill>
              </a:rPr>
              <a:t>integrovaná rostlinná výroba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</p:spPr>
        <p:txBody>
          <a:bodyPr tIns="24695"/>
          <a:lstStyle/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800" b="1" dirty="0" err="1" smtClean="0">
                <a:solidFill>
                  <a:srgbClr val="FF0000"/>
                </a:solidFill>
              </a:rPr>
              <a:t>Integrovaná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rostlinná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výroba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Systémový</a:t>
            </a:r>
            <a:r>
              <a:rPr lang="en-US" sz="2800" dirty="0" smtClean="0"/>
              <a:t> </a:t>
            </a:r>
            <a:r>
              <a:rPr lang="en-US" sz="2800" dirty="0" err="1" smtClean="0"/>
              <a:t>způsob</a:t>
            </a:r>
            <a:r>
              <a:rPr lang="en-US" sz="2800" dirty="0" smtClean="0"/>
              <a:t> </a:t>
            </a:r>
            <a:r>
              <a:rPr lang="en-US" sz="2800" dirty="0" err="1" smtClean="0"/>
              <a:t>hospodaření</a:t>
            </a:r>
            <a:r>
              <a:rPr lang="en-US" sz="2800" dirty="0" smtClean="0"/>
              <a:t>. 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Uplatňuje</a:t>
            </a:r>
            <a:r>
              <a:rPr lang="en-US" sz="2800" dirty="0" smtClean="0"/>
              <a:t> </a:t>
            </a:r>
            <a:r>
              <a:rPr lang="en-US" sz="2800" dirty="0" err="1" smtClean="0"/>
              <a:t>např</a:t>
            </a:r>
            <a:r>
              <a:rPr lang="en-US" sz="2800" dirty="0" smtClean="0"/>
              <a:t>. </a:t>
            </a:r>
            <a:r>
              <a:rPr lang="en-US" sz="2800" dirty="0" err="1" smtClean="0"/>
              <a:t>použití</a:t>
            </a:r>
            <a:r>
              <a:rPr lang="en-US" sz="2800" dirty="0" smtClean="0"/>
              <a:t> </a:t>
            </a:r>
            <a:r>
              <a:rPr lang="en-US" sz="2800" dirty="0" err="1" smtClean="0"/>
              <a:t>pesticidů</a:t>
            </a:r>
            <a:r>
              <a:rPr lang="en-US" sz="2800" dirty="0" smtClean="0"/>
              <a:t> </a:t>
            </a:r>
            <a:r>
              <a:rPr lang="en-US" sz="2800" dirty="0" err="1" smtClean="0"/>
              <a:t>cíleně</a:t>
            </a:r>
            <a:r>
              <a:rPr lang="en-US" sz="2800" dirty="0" smtClean="0"/>
              <a:t>, </a:t>
            </a:r>
            <a:r>
              <a:rPr lang="en-US" sz="2800" dirty="0" err="1" smtClean="0"/>
              <a:t>až</a:t>
            </a:r>
            <a:r>
              <a:rPr lang="en-US" sz="2800" dirty="0" smtClean="0"/>
              <a:t> </a:t>
            </a:r>
            <a:r>
              <a:rPr lang="en-US" sz="2800" dirty="0" err="1" smtClean="0"/>
              <a:t>po</a:t>
            </a:r>
            <a:r>
              <a:rPr lang="en-US" sz="2800" dirty="0" smtClean="0"/>
              <a:t> </a:t>
            </a:r>
            <a:r>
              <a:rPr lang="en-US" sz="2800" dirty="0" err="1" smtClean="0"/>
              <a:t>překročení</a:t>
            </a:r>
            <a:r>
              <a:rPr lang="en-US" sz="2800" dirty="0" smtClean="0"/>
              <a:t> </a:t>
            </a:r>
            <a:r>
              <a:rPr lang="en-US" sz="2800" dirty="0" err="1" smtClean="0"/>
              <a:t>tzv</a:t>
            </a:r>
            <a:r>
              <a:rPr lang="en-US" sz="2800" dirty="0" smtClean="0"/>
              <a:t>. </a:t>
            </a:r>
            <a:r>
              <a:rPr lang="en-US" sz="2800" b="1" dirty="0" err="1" smtClean="0"/>
              <a:t>prahů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škodlivosti</a:t>
            </a:r>
            <a:r>
              <a:rPr lang="en-US" sz="2800" dirty="0" smtClean="0"/>
              <a:t>.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800" dirty="0" err="1" smtClean="0">
                <a:solidFill>
                  <a:srgbClr val="0000FF"/>
                </a:solidFill>
              </a:rPr>
              <a:t>Cíl</a:t>
            </a:r>
            <a:r>
              <a:rPr lang="en-US" sz="2800" dirty="0" smtClean="0">
                <a:solidFill>
                  <a:srgbClr val="0000FF"/>
                </a:solidFill>
              </a:rPr>
              <a:t>:</a:t>
            </a:r>
            <a:r>
              <a:rPr lang="en-US" sz="2800" b="1" dirty="0" smtClean="0"/>
              <a:t> </a:t>
            </a:r>
            <a:r>
              <a:rPr lang="en-US" sz="2800" dirty="0" err="1" smtClean="0"/>
              <a:t>dosažení</a:t>
            </a:r>
            <a:r>
              <a:rPr lang="en-US" sz="2800" dirty="0" smtClean="0"/>
              <a:t> </a:t>
            </a:r>
            <a:r>
              <a:rPr lang="en-US" sz="2800" dirty="0" err="1" smtClean="0"/>
              <a:t>ekologicky</a:t>
            </a:r>
            <a:r>
              <a:rPr lang="en-US" sz="2800" dirty="0" smtClean="0"/>
              <a:t> a </a:t>
            </a:r>
            <a:r>
              <a:rPr lang="en-US" sz="2800" dirty="0" err="1" smtClean="0"/>
              <a:t>ekonomicky</a:t>
            </a:r>
            <a:r>
              <a:rPr lang="en-US" sz="2800" dirty="0" smtClean="0"/>
              <a:t> </a:t>
            </a:r>
            <a:r>
              <a:rPr lang="en-US" sz="2800" dirty="0" err="1" smtClean="0"/>
              <a:t>únosných</a:t>
            </a:r>
            <a:r>
              <a:rPr lang="en-US" sz="2800" dirty="0" smtClean="0"/>
              <a:t> </a:t>
            </a:r>
            <a:r>
              <a:rPr lang="en-US" sz="2800" dirty="0" err="1" smtClean="0"/>
              <a:t>výnosů</a:t>
            </a:r>
            <a:r>
              <a:rPr lang="en-US" sz="2800" dirty="0" smtClean="0"/>
              <a:t>.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Bere</a:t>
            </a:r>
            <a:r>
              <a:rPr lang="en-US" sz="2800" dirty="0" smtClean="0"/>
              <a:t> </a:t>
            </a:r>
            <a:r>
              <a:rPr lang="en-US" sz="2800" dirty="0" err="1" smtClean="0"/>
              <a:t>maximální</a:t>
            </a:r>
            <a:r>
              <a:rPr lang="en-US" sz="2800" dirty="0" smtClean="0"/>
              <a:t> </a:t>
            </a:r>
            <a:r>
              <a:rPr lang="en-US" sz="2800" dirty="0" err="1" smtClean="0"/>
              <a:t>zřetel</a:t>
            </a:r>
            <a:r>
              <a:rPr lang="en-US" sz="2800" dirty="0" smtClean="0"/>
              <a:t> </a:t>
            </a:r>
            <a:r>
              <a:rPr lang="en-US" sz="2800" dirty="0" err="1" smtClean="0"/>
              <a:t>na</a:t>
            </a:r>
            <a:r>
              <a:rPr lang="en-US" sz="2800" dirty="0" smtClean="0"/>
              <a:t> </a:t>
            </a:r>
            <a:r>
              <a:rPr lang="en-US" sz="2800" dirty="0" err="1" smtClean="0"/>
              <a:t>životní</a:t>
            </a:r>
            <a:r>
              <a:rPr lang="en-US" sz="2800" dirty="0" smtClean="0"/>
              <a:t> </a:t>
            </a:r>
            <a:r>
              <a:rPr lang="en-US" sz="2800" dirty="0" err="1" smtClean="0"/>
              <a:t>prostředí</a:t>
            </a:r>
            <a:r>
              <a:rPr lang="en-US" sz="2800" dirty="0" smtClean="0"/>
              <a:t> a </a:t>
            </a:r>
            <a:r>
              <a:rPr lang="en-US" sz="2800" dirty="0" err="1" smtClean="0"/>
              <a:t>minimalizuje</a:t>
            </a:r>
            <a:r>
              <a:rPr lang="en-US" sz="2800" dirty="0" smtClean="0"/>
              <a:t> </a:t>
            </a:r>
            <a:r>
              <a:rPr lang="en-US" sz="2800" dirty="0" err="1" smtClean="0"/>
              <a:t>vstupy</a:t>
            </a:r>
            <a:r>
              <a:rPr lang="en-US" sz="2800" dirty="0" smtClean="0"/>
              <a:t> </a:t>
            </a:r>
            <a:r>
              <a:rPr lang="en-US" sz="2800" dirty="0" err="1" smtClean="0"/>
              <a:t>cizorodých</a:t>
            </a:r>
            <a:r>
              <a:rPr lang="en-US" sz="2800" dirty="0" smtClean="0"/>
              <a:t> </a:t>
            </a:r>
            <a:r>
              <a:rPr lang="en-US" sz="2800" dirty="0" err="1" smtClean="0"/>
              <a:t>látek</a:t>
            </a:r>
            <a:r>
              <a:rPr lang="en-US" sz="2800" dirty="0" smtClean="0"/>
              <a:t> do </a:t>
            </a:r>
            <a:r>
              <a:rPr lang="en-US" sz="2800" dirty="0" err="1" smtClean="0"/>
              <a:t>potravních</a:t>
            </a:r>
            <a:r>
              <a:rPr lang="en-US" sz="2800" dirty="0" smtClean="0"/>
              <a:t> </a:t>
            </a:r>
            <a:r>
              <a:rPr lang="en-US" sz="2800" dirty="0" err="1" smtClean="0"/>
              <a:t>řetězců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Zemědělské systémy</a:t>
            </a:r>
            <a:br>
              <a:rPr lang="cs-CZ" smtClean="0"/>
            </a:br>
            <a:r>
              <a:rPr lang="cs-CZ" smtClean="0">
                <a:solidFill>
                  <a:srgbClr val="FF0000"/>
                </a:solidFill>
              </a:rPr>
              <a:t>organické zemědělství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065713"/>
          </a:xfrm>
        </p:spPr>
        <p:txBody>
          <a:bodyPr/>
          <a:lstStyle/>
          <a:p>
            <a:pPr marL="431800" indent="-323850" algn="just" eaLnBrk="1">
              <a:buSzPct val="45000"/>
              <a:buFont typeface="Wingdings" charset="2"/>
              <a:buNone/>
              <a:tabLst>
                <a:tab pos="839788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b="1" dirty="0" smtClean="0">
                <a:solidFill>
                  <a:srgbClr val="FF0000"/>
                </a:solidFill>
              </a:rPr>
              <a:t>Organické, ekologické zemědělství </a:t>
            </a:r>
            <a:r>
              <a:rPr lang="cs-CZ" sz="2400" dirty="0" smtClean="0">
                <a:solidFill>
                  <a:srgbClr val="6B2394"/>
                </a:solidFill>
              </a:rPr>
              <a:t>(jedna z alternativ ke konvenčnímu zemědělství)</a:t>
            </a:r>
          </a:p>
          <a:p>
            <a:pPr marL="431800" indent="-323850" algn="just" eaLnBrk="1">
              <a:buClrTx/>
              <a:buSzTx/>
              <a:buFontTx/>
              <a:buNone/>
              <a:tabLst>
                <a:tab pos="839788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Bez</a:t>
            </a:r>
            <a:r>
              <a:rPr lang="en-US" sz="2800" dirty="0" smtClean="0"/>
              <a:t> </a:t>
            </a:r>
            <a:r>
              <a:rPr lang="en-US" sz="2800" dirty="0" err="1" smtClean="0"/>
              <a:t>negativních</a:t>
            </a:r>
            <a:r>
              <a:rPr lang="en-US" sz="2800" dirty="0" smtClean="0"/>
              <a:t> </a:t>
            </a:r>
            <a:r>
              <a:rPr lang="en-US" sz="2800" dirty="0" err="1" smtClean="0"/>
              <a:t>dopadů</a:t>
            </a:r>
            <a:r>
              <a:rPr lang="en-US" sz="2800" dirty="0" smtClean="0"/>
              <a:t> </a:t>
            </a:r>
            <a:r>
              <a:rPr lang="en-US" sz="2800" dirty="0" err="1" smtClean="0"/>
              <a:t>průmyslových</a:t>
            </a:r>
            <a:r>
              <a:rPr lang="en-US" sz="2800" dirty="0" smtClean="0"/>
              <a:t> </a:t>
            </a:r>
            <a:r>
              <a:rPr lang="en-US" sz="2800" dirty="0" err="1" smtClean="0"/>
              <a:t>hnojiv</a:t>
            </a:r>
            <a:r>
              <a:rPr lang="en-US" sz="2800" dirty="0" smtClean="0"/>
              <a:t>, </a:t>
            </a:r>
            <a:r>
              <a:rPr lang="en-US" sz="2800" dirty="0" err="1" smtClean="0"/>
              <a:t>pesticidů</a:t>
            </a:r>
            <a:r>
              <a:rPr lang="en-US" sz="2800" dirty="0" smtClean="0"/>
              <a:t> a </a:t>
            </a:r>
            <a:r>
              <a:rPr lang="en-US" sz="2800" dirty="0" err="1" smtClean="0"/>
              <a:t>krmných</a:t>
            </a:r>
            <a:r>
              <a:rPr lang="en-US" sz="2800" dirty="0" smtClean="0"/>
              <a:t> </a:t>
            </a:r>
            <a:r>
              <a:rPr lang="en-US" sz="2800" dirty="0" err="1" smtClean="0"/>
              <a:t>doplňků</a:t>
            </a:r>
            <a:r>
              <a:rPr lang="en-US" sz="2800" dirty="0" smtClean="0"/>
              <a:t> </a:t>
            </a:r>
            <a:r>
              <a:rPr lang="en-US" sz="2800" dirty="0" err="1" smtClean="0"/>
              <a:t>na</a:t>
            </a:r>
            <a:r>
              <a:rPr lang="en-US" sz="2800" dirty="0" smtClean="0"/>
              <a:t> </a:t>
            </a:r>
            <a:r>
              <a:rPr lang="en-US" sz="2800" dirty="0" err="1" smtClean="0"/>
              <a:t>životní</a:t>
            </a:r>
            <a:r>
              <a:rPr lang="en-US" sz="2800" dirty="0" smtClean="0"/>
              <a:t> </a:t>
            </a:r>
            <a:r>
              <a:rPr lang="en-US" sz="2800" dirty="0" err="1" smtClean="0"/>
              <a:t>prostředí</a:t>
            </a:r>
            <a:r>
              <a:rPr lang="en-US" sz="2800" dirty="0" smtClean="0"/>
              <a:t> a </a:t>
            </a:r>
            <a:r>
              <a:rPr lang="en-US" sz="2800" dirty="0" err="1" smtClean="0"/>
              <a:t>kvalitu</a:t>
            </a:r>
            <a:r>
              <a:rPr lang="en-US" sz="2800" dirty="0" smtClean="0"/>
              <a:t> </a:t>
            </a:r>
            <a:r>
              <a:rPr lang="en-US" sz="2800" dirty="0" err="1" smtClean="0"/>
              <a:t>výrobků</a:t>
            </a:r>
            <a:r>
              <a:rPr lang="en-US" sz="2800" dirty="0" smtClean="0"/>
              <a:t>.</a:t>
            </a:r>
          </a:p>
          <a:p>
            <a:pPr marL="431800" indent="-323850" algn="just" eaLnBrk="1">
              <a:buClrTx/>
              <a:buSzTx/>
              <a:buFontTx/>
              <a:buNone/>
              <a:tabLst>
                <a:tab pos="839788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800" dirty="0" err="1" smtClean="0">
                <a:solidFill>
                  <a:srgbClr val="0000FF"/>
                </a:solidFill>
              </a:rPr>
              <a:t>Cíl</a:t>
            </a:r>
            <a:r>
              <a:rPr lang="en-US" sz="2800" dirty="0" smtClean="0">
                <a:solidFill>
                  <a:srgbClr val="0000FF"/>
                </a:solidFill>
              </a:rPr>
              <a:t>:</a:t>
            </a:r>
            <a:r>
              <a:rPr lang="en-US" sz="2800" dirty="0" smtClean="0"/>
              <a:t> </a:t>
            </a:r>
            <a:r>
              <a:rPr lang="cs-CZ" sz="2800" dirty="0" smtClean="0"/>
              <a:t>	</a:t>
            </a:r>
            <a:r>
              <a:rPr lang="cs-CZ" sz="2800" dirty="0"/>
              <a:t>P</a:t>
            </a:r>
            <a:r>
              <a:rPr lang="en-US" sz="2800" dirty="0" err="1" smtClean="0"/>
              <a:t>rodukce</a:t>
            </a:r>
            <a:r>
              <a:rPr lang="en-US" sz="2800" dirty="0" smtClean="0"/>
              <a:t> </a:t>
            </a:r>
            <a:r>
              <a:rPr lang="en-US" sz="2800" dirty="0" err="1" smtClean="0"/>
              <a:t>dostatečného</a:t>
            </a:r>
            <a:r>
              <a:rPr lang="en-US" sz="2800" dirty="0" smtClean="0"/>
              <a:t> </a:t>
            </a:r>
            <a:r>
              <a:rPr lang="en-US" sz="2800" dirty="0" err="1" smtClean="0"/>
              <a:t>množství</a:t>
            </a:r>
            <a:r>
              <a:rPr lang="en-US" sz="2800" dirty="0" smtClean="0"/>
              <a:t> </a:t>
            </a:r>
            <a:r>
              <a:rPr lang="en-US" sz="2800" dirty="0" err="1" smtClean="0"/>
              <a:t>potravin</a:t>
            </a:r>
            <a:r>
              <a:rPr lang="en-US" sz="2800" dirty="0" smtClean="0"/>
              <a:t> s</a:t>
            </a:r>
            <a:r>
              <a:rPr lang="cs-CZ" sz="2800" dirty="0" smtClean="0"/>
              <a:t> </a:t>
            </a:r>
            <a:r>
              <a:rPr lang="en-US" sz="2800" dirty="0" err="1" smtClean="0"/>
              <a:t>vysokou</a:t>
            </a:r>
            <a:r>
              <a:rPr lang="cs-CZ" sz="2800" dirty="0"/>
              <a:t> </a:t>
            </a:r>
            <a:r>
              <a:rPr lang="en-US" sz="2800" dirty="0" err="1" smtClean="0"/>
              <a:t>nutriční</a:t>
            </a:r>
            <a:r>
              <a:rPr lang="en-US" sz="2800" dirty="0" smtClean="0"/>
              <a:t>  </a:t>
            </a:r>
            <a:r>
              <a:rPr lang="en-US" sz="2800" dirty="0" err="1" smtClean="0"/>
              <a:t>hodnotou</a:t>
            </a:r>
            <a:r>
              <a:rPr lang="en-US" sz="2800" dirty="0" smtClean="0"/>
              <a:t> a </a:t>
            </a:r>
            <a:r>
              <a:rPr lang="en-US" sz="2800" dirty="0" err="1" smtClean="0"/>
              <a:t>vyšší</a:t>
            </a:r>
            <a:r>
              <a:rPr lang="en-US" sz="2800" dirty="0" smtClean="0"/>
              <a:t> </a:t>
            </a:r>
            <a:r>
              <a:rPr lang="en-US" sz="2800" dirty="0" err="1" smtClean="0"/>
              <a:t>kvalitou</a:t>
            </a:r>
            <a:r>
              <a:rPr lang="en-US" sz="2800" dirty="0" smtClean="0"/>
              <a:t>;</a:t>
            </a:r>
          </a:p>
          <a:p>
            <a:pPr marL="431800" indent="-323850" algn="just" eaLnBrk="1">
              <a:buClrTx/>
              <a:buSzTx/>
              <a:buFontTx/>
              <a:buNone/>
              <a:tabLst>
                <a:tab pos="839788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>
                <a:solidFill>
                  <a:srgbClr val="FF00FF"/>
                </a:solidFill>
              </a:rPr>
              <a:t>	</a:t>
            </a:r>
            <a:r>
              <a:rPr lang="en-US" sz="2800" dirty="0" err="1" smtClean="0">
                <a:solidFill>
                  <a:srgbClr val="FF00FF"/>
                </a:solidFill>
              </a:rPr>
              <a:t>podpora</a:t>
            </a:r>
            <a:r>
              <a:rPr lang="en-US" sz="2800" dirty="0" smtClean="0">
                <a:solidFill>
                  <a:srgbClr val="FF00FF"/>
                </a:solidFill>
              </a:rPr>
              <a:t> a </a:t>
            </a:r>
            <a:r>
              <a:rPr lang="en-US" sz="2800" dirty="0" err="1" smtClean="0">
                <a:solidFill>
                  <a:srgbClr val="FF00FF"/>
                </a:solidFill>
              </a:rPr>
              <a:t>posilování</a:t>
            </a:r>
            <a:r>
              <a:rPr lang="en-US" sz="2800" dirty="0" smtClean="0">
                <a:solidFill>
                  <a:srgbClr val="FF00FF"/>
                </a:solidFill>
              </a:rPr>
              <a:t> </a:t>
            </a:r>
            <a:r>
              <a:rPr lang="en-US" sz="2800" dirty="0" err="1" smtClean="0">
                <a:solidFill>
                  <a:srgbClr val="FF00FF"/>
                </a:solidFill>
              </a:rPr>
              <a:t>rozvoje</a:t>
            </a:r>
            <a:r>
              <a:rPr lang="en-US" sz="2800" dirty="0" smtClean="0">
                <a:solidFill>
                  <a:srgbClr val="FF00FF"/>
                </a:solidFill>
              </a:rPr>
              <a:t> </a:t>
            </a:r>
            <a:r>
              <a:rPr lang="en-US" sz="2800" dirty="0" err="1" smtClean="0">
                <a:solidFill>
                  <a:srgbClr val="FF00FF"/>
                </a:solidFill>
              </a:rPr>
              <a:t>biologických</a:t>
            </a:r>
            <a:r>
              <a:rPr lang="en-US" sz="2800" dirty="0" smtClean="0">
                <a:solidFill>
                  <a:srgbClr val="FF00FF"/>
                </a:solidFill>
              </a:rPr>
              <a:t> </a:t>
            </a:r>
            <a:r>
              <a:rPr lang="en-US" sz="2800" dirty="0" err="1" smtClean="0">
                <a:solidFill>
                  <a:srgbClr val="FF00FF"/>
                </a:solidFill>
              </a:rPr>
              <a:t>cyklů</a:t>
            </a:r>
            <a:r>
              <a:rPr lang="en-US" sz="2800" dirty="0" smtClean="0">
                <a:solidFill>
                  <a:srgbClr val="FF00FF"/>
                </a:solidFill>
              </a:rPr>
              <a:t> v  </a:t>
            </a:r>
            <a:r>
              <a:rPr lang="en-US" sz="2800" dirty="0" err="1" smtClean="0">
                <a:solidFill>
                  <a:srgbClr val="FF00FF"/>
                </a:solidFill>
              </a:rPr>
              <a:t>agroekosystémech</a:t>
            </a:r>
            <a:r>
              <a:rPr lang="en-US" sz="2800" dirty="0" smtClean="0">
                <a:solidFill>
                  <a:srgbClr val="FF00FF"/>
                </a:solidFill>
              </a:rPr>
              <a:t> - </a:t>
            </a:r>
            <a:r>
              <a:rPr lang="en-US" sz="2800" dirty="0" err="1" smtClean="0">
                <a:solidFill>
                  <a:srgbClr val="FF00FF"/>
                </a:solidFill>
              </a:rPr>
              <a:t>mikroorganismů</a:t>
            </a:r>
            <a:r>
              <a:rPr lang="en-US" sz="2800" dirty="0" smtClean="0">
                <a:solidFill>
                  <a:srgbClr val="FF00FF"/>
                </a:solidFill>
              </a:rPr>
              <a:t>, </a:t>
            </a:r>
            <a:r>
              <a:rPr lang="en-US" sz="2800" dirty="0" err="1" smtClean="0">
                <a:solidFill>
                  <a:srgbClr val="FF00FF"/>
                </a:solidFill>
              </a:rPr>
              <a:t>půdního</a:t>
            </a:r>
            <a:r>
              <a:rPr lang="en-US" sz="2800" dirty="0" smtClean="0">
                <a:solidFill>
                  <a:srgbClr val="FF00FF"/>
                </a:solidFill>
              </a:rPr>
              <a:t> </a:t>
            </a:r>
            <a:r>
              <a:rPr lang="en-US" sz="2800" dirty="0" err="1" smtClean="0">
                <a:solidFill>
                  <a:srgbClr val="FF00FF"/>
                </a:solidFill>
              </a:rPr>
              <a:t>edafonu</a:t>
            </a:r>
            <a:r>
              <a:rPr lang="en-US" sz="2800" dirty="0" smtClean="0">
                <a:solidFill>
                  <a:srgbClr val="FF00FF"/>
                </a:solidFill>
              </a:rPr>
              <a:t>, </a:t>
            </a:r>
            <a:r>
              <a:rPr lang="en-US" sz="2800" dirty="0" err="1" smtClean="0">
                <a:solidFill>
                  <a:srgbClr val="FF00FF"/>
                </a:solidFill>
              </a:rPr>
              <a:t>všech</a:t>
            </a:r>
            <a:r>
              <a:rPr lang="en-US" sz="2800" dirty="0" smtClean="0">
                <a:solidFill>
                  <a:srgbClr val="FF00FF"/>
                </a:solidFill>
              </a:rPr>
              <a:t>  </a:t>
            </a:r>
            <a:r>
              <a:rPr lang="en-US" sz="2800" dirty="0" err="1" smtClean="0">
                <a:solidFill>
                  <a:srgbClr val="FF00FF"/>
                </a:solidFill>
              </a:rPr>
              <a:t>rostlin</a:t>
            </a:r>
            <a:r>
              <a:rPr lang="en-US" sz="2800" dirty="0" smtClean="0">
                <a:solidFill>
                  <a:srgbClr val="FF00FF"/>
                </a:solidFill>
              </a:rPr>
              <a:t> a </a:t>
            </a:r>
            <a:r>
              <a:rPr lang="en-US" sz="2800" dirty="0" err="1" smtClean="0">
                <a:solidFill>
                  <a:srgbClr val="FF00FF"/>
                </a:solidFill>
              </a:rPr>
              <a:t>zvířat</a:t>
            </a:r>
            <a:r>
              <a:rPr lang="en-US" sz="2800" dirty="0" smtClean="0">
                <a:solidFill>
                  <a:srgbClr val="FF00FF"/>
                </a:solidFill>
              </a:rPr>
              <a:t>;  </a:t>
            </a:r>
            <a:r>
              <a:rPr lang="en-US" sz="2800" dirty="0" smtClean="0"/>
              <a:t>           </a:t>
            </a:r>
          </a:p>
          <a:p>
            <a:pPr marL="431800" indent="-323850" eaLnBrk="1">
              <a:buClrTx/>
              <a:buSzTx/>
              <a:buFontTx/>
              <a:buNone/>
              <a:tabLst>
                <a:tab pos="839788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>
                <a:solidFill>
                  <a:srgbClr val="94006B"/>
                </a:solidFill>
              </a:rPr>
              <a:t>	</a:t>
            </a:r>
            <a:r>
              <a:rPr lang="en-US" sz="2800" dirty="0" err="1" smtClean="0">
                <a:solidFill>
                  <a:srgbClr val="94006B"/>
                </a:solidFill>
              </a:rPr>
              <a:t>podpora</a:t>
            </a:r>
            <a:r>
              <a:rPr lang="en-US" sz="2800" dirty="0" smtClean="0">
                <a:solidFill>
                  <a:srgbClr val="94006B"/>
                </a:solidFill>
              </a:rPr>
              <a:t> a </a:t>
            </a:r>
            <a:r>
              <a:rPr lang="en-US" sz="2800" dirty="0" err="1" smtClean="0">
                <a:solidFill>
                  <a:srgbClr val="94006B"/>
                </a:solidFill>
              </a:rPr>
              <a:t>zvyšování</a:t>
            </a:r>
            <a:r>
              <a:rPr lang="en-US" sz="2800" dirty="0" smtClean="0">
                <a:solidFill>
                  <a:srgbClr val="94006B"/>
                </a:solidFill>
              </a:rPr>
              <a:t> </a:t>
            </a:r>
            <a:r>
              <a:rPr lang="en-US" sz="2800" dirty="0" err="1" smtClean="0">
                <a:solidFill>
                  <a:srgbClr val="94006B"/>
                </a:solidFill>
              </a:rPr>
              <a:t>přirozené</a:t>
            </a:r>
            <a:r>
              <a:rPr lang="en-US" sz="2800" dirty="0" smtClean="0">
                <a:solidFill>
                  <a:srgbClr val="94006B"/>
                </a:solidFill>
              </a:rPr>
              <a:t> </a:t>
            </a:r>
            <a:r>
              <a:rPr lang="en-US" sz="2800" dirty="0" err="1" smtClean="0">
                <a:solidFill>
                  <a:srgbClr val="94006B"/>
                </a:solidFill>
              </a:rPr>
              <a:t>půdní</a:t>
            </a:r>
            <a:r>
              <a:rPr lang="en-US" sz="2800" dirty="0" smtClean="0">
                <a:solidFill>
                  <a:srgbClr val="94006B"/>
                </a:solidFill>
              </a:rPr>
              <a:t> </a:t>
            </a:r>
            <a:r>
              <a:rPr lang="en-US" sz="2800" dirty="0" err="1" smtClean="0">
                <a:solidFill>
                  <a:srgbClr val="94006B"/>
                </a:solidFill>
              </a:rPr>
              <a:t>úrodnosti</a:t>
            </a:r>
            <a:r>
              <a:rPr lang="en-US" sz="2800" dirty="0" smtClean="0">
                <a:solidFill>
                  <a:srgbClr val="94006B"/>
                </a:solidFill>
              </a:rPr>
              <a:t>, co </a:t>
            </a:r>
            <a:r>
              <a:rPr lang="en-US" sz="2800" dirty="0" err="1" smtClean="0">
                <a:solidFill>
                  <a:srgbClr val="94006B"/>
                </a:solidFill>
              </a:rPr>
              <a:t>největší</a:t>
            </a:r>
            <a:r>
              <a:rPr lang="en-US" sz="2800" dirty="0" smtClean="0">
                <a:solidFill>
                  <a:srgbClr val="94006B"/>
                </a:solidFill>
              </a:rPr>
              <a:t> </a:t>
            </a:r>
            <a:r>
              <a:rPr lang="en-US" sz="2800" dirty="0" err="1" smtClean="0">
                <a:solidFill>
                  <a:srgbClr val="94006B"/>
                </a:solidFill>
              </a:rPr>
              <a:t>šetrnost</a:t>
            </a:r>
            <a:r>
              <a:rPr lang="en-US" sz="2800" dirty="0" smtClean="0">
                <a:solidFill>
                  <a:srgbClr val="94006B"/>
                </a:solidFill>
              </a:rPr>
              <a:t> v </a:t>
            </a:r>
            <a:r>
              <a:rPr lang="en-US" sz="2800" dirty="0" err="1" smtClean="0">
                <a:solidFill>
                  <a:srgbClr val="94006B"/>
                </a:solidFill>
              </a:rPr>
              <a:t>používání</a:t>
            </a:r>
            <a:r>
              <a:rPr lang="en-US" sz="2800" dirty="0" smtClean="0">
                <a:solidFill>
                  <a:srgbClr val="94006B"/>
                </a:solidFill>
              </a:rPr>
              <a:t> </a:t>
            </a:r>
            <a:r>
              <a:rPr lang="en-US" sz="2800" dirty="0" err="1" smtClean="0">
                <a:solidFill>
                  <a:srgbClr val="94006B"/>
                </a:solidFill>
              </a:rPr>
              <a:t>neobnovitelných</a:t>
            </a:r>
            <a:r>
              <a:rPr lang="en-US" sz="2800" dirty="0" smtClean="0">
                <a:solidFill>
                  <a:srgbClr val="94006B"/>
                </a:solidFill>
              </a:rPr>
              <a:t> </a:t>
            </a:r>
            <a:r>
              <a:rPr lang="en-US" sz="2800" dirty="0" err="1" smtClean="0">
                <a:solidFill>
                  <a:srgbClr val="94006B"/>
                </a:solidFill>
              </a:rPr>
              <a:t>zdrojů</a:t>
            </a:r>
            <a:r>
              <a:rPr lang="en-US" sz="2800" dirty="0" smtClean="0">
                <a:solidFill>
                  <a:srgbClr val="94006B"/>
                </a:solidFill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Zemědělské systémy</a:t>
            </a:r>
            <a:br>
              <a:rPr lang="cs-CZ" smtClean="0"/>
            </a:br>
            <a:r>
              <a:rPr lang="cs-CZ" smtClean="0">
                <a:solidFill>
                  <a:srgbClr val="FF0000"/>
                </a:solidFill>
              </a:rPr>
              <a:t>Low input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</p:spPr>
        <p:txBody>
          <a:bodyPr tIns="24695"/>
          <a:lstStyle/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800" dirty="0" smtClean="0">
                <a:solidFill>
                  <a:srgbClr val="FF0000"/>
                </a:solidFill>
              </a:rPr>
              <a:t>Low input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Snížené</a:t>
            </a:r>
            <a:r>
              <a:rPr lang="en-US" sz="2800" dirty="0" smtClean="0"/>
              <a:t> </a:t>
            </a:r>
            <a:r>
              <a:rPr lang="en-US" sz="2800" dirty="0" err="1" smtClean="0"/>
              <a:t>vstupy</a:t>
            </a:r>
            <a:r>
              <a:rPr lang="en-US" sz="2800" dirty="0" smtClean="0"/>
              <a:t> do </a:t>
            </a:r>
            <a:r>
              <a:rPr lang="en-US" sz="2800" dirty="0" err="1" smtClean="0"/>
              <a:t>výroby</a:t>
            </a:r>
            <a:r>
              <a:rPr lang="en-US" sz="2800" dirty="0" smtClean="0"/>
              <a:t>, </a:t>
            </a:r>
            <a:r>
              <a:rPr lang="en-US" sz="2800" dirty="0" err="1" smtClean="0"/>
              <a:t>zejména</a:t>
            </a:r>
            <a:r>
              <a:rPr lang="en-US" sz="2800" dirty="0" smtClean="0"/>
              <a:t> </a:t>
            </a:r>
            <a:r>
              <a:rPr lang="en-US" sz="2800" dirty="0" err="1" smtClean="0"/>
              <a:t>agrochemikálií</a:t>
            </a:r>
            <a:r>
              <a:rPr lang="en-US" sz="2800" dirty="0" smtClean="0"/>
              <a:t>. 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Důležité</a:t>
            </a:r>
            <a:r>
              <a:rPr lang="en-US" sz="2800" dirty="0" smtClean="0"/>
              <a:t> je </a:t>
            </a:r>
            <a:r>
              <a:rPr lang="en-US" sz="2800" dirty="0" err="1" smtClean="0"/>
              <a:t>činit</a:t>
            </a:r>
            <a:r>
              <a:rPr lang="en-US" sz="2800" dirty="0" smtClean="0"/>
              <a:t> </a:t>
            </a:r>
            <a:r>
              <a:rPr lang="en-US" sz="2800" dirty="0" err="1" smtClean="0"/>
              <a:t>při</a:t>
            </a:r>
            <a:r>
              <a:rPr lang="en-US" sz="2800" dirty="0" smtClean="0"/>
              <a:t> </a:t>
            </a:r>
            <a:r>
              <a:rPr lang="en-US" sz="2800" dirty="0" err="1" smtClean="0"/>
              <a:t>výrobě</a:t>
            </a:r>
            <a:r>
              <a:rPr lang="en-US" sz="2800" dirty="0" smtClean="0"/>
              <a:t> </a:t>
            </a:r>
            <a:r>
              <a:rPr lang="en-US" sz="2800" dirty="0" err="1" smtClean="0"/>
              <a:t>rozhodnutí</a:t>
            </a:r>
            <a:r>
              <a:rPr lang="en-US" sz="2800" dirty="0" smtClean="0"/>
              <a:t> </a:t>
            </a:r>
            <a:r>
              <a:rPr lang="en-US" sz="2800" dirty="0" err="1" smtClean="0"/>
              <a:t>na</a:t>
            </a:r>
            <a:r>
              <a:rPr lang="en-US" sz="2800" dirty="0" smtClean="0"/>
              <a:t> </a:t>
            </a:r>
            <a:r>
              <a:rPr lang="en-US" sz="2800" dirty="0" err="1" smtClean="0"/>
              <a:t>podkladě</a:t>
            </a:r>
            <a:r>
              <a:rPr lang="en-US" sz="2800" dirty="0" smtClean="0"/>
              <a:t> </a:t>
            </a:r>
            <a:r>
              <a:rPr lang="en-US" sz="2800" dirty="0" err="1" smtClean="0"/>
              <a:t>důkladných</a:t>
            </a:r>
            <a:r>
              <a:rPr lang="en-US" sz="2800" dirty="0" smtClean="0"/>
              <a:t> </a:t>
            </a:r>
            <a:r>
              <a:rPr lang="en-US" sz="2800" dirty="0" err="1" smtClean="0"/>
              <a:t>znalostí</a:t>
            </a:r>
            <a:r>
              <a:rPr lang="en-US" sz="2800" dirty="0" smtClean="0"/>
              <a:t> </a:t>
            </a:r>
            <a:r>
              <a:rPr lang="en-US" sz="2800" dirty="0" err="1" smtClean="0"/>
              <a:t>stanoviště</a:t>
            </a:r>
            <a:r>
              <a:rPr lang="en-US" sz="2800" dirty="0" smtClean="0"/>
              <a:t>, </a:t>
            </a:r>
            <a:r>
              <a:rPr lang="en-US" sz="2800" dirty="0" err="1" smtClean="0"/>
              <a:t>znalostí</a:t>
            </a:r>
            <a:r>
              <a:rPr lang="en-US" sz="2800" dirty="0" smtClean="0"/>
              <a:t> </a:t>
            </a:r>
            <a:r>
              <a:rPr lang="en-US" sz="2800" dirty="0" err="1" smtClean="0"/>
              <a:t>požadavků</a:t>
            </a:r>
            <a:r>
              <a:rPr lang="en-US" sz="2800" dirty="0" smtClean="0"/>
              <a:t> </a:t>
            </a:r>
            <a:r>
              <a:rPr lang="en-US" sz="2800" dirty="0" err="1" smtClean="0"/>
              <a:t>vhodných</a:t>
            </a:r>
            <a:r>
              <a:rPr lang="en-US" sz="2800" dirty="0" smtClean="0"/>
              <a:t> </a:t>
            </a:r>
            <a:r>
              <a:rPr lang="en-US" sz="2800" dirty="0" err="1" smtClean="0"/>
              <a:t>odrůd</a:t>
            </a:r>
            <a:r>
              <a:rPr lang="en-US" sz="2800" dirty="0" smtClean="0"/>
              <a:t>. 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>
                <a:solidFill>
                  <a:srgbClr val="5E11A6"/>
                </a:solidFill>
              </a:rPr>
              <a:t>	</a:t>
            </a:r>
            <a:r>
              <a:rPr lang="en-US" sz="2800" dirty="0" err="1" smtClean="0">
                <a:solidFill>
                  <a:srgbClr val="5E11A6"/>
                </a:solidFill>
              </a:rPr>
              <a:t>Protože</a:t>
            </a:r>
            <a:r>
              <a:rPr lang="en-US" sz="2800" dirty="0" smtClean="0">
                <a:solidFill>
                  <a:srgbClr val="5E11A6"/>
                </a:solidFill>
              </a:rPr>
              <a:t> </a:t>
            </a:r>
            <a:r>
              <a:rPr lang="en-US" sz="2800" dirty="0" err="1" smtClean="0">
                <a:solidFill>
                  <a:srgbClr val="5E11A6"/>
                </a:solidFill>
              </a:rPr>
              <a:t>jsou</a:t>
            </a:r>
            <a:r>
              <a:rPr lang="en-US" sz="2800" dirty="0" smtClean="0">
                <a:solidFill>
                  <a:srgbClr val="5E11A6"/>
                </a:solidFill>
              </a:rPr>
              <a:t> </a:t>
            </a:r>
            <a:r>
              <a:rPr lang="en-US" sz="2800" dirty="0" err="1" smtClean="0">
                <a:solidFill>
                  <a:srgbClr val="5E11A6"/>
                </a:solidFill>
              </a:rPr>
              <a:t>nízké</a:t>
            </a:r>
            <a:r>
              <a:rPr lang="en-US" sz="2800" dirty="0" smtClean="0">
                <a:solidFill>
                  <a:srgbClr val="5E11A6"/>
                </a:solidFill>
              </a:rPr>
              <a:t> </a:t>
            </a:r>
            <a:r>
              <a:rPr lang="en-US" sz="2800" dirty="0" err="1" smtClean="0">
                <a:solidFill>
                  <a:srgbClr val="5E11A6"/>
                </a:solidFill>
              </a:rPr>
              <a:t>vstupy</a:t>
            </a:r>
            <a:r>
              <a:rPr lang="cs-CZ" sz="2800" dirty="0" smtClean="0">
                <a:solidFill>
                  <a:srgbClr val="5E11A6"/>
                </a:solidFill>
              </a:rPr>
              <a:t>,</a:t>
            </a:r>
            <a:r>
              <a:rPr lang="en-US" sz="2800" dirty="0" smtClean="0">
                <a:solidFill>
                  <a:srgbClr val="5E11A6"/>
                </a:solidFill>
              </a:rPr>
              <a:t> </a:t>
            </a:r>
            <a:r>
              <a:rPr lang="en-US" sz="2800" dirty="0" err="1" smtClean="0">
                <a:solidFill>
                  <a:srgbClr val="5E11A6"/>
                </a:solidFill>
              </a:rPr>
              <a:t>nelze</a:t>
            </a:r>
            <a:r>
              <a:rPr lang="en-US" sz="2800" dirty="0" smtClean="0">
                <a:solidFill>
                  <a:srgbClr val="5E11A6"/>
                </a:solidFill>
              </a:rPr>
              <a:t> </a:t>
            </a:r>
            <a:r>
              <a:rPr lang="en-US" sz="2800" dirty="0" err="1" smtClean="0">
                <a:solidFill>
                  <a:srgbClr val="5E11A6"/>
                </a:solidFill>
              </a:rPr>
              <a:t>očekávat</a:t>
            </a:r>
            <a:r>
              <a:rPr lang="en-US" sz="2800" dirty="0" smtClean="0">
                <a:solidFill>
                  <a:srgbClr val="5E11A6"/>
                </a:solidFill>
              </a:rPr>
              <a:t> </a:t>
            </a:r>
            <a:r>
              <a:rPr lang="en-US" sz="2800" dirty="0" err="1" smtClean="0">
                <a:solidFill>
                  <a:srgbClr val="5E11A6"/>
                </a:solidFill>
              </a:rPr>
              <a:t>vysoké</a:t>
            </a:r>
            <a:r>
              <a:rPr lang="en-US" sz="2800" dirty="0" smtClean="0">
                <a:solidFill>
                  <a:srgbClr val="5E11A6"/>
                </a:solidFill>
              </a:rPr>
              <a:t> </a:t>
            </a:r>
            <a:r>
              <a:rPr lang="en-US" sz="2800" dirty="0" err="1" smtClean="0">
                <a:solidFill>
                  <a:srgbClr val="5E11A6"/>
                </a:solidFill>
              </a:rPr>
              <a:t>výnosy</a:t>
            </a:r>
            <a:r>
              <a:rPr lang="en-US" sz="2800" dirty="0" smtClean="0">
                <a:solidFill>
                  <a:srgbClr val="5E11A6"/>
                </a:solidFill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Zemědělské systémy</a:t>
            </a:r>
            <a:br>
              <a:rPr lang="cs-CZ" smtClean="0"/>
            </a:br>
            <a:r>
              <a:rPr lang="cs-CZ" smtClean="0">
                <a:solidFill>
                  <a:srgbClr val="FF0000"/>
                </a:solidFill>
              </a:rPr>
              <a:t>útlumové a přikázané zemědělství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253038"/>
          </a:xfrm>
        </p:spPr>
        <p:txBody>
          <a:bodyPr tIns="24695"/>
          <a:lstStyle/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800" dirty="0" err="1" smtClean="0">
                <a:solidFill>
                  <a:srgbClr val="FF0000"/>
                </a:solidFill>
              </a:rPr>
              <a:t>Útlumové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zemědělství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6B2394"/>
                </a:solidFill>
              </a:rPr>
              <a:t>– </a:t>
            </a:r>
            <a:r>
              <a:rPr lang="en-US" sz="2800" dirty="0" err="1" smtClean="0">
                <a:solidFill>
                  <a:srgbClr val="6B2394"/>
                </a:solidFill>
              </a:rPr>
              <a:t>relativní</a:t>
            </a:r>
            <a:r>
              <a:rPr lang="en-US" sz="2800" dirty="0" smtClean="0">
                <a:solidFill>
                  <a:srgbClr val="6B2394"/>
                </a:solidFill>
              </a:rPr>
              <a:t> </a:t>
            </a:r>
            <a:r>
              <a:rPr lang="en-US" sz="2800" dirty="0" err="1" smtClean="0">
                <a:solidFill>
                  <a:srgbClr val="6B2394"/>
                </a:solidFill>
              </a:rPr>
              <a:t>nadbytek</a:t>
            </a:r>
            <a:r>
              <a:rPr lang="en-US" sz="2800" dirty="0" smtClean="0">
                <a:solidFill>
                  <a:srgbClr val="6B2394"/>
                </a:solidFill>
              </a:rPr>
              <a:t> </a:t>
            </a:r>
            <a:r>
              <a:rPr lang="en-US" sz="2800" dirty="0" err="1" smtClean="0">
                <a:solidFill>
                  <a:srgbClr val="6B2394"/>
                </a:solidFill>
              </a:rPr>
              <a:t>potravin</a:t>
            </a:r>
            <a:endParaRPr lang="en-US" sz="2800" dirty="0" smtClean="0">
              <a:solidFill>
                <a:srgbClr val="6B2394"/>
              </a:solidFill>
            </a:endParaRP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smtClean="0"/>
              <a:t>Na </a:t>
            </a:r>
            <a:r>
              <a:rPr lang="en-US" sz="2800" dirty="0" err="1" smtClean="0"/>
              <a:t>části</a:t>
            </a:r>
            <a:r>
              <a:rPr lang="en-US" sz="2800" dirty="0" smtClean="0"/>
              <a:t> </a:t>
            </a:r>
            <a:r>
              <a:rPr lang="en-US" sz="2800" dirty="0" err="1" smtClean="0"/>
              <a:t>orné</a:t>
            </a:r>
            <a:r>
              <a:rPr lang="en-US" sz="2800" dirty="0" smtClean="0"/>
              <a:t> </a:t>
            </a:r>
            <a:r>
              <a:rPr lang="en-US" sz="2800" dirty="0" err="1" smtClean="0"/>
              <a:t>půdy</a:t>
            </a:r>
            <a:r>
              <a:rPr lang="en-US" sz="2800" dirty="0" smtClean="0"/>
              <a:t> </a:t>
            </a:r>
            <a:r>
              <a:rPr lang="en-US" sz="2800" dirty="0" err="1" smtClean="0"/>
              <a:t>podniku</a:t>
            </a:r>
            <a:r>
              <a:rPr lang="en-US" sz="2800" dirty="0" smtClean="0"/>
              <a:t> (5 - 15 %) se </a:t>
            </a:r>
            <a:r>
              <a:rPr lang="en-US" sz="2800" dirty="0" err="1" smtClean="0"/>
              <a:t>nevyrábí</a:t>
            </a:r>
            <a:r>
              <a:rPr lang="en-US" sz="2800" dirty="0" smtClean="0"/>
              <a:t>. </a:t>
            </a:r>
            <a:r>
              <a:rPr lang="en-US" sz="2800" dirty="0" err="1" smtClean="0"/>
              <a:t>Tato</a:t>
            </a:r>
            <a:r>
              <a:rPr lang="en-US" sz="2800" dirty="0" smtClean="0"/>
              <a:t> </a:t>
            </a:r>
            <a:r>
              <a:rPr lang="en-US" sz="2800" dirty="0" err="1" smtClean="0"/>
              <a:t>půda</a:t>
            </a:r>
            <a:r>
              <a:rPr lang="en-US" sz="2800" dirty="0" smtClean="0"/>
              <a:t> se </a:t>
            </a:r>
            <a:r>
              <a:rPr lang="en-US" sz="2800" dirty="0" err="1" smtClean="0"/>
              <a:t>nechává</a:t>
            </a:r>
            <a:r>
              <a:rPr lang="en-US" sz="2800" dirty="0" smtClean="0"/>
              <a:t> </a:t>
            </a:r>
            <a:r>
              <a:rPr lang="en-US" sz="2800" dirty="0" err="1" smtClean="0"/>
              <a:t>ležet</a:t>
            </a:r>
            <a:r>
              <a:rPr lang="en-US" sz="2800" dirty="0" smtClean="0"/>
              <a:t> </a:t>
            </a:r>
            <a:r>
              <a:rPr lang="en-US" sz="2800" dirty="0" err="1" smtClean="0"/>
              <a:t>ladem</a:t>
            </a:r>
            <a:r>
              <a:rPr lang="en-US" sz="2800" dirty="0" smtClean="0"/>
              <a:t>, v </a:t>
            </a:r>
            <a:r>
              <a:rPr lang="en-US" sz="2800" dirty="0" err="1" smtClean="0"/>
              <a:t>tzv</a:t>
            </a:r>
            <a:r>
              <a:rPr lang="en-US" sz="2800" dirty="0" smtClean="0"/>
              <a:t>. </a:t>
            </a:r>
            <a:r>
              <a:rPr lang="en-US" sz="2800" dirty="0" err="1" smtClean="0"/>
              <a:t>zeleném</a:t>
            </a:r>
            <a:r>
              <a:rPr lang="en-US" sz="2800" dirty="0" smtClean="0"/>
              <a:t> </a:t>
            </a:r>
            <a:r>
              <a:rPr lang="en-US" sz="2800" dirty="0" err="1" smtClean="0"/>
              <a:t>úhoru</a:t>
            </a:r>
            <a:r>
              <a:rPr lang="en-US" sz="2800" dirty="0" smtClean="0"/>
              <a:t>.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Uvolněná</a:t>
            </a:r>
            <a:r>
              <a:rPr lang="en-US" sz="2800" dirty="0" smtClean="0"/>
              <a:t> </a:t>
            </a:r>
            <a:r>
              <a:rPr lang="en-US" sz="2800" dirty="0" err="1" smtClean="0"/>
              <a:t>orná</a:t>
            </a:r>
            <a:r>
              <a:rPr lang="en-US" sz="2800" dirty="0" smtClean="0"/>
              <a:t> </a:t>
            </a:r>
            <a:r>
              <a:rPr lang="en-US" sz="2800" dirty="0" err="1" smtClean="0"/>
              <a:t>půda</a:t>
            </a:r>
            <a:r>
              <a:rPr lang="en-US" sz="2800" dirty="0" smtClean="0"/>
              <a:t> od </a:t>
            </a:r>
            <a:r>
              <a:rPr lang="en-US" sz="2800" dirty="0" err="1" smtClean="0"/>
              <a:t>výroby</a:t>
            </a:r>
            <a:r>
              <a:rPr lang="en-US" sz="2800" dirty="0" smtClean="0"/>
              <a:t> </a:t>
            </a:r>
            <a:r>
              <a:rPr lang="en-US" sz="2800" dirty="0" err="1" smtClean="0"/>
              <a:t>potravin</a:t>
            </a:r>
            <a:r>
              <a:rPr lang="en-US" sz="2800" dirty="0" smtClean="0"/>
              <a:t> je </a:t>
            </a:r>
            <a:r>
              <a:rPr lang="en-US" sz="2800" dirty="0" err="1" smtClean="0"/>
              <a:t>využita</a:t>
            </a:r>
            <a:r>
              <a:rPr lang="en-US" sz="2800" dirty="0" smtClean="0"/>
              <a:t> k </a:t>
            </a:r>
            <a:r>
              <a:rPr lang="en-US" sz="2800" dirty="0" err="1" smtClean="0"/>
              <a:t>pěstování</a:t>
            </a:r>
            <a:r>
              <a:rPr lang="en-US" sz="2800" dirty="0" smtClean="0"/>
              <a:t> </a:t>
            </a:r>
            <a:r>
              <a:rPr lang="en-US" sz="2800" b="1" dirty="0" err="1" smtClean="0"/>
              <a:t>průmyslových</a:t>
            </a:r>
            <a:r>
              <a:rPr lang="en-US" sz="2800" b="1" dirty="0" smtClean="0"/>
              <a:t> a </a:t>
            </a:r>
            <a:r>
              <a:rPr lang="en-US" sz="2800" b="1" dirty="0" err="1" smtClean="0"/>
              <a:t>energetických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rostlin</a:t>
            </a:r>
            <a:r>
              <a:rPr lang="en-US" sz="2800" b="1" dirty="0" smtClean="0"/>
              <a:t>. </a:t>
            </a:r>
          </a:p>
          <a:p>
            <a:pPr algn="just"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800" dirty="0" err="1" smtClean="0">
                <a:solidFill>
                  <a:srgbClr val="FF0000"/>
                </a:solidFill>
              </a:rPr>
              <a:t>Přikázané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zemědělství</a:t>
            </a:r>
            <a:r>
              <a:rPr lang="en-US" sz="2800" dirty="0" smtClean="0">
                <a:solidFill>
                  <a:srgbClr val="6B2394"/>
                </a:solidFill>
              </a:rPr>
              <a:t> – v OPVZ, PHO, CHKO, </a:t>
            </a:r>
            <a:r>
              <a:rPr lang="en-US" sz="2800" dirty="0" err="1" smtClean="0">
                <a:solidFill>
                  <a:srgbClr val="6B2394"/>
                </a:solidFill>
              </a:rPr>
              <a:t>lázeňské</a:t>
            </a:r>
            <a:r>
              <a:rPr lang="en-US" sz="2800" dirty="0" smtClean="0">
                <a:solidFill>
                  <a:srgbClr val="6B2394"/>
                </a:solidFill>
              </a:rPr>
              <a:t> </a:t>
            </a:r>
            <a:r>
              <a:rPr lang="en-US" sz="2800" dirty="0" err="1" smtClean="0">
                <a:solidFill>
                  <a:srgbClr val="6B2394"/>
                </a:solidFill>
              </a:rPr>
              <a:t>oblasti</a:t>
            </a:r>
            <a:endParaRPr lang="en-US" sz="2800" dirty="0" smtClean="0">
              <a:solidFill>
                <a:srgbClr val="6B2394"/>
              </a:solidFill>
            </a:endParaRPr>
          </a:p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Omezené</a:t>
            </a:r>
            <a:r>
              <a:rPr lang="en-US" sz="2800" dirty="0" smtClean="0"/>
              <a:t> </a:t>
            </a:r>
            <a:r>
              <a:rPr lang="en-US" sz="2800" dirty="0" err="1" smtClean="0"/>
              <a:t>používání</a:t>
            </a:r>
            <a:r>
              <a:rPr lang="en-US" sz="2800" dirty="0" smtClean="0"/>
              <a:t> </a:t>
            </a:r>
            <a:r>
              <a:rPr lang="en-US" sz="2800" dirty="0" err="1" smtClean="0"/>
              <a:t>statkových</a:t>
            </a:r>
            <a:r>
              <a:rPr lang="en-US" sz="2800" dirty="0" smtClean="0"/>
              <a:t> </a:t>
            </a:r>
            <a:r>
              <a:rPr lang="en-US" sz="2800" dirty="0" err="1" smtClean="0"/>
              <a:t>hnojiv</a:t>
            </a:r>
            <a:r>
              <a:rPr lang="en-US" sz="2800" dirty="0" smtClean="0"/>
              <a:t> a </a:t>
            </a:r>
            <a:r>
              <a:rPr lang="en-US" sz="2800" dirty="0" err="1" smtClean="0"/>
              <a:t>pesticidů</a:t>
            </a:r>
            <a:r>
              <a:rPr lang="en-US" sz="2800" dirty="0" smtClean="0"/>
              <a:t>, je </a:t>
            </a:r>
            <a:r>
              <a:rPr lang="en-US" sz="2800" dirty="0" err="1" smtClean="0"/>
              <a:t>regulováno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zastoupení</a:t>
            </a:r>
            <a:r>
              <a:rPr lang="en-US" sz="2800" dirty="0" smtClean="0"/>
              <a:t> </a:t>
            </a:r>
            <a:r>
              <a:rPr lang="en-US" sz="2800" dirty="0" err="1" smtClean="0"/>
              <a:t>některých</a:t>
            </a:r>
            <a:r>
              <a:rPr lang="en-US" sz="2800" dirty="0" smtClean="0"/>
              <a:t> </a:t>
            </a:r>
            <a:r>
              <a:rPr lang="en-US" sz="2800" dirty="0" err="1" smtClean="0"/>
              <a:t>plodin</a:t>
            </a:r>
            <a:r>
              <a:rPr lang="en-US" sz="2800" dirty="0" smtClean="0"/>
              <a:t>.</a:t>
            </a:r>
          </a:p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Musí</a:t>
            </a:r>
            <a:r>
              <a:rPr lang="en-US" sz="2800" dirty="0" smtClean="0"/>
              <a:t> </a:t>
            </a:r>
            <a:r>
              <a:rPr lang="en-US" sz="2800" dirty="0" err="1" smtClean="0"/>
              <a:t>být</a:t>
            </a:r>
            <a:r>
              <a:rPr lang="en-US" sz="2800" dirty="0" smtClean="0"/>
              <a:t> </a:t>
            </a:r>
            <a:r>
              <a:rPr lang="en-US" sz="2800" dirty="0" err="1" smtClean="0"/>
              <a:t>zemědělci</a:t>
            </a:r>
            <a:r>
              <a:rPr lang="en-US" sz="2800" dirty="0" smtClean="0"/>
              <a:t> </a:t>
            </a:r>
            <a:r>
              <a:rPr lang="en-US" sz="2800" dirty="0" err="1" smtClean="0"/>
              <a:t>nahrazeno</a:t>
            </a:r>
            <a:r>
              <a:rPr lang="en-US" sz="2800" dirty="0" smtClean="0"/>
              <a:t>, </a:t>
            </a:r>
            <a:r>
              <a:rPr lang="en-US" sz="2800" dirty="0" err="1" smtClean="0"/>
              <a:t>např</a:t>
            </a:r>
            <a:r>
              <a:rPr lang="en-US" sz="2800" dirty="0" smtClean="0"/>
              <a:t>. </a:t>
            </a:r>
            <a:r>
              <a:rPr lang="en-US" sz="2800" dirty="0" err="1" smtClean="0"/>
              <a:t>formou</a:t>
            </a:r>
            <a:r>
              <a:rPr lang="en-US" sz="2800" dirty="0" smtClean="0"/>
              <a:t> </a:t>
            </a:r>
            <a:r>
              <a:rPr lang="en-US" sz="2800" dirty="0" err="1" smtClean="0"/>
              <a:t>státních</a:t>
            </a:r>
            <a:r>
              <a:rPr lang="en-US" sz="2800" dirty="0" smtClean="0"/>
              <a:t> </a:t>
            </a:r>
            <a:r>
              <a:rPr lang="en-US" sz="2800" dirty="0" err="1" smtClean="0"/>
              <a:t>subvencí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Zemědělské systémy</a:t>
            </a:r>
            <a:br>
              <a:rPr lang="cs-CZ" smtClean="0"/>
            </a:br>
            <a:r>
              <a:rPr lang="cs-CZ" smtClean="0">
                <a:solidFill>
                  <a:srgbClr val="FF0000"/>
                </a:solidFill>
              </a:rPr>
              <a:t>Precizní zemědělství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</p:spPr>
        <p:txBody>
          <a:bodyPr tIns="24695"/>
          <a:lstStyle/>
          <a:p>
            <a:pPr marL="431800" indent="-323850" eaLnBrk="1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>
                <a:solidFill>
                  <a:srgbClr val="FF0000"/>
                </a:solidFill>
              </a:rPr>
              <a:t>Precizní zemědělství - </a:t>
            </a:r>
            <a:r>
              <a:rPr lang="en-US" sz="2800" dirty="0" err="1" smtClean="0">
                <a:solidFill>
                  <a:srgbClr val="6B0094"/>
                </a:solidFill>
              </a:rPr>
              <a:t>používání</a:t>
            </a:r>
            <a:r>
              <a:rPr lang="en-US" sz="2800" dirty="0" smtClean="0">
                <a:solidFill>
                  <a:srgbClr val="6B0094"/>
                </a:solidFill>
              </a:rPr>
              <a:t> </a:t>
            </a:r>
            <a:r>
              <a:rPr lang="en-US" sz="2800" dirty="0" err="1" smtClean="0">
                <a:solidFill>
                  <a:srgbClr val="6B0094"/>
                </a:solidFill>
              </a:rPr>
              <a:t>nových</a:t>
            </a:r>
            <a:r>
              <a:rPr lang="en-US" sz="2800" dirty="0" smtClean="0">
                <a:solidFill>
                  <a:srgbClr val="6B0094"/>
                </a:solidFill>
              </a:rPr>
              <a:t> </a:t>
            </a:r>
            <a:r>
              <a:rPr lang="en-US" sz="2800" dirty="0" err="1" smtClean="0">
                <a:solidFill>
                  <a:srgbClr val="6B0094"/>
                </a:solidFill>
              </a:rPr>
              <a:t>technologii</a:t>
            </a:r>
            <a:r>
              <a:rPr lang="en-US" sz="2800" dirty="0" smtClean="0">
                <a:solidFill>
                  <a:srgbClr val="6B0094"/>
                </a:solidFill>
              </a:rPr>
              <a:t> </a:t>
            </a:r>
            <a:r>
              <a:rPr lang="en-US" sz="2800" dirty="0" err="1" smtClean="0">
                <a:solidFill>
                  <a:srgbClr val="6B0094"/>
                </a:solidFill>
              </a:rPr>
              <a:t>především</a:t>
            </a:r>
            <a:r>
              <a:rPr lang="en-US" sz="2800" dirty="0" smtClean="0">
                <a:solidFill>
                  <a:srgbClr val="6B0094"/>
                </a:solidFill>
              </a:rPr>
              <a:t> GPS a GIS</a:t>
            </a:r>
          </a:p>
          <a:p>
            <a:pPr marL="431800" indent="-323850" eaLnBrk="1"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2800" dirty="0" err="1" smtClean="0">
                <a:solidFill>
                  <a:srgbClr val="0000FF"/>
                </a:solidFill>
              </a:rPr>
              <a:t>Cíl</a:t>
            </a:r>
            <a:r>
              <a:rPr lang="en-US" sz="2800" dirty="0" smtClean="0">
                <a:solidFill>
                  <a:srgbClr val="0000FF"/>
                </a:solidFill>
              </a:rPr>
              <a:t>:</a:t>
            </a:r>
            <a:r>
              <a:rPr lang="en-US" sz="2800" dirty="0" smtClean="0"/>
              <a:t>  </a:t>
            </a:r>
            <a:r>
              <a:rPr lang="en-US" sz="2800" dirty="0" err="1" smtClean="0"/>
              <a:t>přistupovat</a:t>
            </a:r>
            <a:r>
              <a:rPr lang="en-US" sz="2800" dirty="0" smtClean="0"/>
              <a:t> k </a:t>
            </a:r>
            <a:r>
              <a:rPr lang="en-US" sz="2800" dirty="0" err="1" smtClean="0"/>
              <a:t>danému</a:t>
            </a:r>
            <a:r>
              <a:rPr lang="en-US" sz="2800" dirty="0" smtClean="0"/>
              <a:t> </a:t>
            </a:r>
            <a:r>
              <a:rPr lang="en-US" sz="2800" dirty="0" err="1" smtClean="0"/>
              <a:t>místu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individuálně</a:t>
            </a:r>
            <a:r>
              <a:rPr lang="en-US" sz="2800" dirty="0" smtClean="0"/>
              <a:t>. </a:t>
            </a:r>
          </a:p>
          <a:p>
            <a:pPr marL="431800" indent="-323850" eaLnBrk="1"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</a:t>
            </a:r>
            <a:r>
              <a:rPr lang="en-US" sz="2800" dirty="0" err="1" smtClean="0"/>
              <a:t>Proti</a:t>
            </a:r>
            <a:r>
              <a:rPr lang="en-US" sz="2800" dirty="0" smtClean="0"/>
              <a:t> </a:t>
            </a:r>
            <a:r>
              <a:rPr lang="en-US" sz="2800" dirty="0" err="1" smtClean="0"/>
              <a:t>jednotné</a:t>
            </a:r>
            <a:r>
              <a:rPr lang="en-US" sz="2800" dirty="0" smtClean="0"/>
              <a:t> </a:t>
            </a:r>
            <a:r>
              <a:rPr lang="en-US" sz="2800" dirty="0" err="1" smtClean="0"/>
              <a:t>dávce</a:t>
            </a:r>
            <a:r>
              <a:rPr lang="en-US" sz="2800" dirty="0" smtClean="0"/>
              <a:t> </a:t>
            </a:r>
            <a:r>
              <a:rPr lang="en-US" sz="2800" dirty="0" err="1" smtClean="0"/>
              <a:t>na</a:t>
            </a:r>
            <a:r>
              <a:rPr lang="en-US" sz="2800" dirty="0" smtClean="0"/>
              <a:t> </a:t>
            </a:r>
            <a:r>
              <a:rPr lang="en-US" sz="2800" dirty="0" err="1" smtClean="0"/>
              <a:t>celý</a:t>
            </a:r>
            <a:r>
              <a:rPr lang="en-US" sz="2800" dirty="0" smtClean="0"/>
              <a:t> </a:t>
            </a:r>
            <a:r>
              <a:rPr lang="en-US" sz="2800" dirty="0" err="1" smtClean="0"/>
              <a:t>pozemek</a:t>
            </a:r>
            <a:r>
              <a:rPr lang="en-US" sz="2800" dirty="0" smtClean="0"/>
              <a:t> se </a:t>
            </a:r>
            <a:r>
              <a:rPr lang="en-US" sz="2800" dirty="0" err="1" smtClean="0"/>
              <a:t>zde</a:t>
            </a:r>
            <a:r>
              <a:rPr lang="en-US" sz="2800" dirty="0" smtClean="0"/>
              <a:t> </a:t>
            </a:r>
            <a:r>
              <a:rPr lang="en-US" sz="2800" dirty="0" err="1" smtClean="0"/>
              <a:t>aplikuje</a:t>
            </a:r>
            <a:r>
              <a:rPr lang="en-US" sz="2800" dirty="0" smtClean="0"/>
              <a:t> </a:t>
            </a:r>
            <a:r>
              <a:rPr lang="en-US" sz="2800" dirty="0" err="1" smtClean="0"/>
              <a:t>přesné</a:t>
            </a:r>
            <a:r>
              <a:rPr lang="en-US" sz="2800" dirty="0" smtClean="0"/>
              <a:t> </a:t>
            </a:r>
            <a:r>
              <a:rPr lang="en-US" sz="2800" dirty="0" err="1" smtClean="0"/>
              <a:t>množství</a:t>
            </a:r>
            <a:r>
              <a:rPr lang="en-US" sz="2800" dirty="0" smtClean="0"/>
              <a:t> v </a:t>
            </a:r>
            <a:r>
              <a:rPr lang="en-US" sz="2800" dirty="0" err="1" smtClean="0"/>
              <a:t>místě</a:t>
            </a:r>
            <a:r>
              <a:rPr lang="cs-CZ" sz="2800" dirty="0" smtClean="0"/>
              <a:t>,</a:t>
            </a:r>
            <a:r>
              <a:rPr lang="en-US" sz="2800" dirty="0" smtClean="0"/>
              <a:t> </a:t>
            </a:r>
            <a:r>
              <a:rPr lang="en-US" sz="2800" dirty="0" err="1" smtClean="0"/>
              <a:t>kde</a:t>
            </a:r>
            <a:r>
              <a:rPr lang="en-US" sz="2800" dirty="0" smtClean="0"/>
              <a:t> je </a:t>
            </a:r>
            <a:r>
              <a:rPr lang="en-US" sz="2800" dirty="0" err="1" smtClean="0"/>
              <a:t>zapotřebí</a:t>
            </a:r>
            <a:r>
              <a:rPr lang="en-US" sz="2800" dirty="0" smtClean="0"/>
              <a:t>. </a:t>
            </a:r>
            <a:r>
              <a:rPr lang="en-US" sz="2800" dirty="0" err="1" smtClean="0"/>
              <a:t>Tím</a:t>
            </a:r>
            <a:r>
              <a:rPr lang="en-US" sz="2800" dirty="0" smtClean="0"/>
              <a:t> se </a:t>
            </a:r>
            <a:r>
              <a:rPr lang="en-US" sz="2800" dirty="0" err="1" smtClean="0"/>
              <a:t>může</a:t>
            </a:r>
            <a:r>
              <a:rPr lang="en-US" sz="2800" dirty="0" smtClean="0"/>
              <a:t> </a:t>
            </a:r>
            <a:r>
              <a:rPr lang="en-US" sz="2800" dirty="0" err="1" smtClean="0"/>
              <a:t>snížit</a:t>
            </a:r>
            <a:r>
              <a:rPr lang="en-US" sz="2800" dirty="0" smtClean="0"/>
              <a:t> </a:t>
            </a:r>
            <a:r>
              <a:rPr lang="en-US" sz="2800" dirty="0" err="1" smtClean="0"/>
              <a:t>množství</a:t>
            </a:r>
            <a:r>
              <a:rPr lang="en-US" sz="2800" dirty="0" smtClean="0"/>
              <a:t> </a:t>
            </a:r>
            <a:r>
              <a:rPr lang="en-US" sz="2800" dirty="0" err="1" smtClean="0"/>
              <a:t>vstupů</a:t>
            </a:r>
            <a:r>
              <a:rPr lang="en-US" sz="2800" dirty="0" smtClean="0"/>
              <a:t> (</a:t>
            </a:r>
            <a:r>
              <a:rPr lang="en-US" sz="2800" dirty="0" err="1" smtClean="0"/>
              <a:t>např</a:t>
            </a:r>
            <a:r>
              <a:rPr lang="en-US" sz="2800" dirty="0" smtClean="0"/>
              <a:t>. </a:t>
            </a:r>
            <a:r>
              <a:rPr lang="en-US" sz="2800" dirty="0" err="1" smtClean="0"/>
              <a:t>hnojiva</a:t>
            </a:r>
            <a:r>
              <a:rPr lang="en-US" sz="2800" dirty="0" smtClean="0"/>
              <a:t>, </a:t>
            </a:r>
            <a:r>
              <a:rPr lang="en-US" sz="2800" dirty="0" err="1" smtClean="0"/>
              <a:t>pesticidů</a:t>
            </a:r>
            <a:r>
              <a:rPr lang="en-US" sz="2800" dirty="0" smtClean="0"/>
              <a:t>) a </a:t>
            </a:r>
            <a:r>
              <a:rPr lang="en-US" sz="2800" dirty="0" err="1" smtClean="0"/>
              <a:t>sníží</a:t>
            </a:r>
            <a:r>
              <a:rPr lang="en-US" sz="2800" dirty="0" smtClean="0"/>
              <a:t> se </a:t>
            </a:r>
            <a:r>
              <a:rPr lang="en-US" sz="2800" dirty="0" err="1" smtClean="0"/>
              <a:t>náklady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Zemědělské systémy</a:t>
            </a:r>
            <a:br>
              <a:rPr lang="cs-CZ" smtClean="0"/>
            </a:br>
            <a:r>
              <a:rPr lang="cs-CZ" smtClean="0">
                <a:solidFill>
                  <a:srgbClr val="FF0000"/>
                </a:solidFill>
              </a:rPr>
              <a:t>biodynamické zemědělství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062538"/>
          </a:xfrm>
        </p:spPr>
        <p:txBody>
          <a:bodyPr tIns="24695"/>
          <a:lstStyle/>
          <a:p>
            <a:pPr marL="431800" indent="-323850" eaLnBrk="1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>
                <a:solidFill>
                  <a:srgbClr val="FF0000"/>
                </a:solidFill>
              </a:rPr>
              <a:t>Biodynamické zemědělství</a:t>
            </a:r>
            <a:r>
              <a:rPr lang="cs-CZ" sz="2800" dirty="0" smtClean="0">
                <a:solidFill>
                  <a:srgbClr val="6B2394"/>
                </a:solidFill>
              </a:rPr>
              <a:t> - Alternativa ke konvenčnímu zemědělství </a:t>
            </a:r>
          </a:p>
          <a:p>
            <a:pPr marL="431800" indent="-323850" eaLnBrk="1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Vychází z antropozofické filozofie. Základem byly přednášky německého filozofa R. Steinera.</a:t>
            </a:r>
          </a:p>
          <a:p>
            <a:pPr marL="431800" indent="-323850" eaLnBrk="1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Staví na zdravé půdě, která je základem pro zdravé rostliny, zdravá zvířata, kvalitní potraviny a zdraví lidí.</a:t>
            </a:r>
          </a:p>
          <a:p>
            <a:pPr marL="431800" indent="-323850" eaLnBrk="1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Používá biodynamické preparáty. Např. roháček (roh naplněný hnojem), křemenáček. Jejich používání se řídí astronomickými jevy a cyklem Země.</a:t>
            </a:r>
          </a:p>
          <a:p>
            <a:pPr marL="431800" indent="-323850" eaLnBrk="1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 smtClean="0"/>
              <a:t>	Nejrozšířenější v Skandinávii a Německu, kde mají biodynamičtí zemědělci ochrannou známku „Demeter“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cs-CZ" smtClean="0"/>
              <a:t>Opakování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>
              <a:buFont typeface="Times New Roman" pitchFamily="16" charset="0"/>
              <a:buAutoNum type="arabicPeriod"/>
            </a:pPr>
            <a:r>
              <a:rPr lang="cs-CZ" smtClean="0"/>
              <a:t>Které zemědělské systémy vůbec nepoužívají  pesticidy?</a:t>
            </a:r>
          </a:p>
          <a:p>
            <a:pPr marL="514350" indent="-514350" eaLnBrk="1"/>
            <a:r>
              <a:rPr lang="cs-CZ" smtClean="0"/>
              <a:t>2. Který systém hospodaření je nejméně šetrný k  	životnímu prostředí?</a:t>
            </a:r>
          </a:p>
          <a:p>
            <a:pPr marL="514350" indent="-514350" eaLnBrk="1"/>
            <a:r>
              <a:rPr lang="cs-CZ" smtClean="0"/>
              <a:t>3. Jaké technologie využívá precizní zemědělství?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cs-CZ" smtClean="0"/>
              <a:t>Opakování - </a:t>
            </a:r>
            <a:r>
              <a:rPr lang="cs-CZ" smtClean="0">
                <a:solidFill>
                  <a:srgbClr val="FF0000"/>
                </a:solidFill>
              </a:rPr>
              <a:t>Řešení</a:t>
            </a: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>
              <a:buFont typeface="Times New Roman" pitchFamily="16" charset="0"/>
              <a:buAutoNum type="arabicPeriod"/>
            </a:pPr>
            <a:r>
              <a:rPr lang="cs-CZ" dirty="0" smtClean="0"/>
              <a:t>Které zemědělské systémy vůbec nepoužívají  pesticidy?</a:t>
            </a:r>
          </a:p>
          <a:p>
            <a:pPr marL="514350" indent="-514350" eaLnBrk="1"/>
            <a:r>
              <a:rPr lang="cs-CZ" dirty="0" smtClean="0">
                <a:solidFill>
                  <a:srgbClr val="FF0000"/>
                </a:solidFill>
              </a:rPr>
              <a:t>Ekologické a biodynamické.</a:t>
            </a:r>
          </a:p>
          <a:p>
            <a:pPr marL="514350" indent="-514350" eaLnBrk="1"/>
            <a:r>
              <a:rPr lang="cs-CZ" dirty="0" smtClean="0"/>
              <a:t>2. Který systém hospodaření je nejméně šetrný k  životnímu prostředí?</a:t>
            </a:r>
          </a:p>
          <a:p>
            <a:pPr marL="514350" indent="-514350" eaLnBrk="1"/>
            <a:r>
              <a:rPr lang="cs-CZ" dirty="0" smtClean="0">
                <a:solidFill>
                  <a:srgbClr val="FF0000"/>
                </a:solidFill>
              </a:rPr>
              <a:t>Konvenční.</a:t>
            </a:r>
          </a:p>
          <a:p>
            <a:pPr marL="514350" indent="-514350" eaLnBrk="1"/>
            <a:r>
              <a:rPr lang="cs-CZ" dirty="0" smtClean="0"/>
              <a:t>3. Jaké technologie využívá precizní zemědělství?</a:t>
            </a:r>
          </a:p>
          <a:p>
            <a:pPr marL="514350" indent="-514350" eaLnBrk="1"/>
            <a:r>
              <a:rPr lang="cs-CZ" dirty="0" smtClean="0">
                <a:solidFill>
                  <a:srgbClr val="FF0000"/>
                </a:solidFill>
              </a:rPr>
              <a:t>GPS, GIS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0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mtClean="0"/>
              <a:t>Zdroje: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</p:spPr>
        <p:txBody>
          <a:bodyPr tIns="22932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smtClean="0">
                <a:ea typeface="Nebraska-Bold" charset="0"/>
                <a:cs typeface="Nebraska-Bold" charset="0"/>
              </a:rPr>
              <a:t>Dostálek P. - Hradil R.: Biologicko-dynamické preparáty, </a:t>
            </a:r>
            <a:r>
              <a:rPr lang="cs-CZ" sz="2600" smtClean="0">
                <a:ea typeface="Nebraska-Normal" charset="0"/>
                <a:cs typeface="Nebraska-Normal" charset="0"/>
              </a:rPr>
              <a:t>Svaz producentů a zpracovatelů biopotravin, </a:t>
            </a:r>
            <a:r>
              <a:rPr lang="cs-CZ" sz="2600" smtClean="0">
                <a:ea typeface="Nebraska-Bold" charset="0"/>
                <a:cs typeface="Nebraska-Bold" charset="0"/>
              </a:rPr>
              <a:t>PRO-BIO Šumperk, PS 116, Nemocniční 53 v Šumperku. 1998</a:t>
            </a:r>
          </a:p>
          <a:p>
            <a:pPr eaLnBrk="1">
              <a:lnSpc>
                <a:spcPct val="8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smtClean="0"/>
              <a:t>Šarapatka B.– Urban J. a kolektiv: Ekologické zemědělství v praxi, PRO-BIO Svaz ekologických zemědělců, Šumperk 2006</a:t>
            </a:r>
          </a:p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sz="2600" smtClean="0">
              <a:ea typeface="Nebraska-Bold" charset="0"/>
              <a:cs typeface="Nebraska-Bold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320</Words>
  <Application>Microsoft Office PowerPoint</Application>
  <PresentationFormat>Vlastní</PresentationFormat>
  <Paragraphs>81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Zemědělské systémy  konvenční zemědělství</vt:lpstr>
      <vt:lpstr>Zemědělské systémy integrovaná rostlinná výroba</vt:lpstr>
      <vt:lpstr>Zemědělské systémy organické zemědělství</vt:lpstr>
      <vt:lpstr>Zemědělské systémy Low input</vt:lpstr>
      <vt:lpstr>Zemědělské systémy útlumové a přikázané zemědělství</vt:lpstr>
      <vt:lpstr>Zemědělské systémy Precizní zemědělství</vt:lpstr>
      <vt:lpstr>Zemědělské systémy biodynamické zemědělství</vt:lpstr>
      <vt:lpstr>Opakování</vt:lpstr>
      <vt:lpstr>Opakování - Řešení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Zemědělské systémy  konvenční zemědělství</dc:title>
  <cp:lastModifiedBy>Dum</cp:lastModifiedBy>
  <cp:revision>13</cp:revision>
  <cp:lastPrinted>1601-01-01T00:00:00Z</cp:lastPrinted>
  <dcterms:created xsi:type="dcterms:W3CDTF">2014-03-02T18:18:40Z</dcterms:created>
  <dcterms:modified xsi:type="dcterms:W3CDTF">2014-06-02T11:01:43Z</dcterms:modified>
</cp:coreProperties>
</file>