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1"/>
  </p:notes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5" r:id="rId10"/>
  </p:sldIdLst>
  <p:sldSz cx="10080625" cy="7559675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0"/>
        <a:cs typeface="Microsoft YaHei" charset="0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0"/>
        <a:cs typeface="Microsoft YaHei" charset="0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0"/>
        <a:cs typeface="Microsoft YaHei" charset="0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0"/>
        <a:cs typeface="Microsoft YaHei" charset="0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0"/>
        <a:cs typeface="Microsoft YaHei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0"/>
        <a:cs typeface="Microsoft YaHei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0"/>
        <a:cs typeface="Microsoft YaHei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0"/>
        <a:cs typeface="Microsoft YaHei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0"/>
        <a:cs typeface="Microsoft YaHei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546" y="-7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3525" cy="400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6788" cy="481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fld id="{78C25916-D6B9-4738-8673-7366420658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423863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eaLnBrk="1"/>
            <a:fld id="{77EA6046-7DF5-47C3-B378-2F9D9AD25C78}" type="slidenum">
              <a:rPr lang="cs-CZ">
                <a:solidFill>
                  <a:srgbClr val="000000"/>
                </a:solidFill>
                <a:latin typeface="Times New Roman" pitchFamily="16" charset="0"/>
                <a:cs typeface="Lucida Sans Unicode" charset="0"/>
              </a:rPr>
              <a:pPr eaLnBrk="1"/>
              <a:t>1</a:t>
            </a:fld>
            <a:endParaRPr lang="cs-CZ">
              <a:solidFill>
                <a:srgbClr val="000000"/>
              </a:solidFill>
              <a:latin typeface="Times New Roman" pitchFamily="16" charset="0"/>
              <a:cs typeface="Lucida Sans Unicode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eaLnBrk="1"/>
            <a:fld id="{57ABCEAE-5A39-4049-A54E-4F636DCCA1DE}" type="slidenum">
              <a:rPr lang="cs-CZ">
                <a:solidFill>
                  <a:srgbClr val="000000"/>
                </a:solidFill>
                <a:latin typeface="Times New Roman" pitchFamily="16" charset="0"/>
                <a:cs typeface="Lucida Sans Unicode" charset="0"/>
              </a:rPr>
              <a:pPr eaLnBrk="1"/>
              <a:t>2</a:t>
            </a:fld>
            <a:endParaRPr lang="cs-CZ">
              <a:solidFill>
                <a:srgbClr val="000000"/>
              </a:solidFill>
              <a:latin typeface="Times New Roman" pitchFamily="16" charset="0"/>
              <a:cs typeface="Lucida Sans Unicode" charset="0"/>
            </a:endParaRPr>
          </a:p>
        </p:txBody>
      </p:sp>
      <p:sp>
        <p:nvSpPr>
          <p:cNvPr id="13315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3316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eaLnBrk="1"/>
            <a:fld id="{DB80A345-7AFA-4769-84BE-A88DCBE6B0C8}" type="slidenum">
              <a:rPr lang="cs-CZ">
                <a:solidFill>
                  <a:srgbClr val="000000"/>
                </a:solidFill>
                <a:latin typeface="Times New Roman" pitchFamily="16" charset="0"/>
                <a:cs typeface="Lucida Sans Unicode" charset="0"/>
              </a:rPr>
              <a:pPr eaLnBrk="1"/>
              <a:t>3</a:t>
            </a:fld>
            <a:endParaRPr lang="cs-CZ">
              <a:solidFill>
                <a:srgbClr val="000000"/>
              </a:solidFill>
              <a:latin typeface="Times New Roman" pitchFamily="16" charset="0"/>
              <a:cs typeface="Lucida Sans Unicode" charset="0"/>
            </a:endParaRPr>
          </a:p>
        </p:txBody>
      </p:sp>
      <p:sp>
        <p:nvSpPr>
          <p:cNvPr id="14339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4340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eaLnBrk="1"/>
            <a:fld id="{4A3E7AB6-0259-49CE-B24A-C41AF6D1A0E8}" type="slidenum">
              <a:rPr lang="cs-CZ">
                <a:solidFill>
                  <a:srgbClr val="000000"/>
                </a:solidFill>
                <a:latin typeface="Times New Roman" pitchFamily="16" charset="0"/>
                <a:cs typeface="Lucida Sans Unicode" charset="0"/>
              </a:rPr>
              <a:pPr eaLnBrk="1"/>
              <a:t>4</a:t>
            </a:fld>
            <a:endParaRPr lang="cs-CZ">
              <a:solidFill>
                <a:srgbClr val="000000"/>
              </a:solidFill>
              <a:latin typeface="Times New Roman" pitchFamily="16" charset="0"/>
              <a:cs typeface="Lucida Sans Unicode" charset="0"/>
            </a:endParaRPr>
          </a:p>
        </p:txBody>
      </p:sp>
      <p:sp>
        <p:nvSpPr>
          <p:cNvPr id="15363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5364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eaLnBrk="1"/>
            <a:fld id="{162C718A-84B6-477A-9480-779E676C095C}" type="slidenum">
              <a:rPr lang="cs-CZ">
                <a:solidFill>
                  <a:srgbClr val="000000"/>
                </a:solidFill>
                <a:latin typeface="Times New Roman" pitchFamily="16" charset="0"/>
                <a:cs typeface="Lucida Sans Unicode" charset="0"/>
              </a:rPr>
              <a:pPr eaLnBrk="1"/>
              <a:t>5</a:t>
            </a:fld>
            <a:endParaRPr lang="cs-CZ">
              <a:solidFill>
                <a:srgbClr val="000000"/>
              </a:solidFill>
              <a:latin typeface="Times New Roman" pitchFamily="16" charset="0"/>
              <a:cs typeface="Lucida Sans Unicode" charset="0"/>
            </a:endParaRPr>
          </a:p>
        </p:txBody>
      </p:sp>
      <p:sp>
        <p:nvSpPr>
          <p:cNvPr id="16387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6388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eaLnBrk="1"/>
            <a:fld id="{1812AB94-68B4-4580-AD14-28E11099A99B}" type="slidenum">
              <a:rPr lang="cs-CZ">
                <a:solidFill>
                  <a:srgbClr val="000000"/>
                </a:solidFill>
                <a:latin typeface="Times New Roman" pitchFamily="16" charset="0"/>
                <a:cs typeface="Lucida Sans Unicode" charset="0"/>
              </a:rPr>
              <a:pPr eaLnBrk="1"/>
              <a:t>6</a:t>
            </a:fld>
            <a:endParaRPr lang="cs-CZ">
              <a:solidFill>
                <a:srgbClr val="000000"/>
              </a:solidFill>
              <a:latin typeface="Times New Roman" pitchFamily="16" charset="0"/>
              <a:cs typeface="Lucida Sans Unicode" charset="0"/>
            </a:endParaRPr>
          </a:p>
        </p:txBody>
      </p:sp>
      <p:sp>
        <p:nvSpPr>
          <p:cNvPr id="17411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7412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eaLnBrk="1"/>
            <a:fld id="{973DC2E6-BFE1-4064-A570-A62D0602E7F6}" type="slidenum">
              <a:rPr lang="cs-CZ">
                <a:solidFill>
                  <a:srgbClr val="000000"/>
                </a:solidFill>
                <a:latin typeface="Times New Roman" pitchFamily="16" charset="0"/>
                <a:cs typeface="Lucida Sans Unicode" charset="0"/>
              </a:rPr>
              <a:pPr eaLnBrk="1"/>
              <a:t>7</a:t>
            </a:fld>
            <a:endParaRPr lang="cs-CZ">
              <a:solidFill>
                <a:srgbClr val="000000"/>
              </a:solidFill>
              <a:latin typeface="Times New Roman" pitchFamily="16" charset="0"/>
              <a:cs typeface="Lucida Sans Unicode" charset="0"/>
            </a:endParaRPr>
          </a:p>
        </p:txBody>
      </p:sp>
      <p:sp>
        <p:nvSpPr>
          <p:cNvPr id="18435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8436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eaLnBrk="1"/>
            <a:fld id="{4FCD217F-A3AC-48FA-B962-B9E47DC81B99}" type="slidenum">
              <a:rPr lang="cs-CZ">
                <a:solidFill>
                  <a:srgbClr val="000000"/>
                </a:solidFill>
                <a:latin typeface="Times New Roman" pitchFamily="16" charset="0"/>
                <a:cs typeface="Lucida Sans Unicode" charset="0"/>
              </a:rPr>
              <a:pPr eaLnBrk="1"/>
              <a:t>8</a:t>
            </a:fld>
            <a:endParaRPr lang="cs-CZ">
              <a:solidFill>
                <a:srgbClr val="000000"/>
              </a:solidFill>
              <a:latin typeface="Times New Roman" pitchFamily="16" charset="0"/>
              <a:cs typeface="Lucida Sans Unicode" charset="0"/>
            </a:endParaRPr>
          </a:p>
        </p:txBody>
      </p:sp>
      <p:sp>
        <p:nvSpPr>
          <p:cNvPr id="19459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9460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39D97C-D43E-438A-95AF-90BBC4F2F2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75264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2EFC02-DE77-4B8C-9F38-697C600350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96213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02E10B-A07F-4FC3-AFA8-6090DA870A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7332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7700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13338" y="1768475"/>
            <a:ext cx="4459287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BB79E1-5C02-444A-A683-D0437588C5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7772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19A49A-A52C-42D1-9518-EDC4B3DBB4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65958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421D0C-EA33-4C94-9AD3-B196FFE6AB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33193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301D81-3BE3-438E-8E2A-02F0FF6F56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55765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3E81B4-E329-4CF1-AA99-AE78C59D5F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45856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A7D9F6-C515-4739-A74C-F0EA7CBC8F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5681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836FE8-3761-4C30-82D5-61BC2C2A49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6490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5675" y="301625"/>
            <a:ext cx="2266950" cy="64547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0037" cy="64547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577369-563D-4C6B-ACF4-DF69418FE8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81921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69387" cy="1260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78FD6D-C0EB-410C-B131-29AC19458C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7021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03238" y="301625"/>
            <a:ext cx="9069387" cy="126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03238" y="1768475"/>
            <a:ext cx="9069387" cy="498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28224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503238" y="6886575"/>
            <a:ext cx="23463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448050" y="6886575"/>
            <a:ext cx="319405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7227888" y="6886575"/>
            <a:ext cx="23463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fld id="{25FDE49F-0334-47C8-B60E-84DD346F8F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2pPr>
      <a:lvl3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3pPr>
      <a:lvl4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4pPr>
      <a:lvl5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5pPr>
      <a:lvl6pPr marL="25146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6pPr>
      <a:lvl7pPr marL="29718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7pPr>
      <a:lvl8pPr marL="3429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8pPr>
      <a:lvl9pPr marL="3886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9pPr>
    </p:titleStyle>
    <p:bodyStyle>
      <a:lvl1pPr marL="342900" indent="-342900" algn="l" defTabSz="449263" rtl="0" eaLnBrk="0" fontAlgn="base" hangingPunct="0">
        <a:lnSpc>
          <a:spcPct val="93000"/>
        </a:lnSpc>
        <a:spcBef>
          <a:spcPct val="0"/>
        </a:spcBef>
        <a:spcAft>
          <a:spcPts val="1413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93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503238" y="303213"/>
            <a:ext cx="9074150" cy="1665287"/>
          </a:xfrm>
          <a:ln>
            <a:solidFill>
              <a:schemeClr val="bg1"/>
            </a:solidFill>
            <a:round/>
            <a:headEnd/>
            <a:tailEnd/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89100" y="287338"/>
            <a:ext cx="6704013" cy="16383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79855402"/>
              </p:ext>
            </p:extLst>
          </p:nvPr>
        </p:nvGraphicFramePr>
        <p:xfrm>
          <a:off x="1387475" y="2352675"/>
          <a:ext cx="7383463" cy="4697561"/>
        </p:xfrm>
        <a:graphic>
          <a:graphicData uri="http://schemas.openxmlformats.org/drawingml/2006/table">
            <a:tbl>
              <a:tblPr/>
              <a:tblGrid>
                <a:gridCol w="2714625"/>
                <a:gridCol w="4668838"/>
              </a:tblGrid>
              <a:tr h="714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Název školy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6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6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6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6" charset="0"/>
                        </a:rPr>
                        <a:t>CZ.1.07/1.5.00/34.0873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Arial" charset="0"/>
                        </a:rPr>
                        <a:t>Název materiálu</a:t>
                      </a: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6" charset="0"/>
                        </a:rPr>
                        <a:t>Konvenční zemědělství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6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6" charset="0"/>
                        </a:rPr>
                        <a:t>VY_32_INOVACE_11.02.05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6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6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6" charset="0"/>
                        </a:rPr>
                        <a:t>Ing. Alice Votavová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Tematická oblast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6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Ekologické zemědělství a agroturistika pro 4. ročník </a:t>
                      </a:r>
                      <a:r>
                        <a:rPr kumimoji="0" lang="cs-CZ" sz="12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agropodnikání</a:t>
                      </a: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(rozvoj venkova)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6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6" charset="0"/>
                        </a:rPr>
                        <a:t>4.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6" charset="0"/>
                        </a:rPr>
                        <a:t>Agropodnikání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6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Datum tvorby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6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6" charset="0"/>
                        </a:rPr>
                        <a:t>14. ledna 2013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6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6" charset="0"/>
                        </a:rPr>
                        <a:t>Prezentace je určena k uvědomění si rizik hospodaření v systému konvenčního zemědělství a důvodů pro vznik alternativního způsobu hospodaření.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Metodický pokyn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6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6" charset="0"/>
                        </a:rPr>
                        <a:t>Výkladová prezentace doplněná o otázky k diskuzi. Vhodné je vytvořit  dvě názorové skupiny.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Konvenční zemědělství</a:t>
            </a: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</p:spPr>
        <p:txBody>
          <a:bodyPr/>
          <a:lstStyle/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/>
              <a:t>	Konvenční zemědělství je systém hospodaření, kde hlavním cílem je zisk a kvantita produkce.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/>
              <a:t>	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Hospodaření v sytému konvenčního zemědělství přináší rizika pro životní prostředí a zdraví populace.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/>
              <a:t>	Konvenční zemědělství je však schopno produkovat relativně levné potraviny. 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Zhoršila se však kvalita potravin.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Negativa konvenčního zemědělství</a:t>
            </a:r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503238" y="1768475"/>
            <a:ext cx="9070975" cy="4989513"/>
          </a:xfrm>
        </p:spPr>
        <p:txBody>
          <a:bodyPr anchor="ctr"/>
          <a:lstStyle/>
          <a:p>
            <a:pPr marL="0" indent="0" eaLnBrk="1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>
                <a:solidFill>
                  <a:srgbClr val="008000"/>
                </a:solidFill>
              </a:rPr>
              <a:t>Používání agrochemikálií</a:t>
            </a:r>
          </a:p>
          <a:p>
            <a:pPr marL="0" indent="0" eaLnBrk="1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smtClean="0">
              <a:solidFill>
                <a:srgbClr val="008000"/>
              </a:solidFill>
            </a:endParaRPr>
          </a:p>
          <a:p>
            <a:pPr marL="0" indent="0" eaLnBrk="1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>
                <a:solidFill>
                  <a:srgbClr val="FF0000"/>
                </a:solidFill>
              </a:rPr>
              <a:t>Minerální (průmyslová hnojiva)</a:t>
            </a:r>
            <a:r>
              <a:rPr lang="cs-CZ" smtClean="0"/>
              <a:t> – kontaminace podzemních i povrchových vod. Snížení půdní úrodnosti.</a:t>
            </a:r>
          </a:p>
          <a:p>
            <a:pPr marL="0" indent="0" eaLnBrk="1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smtClean="0">
              <a:solidFill>
                <a:srgbClr val="FF0000"/>
              </a:solidFill>
            </a:endParaRPr>
          </a:p>
          <a:p>
            <a:pPr marL="0" indent="0" eaLnBrk="1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>
                <a:solidFill>
                  <a:srgbClr val="FF0000"/>
                </a:solidFill>
              </a:rPr>
              <a:t>Syntetické pesticidy</a:t>
            </a:r>
            <a:r>
              <a:rPr lang="cs-CZ" smtClean="0"/>
              <a:t> – vytváření rezistence škůdců, chorob i plevelů. Snižování biodiverzity. Kontaminace životního prostředí. Rezidua v potravinách a v tělech živočichů a rostlin.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Negativa konvenčního zemědělství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</p:spPr>
        <p:txBody>
          <a:bodyPr/>
          <a:lstStyle/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>
                <a:solidFill>
                  <a:srgbClr val="00AE00"/>
                </a:solidFill>
              </a:rPr>
              <a:t>	Výroba, distribuce, skladování agrochemikálií</a:t>
            </a:r>
            <a:r>
              <a:rPr lang="cs-CZ" smtClean="0"/>
              <a:t>  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	Kontaminace vod, závislost zemědělců na chemickém průmyslu. Likvidace starých zásob – ne vždy podléhají kontrole.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smtClean="0"/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>
                <a:solidFill>
                  <a:srgbClr val="00AE00"/>
                </a:solidFill>
              </a:rPr>
              <a:t>	Neznámé účinky</a:t>
            </a:r>
            <a:r>
              <a:rPr lang="cs-CZ" smtClean="0"/>
              <a:t> – problémy se mohou kumulovat. Nevíme, jak se projeví dlouhodobé používání pesticidů za několik let.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Chov hospodářských zvířat  v konvenčním zemědělství</a:t>
            </a:r>
          </a:p>
        </p:txBody>
      </p:sp>
      <p:sp>
        <p:nvSpPr>
          <p:cNvPr id="614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</p:spPr>
        <p:txBody>
          <a:bodyPr/>
          <a:lstStyle/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>
                <a:solidFill>
                  <a:srgbClr val="00AE00"/>
                </a:solidFill>
              </a:rPr>
              <a:t>	Velkochovy</a:t>
            </a:r>
            <a:r>
              <a:rPr lang="cs-CZ" smtClean="0"/>
              <a:t> – hlavně drůbež a prasata, hraničí s týráním zvířat. 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	Ustájení, transport i porážka. 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	Problém dnešní doby – dlouhé transporty na jatka (stovky km) s obrovskou kapacitou.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	Znečištění životního prostředí odpady a zápachem z velkochovů.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/>
            <a:endParaRPr lang="cs-CZ" smtClean="0"/>
          </a:p>
        </p:txBody>
      </p:sp>
      <p:sp>
        <p:nvSpPr>
          <p:cNvPr id="717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5064125"/>
          </a:xfrm>
        </p:spPr>
        <p:txBody>
          <a:bodyPr/>
          <a:lstStyle/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>
                <a:solidFill>
                  <a:srgbClr val="00AE00"/>
                </a:solidFill>
              </a:rPr>
              <a:t>	Průmyslové krmné směsi, stimulátory růstu, antibiotika, hormonální látky</a:t>
            </a:r>
            <a:r>
              <a:rPr lang="cs-CZ" smtClean="0"/>
              <a:t> – rezidua v potravinách, rezistence populace na antibiotika, problémy s imunitou organismu.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smtClean="0"/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>
                <a:solidFill>
                  <a:srgbClr val="00AE00"/>
                </a:solidFill>
              </a:rPr>
              <a:t>	Synchronizace říje, jednostranné šlechtění na extrémní užitkovost –</a:t>
            </a:r>
            <a:r>
              <a:rPr lang="cs-CZ" smtClean="0"/>
              <a:t> krátkověkost dojnic (2 - 3 laktace), velká spotřeba léčiv. 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	Brojleři nejsou schopni přežít za běžných podmínek.</a:t>
            </a:r>
          </a:p>
        </p:txBody>
      </p:sp>
      <p:sp>
        <p:nvSpPr>
          <p:cNvPr id="7172" name="Text Box 3"/>
          <p:cNvSpPr txBox="1">
            <a:spLocks noChangeArrowheads="1"/>
          </p:cNvSpPr>
          <p:nvPr/>
        </p:nvSpPr>
        <p:spPr bwMode="auto">
          <a:xfrm>
            <a:off x="504825" y="301625"/>
            <a:ext cx="9070975" cy="1262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38808" rIns="0" bIns="0" anchor="ctr"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algn="ctr" eaLnBrk="1"/>
            <a:r>
              <a:rPr lang="cs-CZ" sz="4400">
                <a:solidFill>
                  <a:srgbClr val="000000"/>
                </a:solidFill>
              </a:rPr>
              <a:t>Chov hospodářských zvířat  v konvenčním zemědělství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Důsledky pro zemědělce</a:t>
            </a:r>
          </a:p>
        </p:txBody>
      </p:sp>
      <p:sp>
        <p:nvSpPr>
          <p:cNvPr id="819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</p:spPr>
        <p:txBody>
          <a:bodyPr/>
          <a:lstStyle/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>
                <a:solidFill>
                  <a:srgbClr val="00AE00"/>
                </a:solidFill>
              </a:rPr>
              <a:t>	Nízké výkupní ceny</a:t>
            </a:r>
            <a:r>
              <a:rPr lang="cs-CZ" smtClean="0"/>
              <a:t> – tlak na zvyšování užitkovosti, to vede k nadprodukci.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smtClean="0"/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	Intenzifikace výroby vede k vylidňování venkova.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smtClean="0"/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>
                <a:solidFill>
                  <a:srgbClr val="FF0000"/>
                </a:solidFill>
              </a:rPr>
              <a:t>	Zemědělci jsou závislí na dotacích, mají nízkou životní úroveň.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Otázky k zamyšlení</a:t>
            </a:r>
          </a:p>
        </p:txBody>
      </p:sp>
      <p:sp>
        <p:nvSpPr>
          <p:cNvPr id="921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</p:spPr>
        <p:txBody>
          <a:bodyPr/>
          <a:lstStyle/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	Diskutujte nad tím, jak ovlivnilo konvenční zemědělství venkov.</a:t>
            </a:r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smtClean="0"/>
          </a:p>
          <a:p>
            <a:pPr marL="431800" indent="-323850" eaLnBrk="1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	</a:t>
            </a:r>
            <a:r>
              <a:rPr lang="cs-CZ" smtClean="0">
                <a:solidFill>
                  <a:srgbClr val="FF0000"/>
                </a:solidFill>
              </a:rPr>
              <a:t>Vytvořte 2 skupiny. </a:t>
            </a:r>
            <a:r>
              <a:rPr lang="cs-CZ" smtClean="0"/>
              <a:t>Jedna skupina bude zastáncem konvenčního zemědělství a druhá ekologického zemědělství. Každá skupina bude mít svého zástupce, který bude obhajovat její názory.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/>
            <a:r>
              <a:rPr lang="cs-CZ" smtClean="0"/>
              <a:t>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-341313" eaLnBrk="1" hangingPunct="1">
              <a:lnSpc>
                <a:spcPct val="102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>
                <a:latin typeface="Calibri" pitchFamily="34" charset="0"/>
              </a:rPr>
              <a:t>	Šarapatka B.– Urban J. a kolektiv: Ekologické zemědělství v praxi, PRO-BIO Svaz ekologických zemědělců, Šumperk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Microsoft YaHei"/>
        <a:cs typeface="Microsoft YaHei"/>
      </a:majorFont>
      <a:minorFont>
        <a:latin typeface="Arial"/>
        <a:ea typeface="Microsoft YaHei"/>
        <a:cs typeface="Microsoft YaHei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171</Words>
  <Application>Microsoft Office PowerPoint</Application>
  <PresentationFormat>Vlastní</PresentationFormat>
  <Paragraphs>65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Konvenční zemědělství</vt:lpstr>
      <vt:lpstr>Negativa konvenčního zemědělství</vt:lpstr>
      <vt:lpstr>Negativa konvenčního zemědělství</vt:lpstr>
      <vt:lpstr>Chov hospodářských zvířat  v konvenčním zemědělství</vt:lpstr>
      <vt:lpstr>Snímek 6</vt:lpstr>
      <vt:lpstr>Důsledky pro zemědělce</vt:lpstr>
      <vt:lpstr>Otázky k zamyšlení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Konvenční zemědělství</dc:title>
  <cp:lastModifiedBy>nausovj</cp:lastModifiedBy>
  <cp:revision>14</cp:revision>
  <cp:lastPrinted>1601-01-01T00:00:00Z</cp:lastPrinted>
  <dcterms:created xsi:type="dcterms:W3CDTF">2014-02-25T20:30:18Z</dcterms:created>
  <dcterms:modified xsi:type="dcterms:W3CDTF">2014-03-26T08:07:36Z</dcterms:modified>
</cp:coreProperties>
</file>