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66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46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78FAD24F-056F-43BE-BFEF-5036AADF904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5279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322E91D-E619-4548-BA4F-154163AAEED7}" type="slidenum">
              <a:rPr lang="cs-CZ"/>
              <a:pPr/>
              <a:t>2</a:t>
            </a:fld>
            <a:endParaRPr lang="cs-CZ"/>
          </a:p>
        </p:txBody>
      </p:sp>
      <p:sp>
        <p:nvSpPr>
          <p:cNvPr id="112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12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9F21FD8-BF46-49D1-9B9F-2F3E54679936}" type="slidenum">
              <a:rPr lang="cs-CZ"/>
              <a:pPr/>
              <a:t>3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2D3E8C3-13AD-4F77-A873-D06F80D6DBE6}" type="slidenum">
              <a:rPr lang="cs-CZ"/>
              <a:pPr/>
              <a:t>4</a:t>
            </a:fld>
            <a:endParaRPr lang="cs-CZ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082DBB0-736F-4644-8803-8B1BDBBBCCD6}" type="slidenum">
              <a:rPr lang="cs-CZ"/>
              <a:pPr/>
              <a:t>5</a:t>
            </a:fld>
            <a:endParaRPr lang="cs-CZ"/>
          </a:p>
        </p:txBody>
      </p:sp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6212835-6C0E-4C3A-AF24-E4B7190AB53C}" type="slidenum">
              <a:rPr lang="cs-CZ"/>
              <a:pPr/>
              <a:t>6</a:t>
            </a:fld>
            <a:endParaRPr lang="cs-CZ"/>
          </a:p>
        </p:txBody>
      </p:sp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C994537-C062-479F-AF8E-29ADAC984686}" type="slidenum">
              <a:rPr lang="cs-CZ"/>
              <a:pPr/>
              <a:t>7</a:t>
            </a:fld>
            <a:endParaRPr lang="cs-CZ"/>
          </a:p>
        </p:txBody>
      </p:sp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FE3A9E5-3BEF-47F6-9048-9BB5A2BDB771}" type="slidenum">
              <a:rPr lang="cs-CZ"/>
              <a:pPr/>
              <a:t>8</a:t>
            </a:fld>
            <a:endParaRPr 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6327529-7B4F-46EF-8CB4-99621D192079}" type="slidenum">
              <a:rPr lang="cs-CZ"/>
              <a:pPr/>
              <a:t>9</a:t>
            </a:fld>
            <a:endParaRPr lang="cs-CZ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46DDC73-A691-4ACA-A411-BA30CEBE2F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1905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99D2D99-084B-4B7D-AA6B-AEA9ECA4C5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9051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0D8FFB8-A938-487F-A385-16ADE5E2C5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829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0779ADC-78BB-4FBB-BFD7-B304EFA361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7510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E782762-880B-4150-AD0A-BFB70E412B4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5011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DE2DABD-851A-428D-B325-D471552D52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5379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AB62B4E-1B51-4ABF-A8BF-D942586A425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97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86B38B1-5628-4F21-A3B2-7F23A9F853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781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203239F-747A-4E9C-8E4C-31C3E95E30E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184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43C7D8A-9CC7-448C-9F45-1223F08B3F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429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4088" y="301625"/>
            <a:ext cx="2266950" cy="64531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8450" cy="64531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5C281EF-2109-48D0-BD54-E37D4864EA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73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7800" cy="12588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4737" cy="517525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2463" cy="517525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4737" cy="517525"/>
          </a:xfrm>
        </p:spPr>
        <p:txBody>
          <a:bodyPr/>
          <a:lstStyle>
            <a:lvl1pPr>
              <a:defRPr/>
            </a:lvl1pPr>
          </a:lstStyle>
          <a:p>
            <a:fld id="{D5E440FC-ADA5-4F9A-9F15-C3073BBB6EC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6771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7800" cy="1258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7800" cy="498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47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24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47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442A1C24-A0A1-4720-B091-FF876AF4C4D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4031" y="302738"/>
            <a:ext cx="9072563" cy="1665928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8855" y="286987"/>
            <a:ext cx="6704665" cy="16379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94239156"/>
              </p:ext>
            </p:extLst>
          </p:nvPr>
        </p:nvGraphicFramePr>
        <p:xfrm>
          <a:off x="1387837" y="2351899"/>
          <a:ext cx="7383707" cy="4523569"/>
        </p:xfrm>
        <a:graphic>
          <a:graphicData uri="http://schemas.openxmlformats.org/drawingml/2006/table">
            <a:tbl>
              <a:tblPr/>
              <a:tblGrid>
                <a:gridCol w="2714418"/>
                <a:gridCol w="4669289"/>
              </a:tblGrid>
              <a:tr h="713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Obecné zásady pěstování rostlin v systému ekologického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zemědělství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VY_32_INOVACE_11.02.06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ledna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specifikou pěstování rostlin v systému ekologického zemědělství.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doplněná opakováním,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které by mělo upevnit znalosti nabyté výkladem.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950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Zásady pěstování rostlin v EZ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03238" y="1768475"/>
            <a:ext cx="9070975" cy="49895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28080" rIns="0" bIns="0" anchor="ctr"/>
          <a:lstStyle/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Ekologický </a:t>
            </a:r>
            <a:r>
              <a:rPr lang="cs-CZ" dirty="0">
                <a:solidFill>
                  <a:srgbClr val="002060"/>
                </a:solidFill>
              </a:rPr>
              <a:t>zemědělec nesmí používat minerální hnojiva, pesticidy, regulátory růstu.</a:t>
            </a:r>
          </a:p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00B050"/>
                </a:solidFill>
              </a:rPr>
              <a:t>	Nahrazuje </a:t>
            </a:r>
            <a:r>
              <a:rPr lang="cs-CZ" dirty="0">
                <a:solidFill>
                  <a:srgbClr val="00B050"/>
                </a:solidFill>
              </a:rPr>
              <a:t>je biologickými postupy. </a:t>
            </a:r>
          </a:p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indent="-341313" algn="just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Nutná </a:t>
            </a:r>
            <a:r>
              <a:rPr lang="cs-CZ" dirty="0">
                <a:solidFill>
                  <a:srgbClr val="FF0000"/>
                </a:solidFill>
              </a:rPr>
              <a:t>znalost biologických zákonitostí.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Specifika pěstování rostlin v EZ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C000"/>
                </a:solidFill>
              </a:rPr>
              <a:t>Regulace </a:t>
            </a:r>
            <a:r>
              <a:rPr lang="cs-CZ" dirty="0">
                <a:solidFill>
                  <a:srgbClr val="FFC000"/>
                </a:solidFill>
              </a:rPr>
              <a:t>plevelů je obtížná a zdlouhavá. Musí být systematická.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endParaRPr lang="cs-CZ" dirty="0"/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663300"/>
                </a:solidFill>
              </a:rPr>
              <a:t>Uvolňování </a:t>
            </a:r>
            <a:r>
              <a:rPr lang="cs-CZ" dirty="0">
                <a:solidFill>
                  <a:srgbClr val="663300"/>
                </a:solidFill>
              </a:rPr>
              <a:t>živin ze statkových hnojiv je pomalejší a hůře se reguluje.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endParaRPr lang="cs-CZ" dirty="0"/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Úspěch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více závisí na počasí.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Opatření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183188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>
                <a:solidFill>
                  <a:srgbClr val="FF0000"/>
                </a:solidFill>
              </a:rPr>
              <a:t>struktura plodin by měla být: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bobovité nad 25%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obilniny max. 60%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meziplodiny 20 – 60%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>
                <a:solidFill>
                  <a:srgbClr val="FF0000"/>
                </a:solidFill>
              </a:rPr>
              <a:t>zařazení víceletých jetelotravních směsek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>
                <a:solidFill>
                  <a:srgbClr val="FF0000"/>
                </a:solidFill>
              </a:rPr>
              <a:t>zařazení meziplodin </a:t>
            </a:r>
            <a:r>
              <a:rPr lang="cs-CZ" dirty="0"/>
              <a:t>(snížení výparu, </a:t>
            </a:r>
            <a:r>
              <a:rPr lang="cs-CZ" dirty="0" smtClean="0"/>
              <a:t>eroze, vyplavování </a:t>
            </a:r>
            <a:r>
              <a:rPr lang="cs-CZ" dirty="0"/>
              <a:t>živin, omezení plevelů)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>
                <a:solidFill>
                  <a:srgbClr val="FF0000"/>
                </a:solidFill>
              </a:rPr>
              <a:t>dodržování zásad střídání plodin </a:t>
            </a:r>
            <a:r>
              <a:rPr lang="cs-CZ" dirty="0"/>
              <a:t>(široko x </a:t>
            </a:r>
            <a:r>
              <a:rPr lang="cs-CZ" dirty="0" smtClean="0"/>
              <a:t>úzkolisté, hluboko x mělce kořenící, atd.)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Opatření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menší dávky organických hnojiv</a:t>
            </a:r>
            <a:r>
              <a:rPr lang="cs-CZ"/>
              <a:t> – dobře rozdělit, doplnit povolenými minerálními hnojivy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volba vhodných druhů a odrůd</a:t>
            </a:r>
            <a:r>
              <a:rPr lang="cs-CZ"/>
              <a:t> – rajonizace odrůd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podpora přirozených nepřátel</a:t>
            </a:r>
            <a:r>
              <a:rPr lang="cs-CZ"/>
              <a:t> – remízky, polní cesty, berličky pro ptáky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zvýšená pozornost při sklizni</a:t>
            </a:r>
            <a:r>
              <a:rPr lang="cs-CZ"/>
              <a:t> – čištění, třídění, uložení sklizně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Opatření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endParaRPr lang="cs-CZ">
              <a:solidFill>
                <a:srgbClr val="FF0000"/>
              </a:solidFill>
            </a:endParaRP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provádění zásahů včas a ve vhodnou dobu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častější sklizeň jetelotrav </a:t>
            </a:r>
            <a:r>
              <a:rPr lang="cs-CZ"/>
              <a:t>– omezuje rozvoj plevelů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minimalizace zpracování půdy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>
                <a:solidFill>
                  <a:srgbClr val="FF0000"/>
                </a:solidFill>
              </a:rPr>
              <a:t>důsledné sledování porostů</a:t>
            </a:r>
            <a:r>
              <a:rPr lang="cs-CZ"/>
              <a:t> – prevence</a:t>
            </a:r>
            <a:r>
              <a:rPr lang="cs-CZ">
                <a:solidFill>
                  <a:srgbClr val="000080"/>
                </a:solidFill>
              </a:rPr>
              <a:t> </a:t>
            </a:r>
            <a:r>
              <a:rPr lang="cs-CZ">
                <a:solidFill>
                  <a:srgbClr val="008000"/>
                </a:solidFill>
              </a:rPr>
              <a:t>„Kdo po poli chodí, tomu se rodí“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Opakování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/>
              <a:t>1. Jaký je rozdíl mezi uvolňováním N ze statkových hnojiv a minerálních?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/>
              <a:t>2. Na čem je pěstování rostlin v systému EZ více závislé?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/>
              <a:t>3. Jmenujte některé zásady pěstování rostlin v EZ.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/>
              <a:t>4. Jaký by měl být nejvyšší podíl obilovin ve struktuře plodin podniku?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Opakování - </a:t>
            </a:r>
            <a:r>
              <a:rPr lang="cs-CZ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396412" cy="5099050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1. Jaký je rozdíl mezi uvolňováním N ze statkových hnojiv a minerálních?</a:t>
            </a:r>
            <a:r>
              <a:rPr lang="cs-CZ" dirty="0">
                <a:solidFill>
                  <a:srgbClr val="FF0000"/>
                </a:solidFill>
              </a:rPr>
              <a:t> N ze </a:t>
            </a:r>
            <a:r>
              <a:rPr lang="cs-CZ" dirty="0" smtClean="0">
                <a:solidFill>
                  <a:srgbClr val="FF0000"/>
                </a:solidFill>
              </a:rPr>
              <a:t>statkových </a:t>
            </a:r>
            <a:r>
              <a:rPr lang="cs-CZ" dirty="0">
                <a:solidFill>
                  <a:srgbClr val="FF0000"/>
                </a:solidFill>
              </a:rPr>
              <a:t>hnojiv se uvolňuje pomaleji.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2. Na čem je pěstování rostlin v systému EZ více závislé? </a:t>
            </a:r>
            <a:r>
              <a:rPr lang="cs-CZ" dirty="0">
                <a:solidFill>
                  <a:srgbClr val="FF0000"/>
                </a:solidFill>
              </a:rPr>
              <a:t>Na počasí.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3. Jmenujte některé zásady pěstování rostlin v EZ.</a:t>
            </a:r>
            <a:r>
              <a:rPr lang="cs-CZ" dirty="0">
                <a:solidFill>
                  <a:srgbClr val="FF0000"/>
                </a:solidFill>
              </a:rPr>
              <a:t> Větší podíl </a:t>
            </a:r>
            <a:r>
              <a:rPr lang="cs-CZ" dirty="0" err="1">
                <a:solidFill>
                  <a:srgbClr val="FF0000"/>
                </a:solidFill>
              </a:rPr>
              <a:t>jetelotrav</a:t>
            </a:r>
            <a:r>
              <a:rPr lang="cs-CZ" dirty="0">
                <a:solidFill>
                  <a:srgbClr val="FF0000"/>
                </a:solidFill>
              </a:rPr>
              <a:t>, střídání plodin, meziplodiny, vhodné </a:t>
            </a:r>
            <a:r>
              <a:rPr lang="cs-CZ" dirty="0" smtClean="0">
                <a:solidFill>
                  <a:srgbClr val="FF0000"/>
                </a:solidFill>
              </a:rPr>
              <a:t>odrůdy.</a:t>
            </a:r>
            <a:endParaRPr lang="cs-CZ" dirty="0">
              <a:solidFill>
                <a:srgbClr val="FF0000"/>
              </a:solidFill>
            </a:endParaRP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/>
              <a:t>4. Jaký by měl být nejvyšší podíl obilovin ve struktuře plodin podniku? </a:t>
            </a:r>
            <a:r>
              <a:rPr lang="cs-CZ" dirty="0">
                <a:solidFill>
                  <a:srgbClr val="FF0000"/>
                </a:solidFill>
              </a:rPr>
              <a:t>60%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Zdroje: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/>
              <a:t>Šarapatka B., Urban J. a  kolektiv, PRO-BIO Šumperk 2006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34463</TotalTime>
  <Words>385</Words>
  <Application>Microsoft Office PowerPoint</Application>
  <PresentationFormat>Vlastní</PresentationFormat>
  <Paragraphs>73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Zásady pěstování rostlin v EZ</vt:lpstr>
      <vt:lpstr>Specifika pěstování rostlin v EZ</vt:lpstr>
      <vt:lpstr>Opatření</vt:lpstr>
      <vt:lpstr>Opatření</vt:lpstr>
      <vt:lpstr>Opatření</vt:lpstr>
      <vt:lpstr>Opakování</vt:lpstr>
      <vt:lpstr>Opakování - 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nausovj</cp:lastModifiedBy>
  <cp:revision>9</cp:revision>
  <cp:lastPrinted>1601-01-01T00:00:00Z</cp:lastPrinted>
  <dcterms:created xsi:type="dcterms:W3CDTF">2014-02-26T19:35:46Z</dcterms:created>
  <dcterms:modified xsi:type="dcterms:W3CDTF">2014-03-26T08:07:57Z</dcterms:modified>
</cp:coreProperties>
</file>