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62" r:id="rId2"/>
    <p:sldMasterId id="2147483674" r:id="rId3"/>
  </p:sldMasterIdLst>
  <p:notesMasterIdLst>
    <p:notesMasterId r:id="rId16"/>
  </p:notesMasterIdLst>
  <p:sldIdLst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71" r:id="rId14"/>
    <p:sldId id="268" r:id="rId15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0"/>
        <a:cs typeface="Microsoft YaHei" charset="0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0"/>
        <a:cs typeface="Microsoft YaHei" charset="0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0"/>
        <a:cs typeface="Microsoft YaHei" charset="0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0"/>
        <a:cs typeface="Microsoft YaHei" charset="0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0"/>
        <a:cs typeface="Microsoft YaHei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0"/>
        <a:cs typeface="Microsoft YaHei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0"/>
        <a:cs typeface="Microsoft YaHei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0"/>
        <a:cs typeface="Microsoft YaHei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0"/>
        <a:cs typeface="Microsoft YaHei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546" y="-7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363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364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365" name="AutoShape 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366" name="AutoShape 5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367" name="AutoShape 6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368" name="Rectangle 7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2837" cy="368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8" name="Rectangle 8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14937" cy="409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8833987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14450" y="1027113"/>
            <a:ext cx="4919663" cy="368935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xfrm>
            <a:off x="4282067" y="10155367"/>
            <a:ext cx="3275859" cy="534591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wrap="square" lIns="104287" tIns="52144" rIns="104287" bIns="52144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1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5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7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1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5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C5D464-DD68-4207-B21A-B559B72D68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8635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F9893F-420A-4F72-8FB7-05A495B920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6370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2A3699-703E-4733-9063-F2097F1CF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2245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2937" cy="497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8575" y="1768475"/>
            <a:ext cx="4454525" cy="497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9B1428-6970-4448-BF17-7EB275E8C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8293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780366-0C74-45D9-8FD6-00DDCE233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90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4A2B5-AF61-4546-8F96-8F155D03E1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1407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CF46B8-5AB2-4AF8-A10B-7E40470B57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8928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DB25E-0771-4D5D-A600-229D31572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5505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D5D470-BE8A-4FEA-9910-6303CA237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3664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696102-12C3-4C19-B7F8-7EB8E85BAC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776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299325" y="301625"/>
            <a:ext cx="2263775" cy="64452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43687" cy="64452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FC3022-D445-49B7-A292-FCD05D204F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29474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63174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6177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0064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825" y="1763713"/>
            <a:ext cx="4459288" cy="4989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6513" y="1763713"/>
            <a:ext cx="4460875" cy="4989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15911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1803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4871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8687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37247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82399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20908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438" y="303213"/>
            <a:ext cx="2266950" cy="64500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825" y="303213"/>
            <a:ext cx="6653213" cy="64500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87900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15943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36769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52481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825" y="1763713"/>
            <a:ext cx="4459288" cy="4989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6513" y="1763713"/>
            <a:ext cx="4460875" cy="4989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00969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34058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86559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994955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13733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62460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997917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438" y="303213"/>
            <a:ext cx="2266950" cy="64500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825" y="303213"/>
            <a:ext cx="6653213" cy="64500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7260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59862" cy="125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59862" cy="497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08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503238" y="6886575"/>
            <a:ext cx="2339975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448050" y="6886575"/>
            <a:ext cx="3187700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36800" cy="50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FFFFFF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fld id="{BE1EF2AC-F751-41AF-A238-D2999CF13C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763713"/>
            <a:ext cx="9072563" cy="4989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825" y="7007225"/>
            <a:ext cx="2351088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A97E3-08CB-4C68-B613-8A1789673ED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875" y="7007225"/>
            <a:ext cx="3190875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713" y="7007225"/>
            <a:ext cx="2352675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7F134F-04CE-40DB-9A2D-B81D025BD1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3848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763713"/>
            <a:ext cx="9072563" cy="4989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825" y="7007225"/>
            <a:ext cx="2351088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FC049-3857-4D16-8A04-462B9E73B4C3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875" y="7007225"/>
            <a:ext cx="3190875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713" y="7007225"/>
            <a:ext cx="2352675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B9A736-4A87-49C0-A888-F16A4FD7B5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5051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504031" y="302738"/>
            <a:ext cx="9072563" cy="1665928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88855" y="286987"/>
            <a:ext cx="6704665" cy="163793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14294160"/>
              </p:ext>
            </p:extLst>
          </p:nvPr>
        </p:nvGraphicFramePr>
        <p:xfrm>
          <a:off x="1387837" y="2351899"/>
          <a:ext cx="7383707" cy="4879685"/>
        </p:xfrm>
        <a:graphic>
          <a:graphicData uri="http://schemas.openxmlformats.org/drawingml/2006/table">
            <a:tbl>
              <a:tblPr/>
              <a:tblGrid>
                <a:gridCol w="2714418"/>
                <a:gridCol w="4669289"/>
              </a:tblGrid>
              <a:tr h="713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Pěstování obilnin v ekologickém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zemědělství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VY_32_INOVACE_11.02.07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Alice Votavová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Agropodnikání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21. února 2013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51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objasňuje problematiku pěstování obilnin v systému ekologického zemědělství. Zabývá se hlavně agrotechnikou. Předpokládá se znalost učiva „Pěstování rostlin“ pro 3. a 4. ročník oboru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Agropodnikání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Výkladová prezentace s opakováním, které slouží k upevnění učiva.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6382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"/>
          <p:cNvSpPr txBox="1">
            <a:spLocks noChangeArrowheads="1"/>
          </p:cNvSpPr>
          <p:nvPr/>
        </p:nvSpPr>
        <p:spPr bwMode="auto">
          <a:xfrm>
            <a:off x="741363" y="555625"/>
            <a:ext cx="8609012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4840" rIns="0" bIns="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 eaLnBrk="1">
              <a:buClrTx/>
              <a:buFontTx/>
              <a:buNone/>
            </a:pPr>
            <a:r>
              <a:rPr lang="cs-CZ" sz="4400" b="1" dirty="0">
                <a:solidFill>
                  <a:srgbClr val="333333"/>
                </a:solidFill>
                <a:cs typeface="Lucida Sans Unicode" charset="0"/>
              </a:rPr>
              <a:t>Pěstování obilnin v EZ – </a:t>
            </a:r>
            <a:r>
              <a:rPr lang="cs-CZ" sz="4400" b="1" dirty="0">
                <a:solidFill>
                  <a:srgbClr val="00AE00"/>
                </a:solidFill>
                <a:cs typeface="Lucida Sans Unicode" charset="0"/>
              </a:rPr>
              <a:t>význam obilnin</a:t>
            </a:r>
          </a:p>
        </p:txBody>
      </p:sp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741363" y="2101850"/>
            <a:ext cx="8609012" cy="501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8080" rIns="0" bIns="0"/>
          <a:lstStyle>
            <a:lvl1pPr marL="422275" indent="-317500" eaLnBrk="0"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>
              <a:buClr>
                <a:srgbClr val="0E594D"/>
              </a:buClr>
              <a:buSzPct val="45000"/>
              <a:buFont typeface="Wingdings" charset="2"/>
              <a:buChar char=""/>
            </a:pP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Základní potravina pro lidskou výživu a výživu </a:t>
            </a:r>
            <a:r>
              <a:rPr lang="cs-CZ" sz="2800" dirty="0" smtClean="0">
                <a:solidFill>
                  <a:srgbClr val="000000"/>
                </a:solidFill>
                <a:cs typeface="Lucida Sans Unicode" charset="0"/>
              </a:rPr>
              <a:t>zvířat.</a:t>
            </a:r>
            <a:endParaRPr lang="cs-CZ" sz="28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Tx/>
              <a:buSzPct val="45000"/>
              <a:buFontTx/>
              <a:buNone/>
            </a:pPr>
            <a:endParaRPr lang="cs-CZ" sz="28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>
                <a:srgbClr val="0E594D"/>
              </a:buClr>
              <a:buSzPct val="45000"/>
              <a:buFont typeface="Wingdings" charset="2"/>
              <a:buChar char=""/>
            </a:pP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Surovina pro škrobárenský a lihovarnický </a:t>
            </a:r>
            <a:r>
              <a:rPr lang="cs-CZ" sz="2800" dirty="0" smtClean="0">
                <a:solidFill>
                  <a:srgbClr val="000000"/>
                </a:solidFill>
                <a:cs typeface="Lucida Sans Unicode" charset="0"/>
              </a:rPr>
              <a:t>průmysl.</a:t>
            </a:r>
            <a:endParaRPr lang="cs-CZ" sz="28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Tx/>
              <a:buSzPct val="45000"/>
              <a:buFontTx/>
              <a:buNone/>
            </a:pPr>
            <a:endParaRPr lang="cs-CZ" sz="28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>
                <a:srgbClr val="0E594D"/>
              </a:buClr>
              <a:buSzPct val="45000"/>
              <a:buFont typeface="Wingdings" charset="2"/>
              <a:buChar char=""/>
            </a:pP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V mírném pásmu na 50% </a:t>
            </a:r>
            <a:r>
              <a:rPr lang="cs-CZ" sz="2800" dirty="0" smtClean="0">
                <a:solidFill>
                  <a:srgbClr val="000000"/>
                </a:solidFill>
                <a:cs typeface="Lucida Sans Unicode" charset="0"/>
              </a:rPr>
              <a:t>půdy.</a:t>
            </a:r>
            <a:endParaRPr lang="cs-CZ" sz="28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Tx/>
              <a:buSzPct val="45000"/>
              <a:buFontTx/>
              <a:buNone/>
            </a:pPr>
            <a:endParaRPr lang="cs-CZ" sz="28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>
                <a:srgbClr val="0E594D"/>
              </a:buClr>
              <a:buSzPct val="45000"/>
              <a:buFont typeface="Wingdings" charset="2"/>
              <a:buChar char=""/>
            </a:pP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Výborné adaptační schopnosti k půdně-klimatickým </a:t>
            </a:r>
            <a:r>
              <a:rPr lang="cs-CZ" sz="2800" dirty="0" smtClean="0">
                <a:solidFill>
                  <a:srgbClr val="000000"/>
                </a:solidFill>
                <a:cs typeface="Lucida Sans Unicode" charset="0"/>
              </a:rPr>
              <a:t>podmínkám.</a:t>
            </a:r>
            <a:endParaRPr lang="cs-CZ" sz="28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Tx/>
              <a:buSzPct val="45000"/>
              <a:buFontTx/>
              <a:buNone/>
            </a:pPr>
            <a:endParaRPr lang="cs-CZ" sz="3200" dirty="0">
              <a:solidFill>
                <a:srgbClr val="000000"/>
              </a:solidFill>
              <a:cs typeface="Lucida Sans Unicode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"/>
          <p:cNvSpPr txBox="1">
            <a:spLocks noChangeArrowheads="1"/>
          </p:cNvSpPr>
          <p:nvPr/>
        </p:nvSpPr>
        <p:spPr bwMode="auto">
          <a:xfrm>
            <a:off x="741363" y="555625"/>
            <a:ext cx="8609012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1240" rIns="0" bIns="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 eaLnBrk="1">
              <a:buClrTx/>
              <a:buFontTx/>
              <a:buNone/>
            </a:pPr>
            <a:r>
              <a:rPr lang="cs-CZ" sz="4400" b="1" dirty="0">
                <a:solidFill>
                  <a:srgbClr val="333333"/>
                </a:solidFill>
                <a:cs typeface="Lucida Sans Unicode" charset="0"/>
              </a:rPr>
              <a:t>Vhodné obilniny</a:t>
            </a:r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741363" y="2101850"/>
            <a:ext cx="8609012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1240" rIns="0" bIns="0"/>
          <a:lstStyle>
            <a:lvl1pPr marL="422275" indent="-317500" eaLnBrk="0"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422275" algn="l"/>
                <a:tab pos="869950" algn="l"/>
                <a:tab pos="1319213" algn="l"/>
                <a:tab pos="1768475" algn="l"/>
                <a:tab pos="2217738" algn="l"/>
                <a:tab pos="2667000" algn="l"/>
                <a:tab pos="3116263" algn="l"/>
                <a:tab pos="3565525" algn="l"/>
                <a:tab pos="4014788" algn="l"/>
                <a:tab pos="4464050" algn="l"/>
                <a:tab pos="4913313" algn="l"/>
                <a:tab pos="5362575" algn="l"/>
                <a:tab pos="5811838" algn="l"/>
                <a:tab pos="6261100" algn="l"/>
                <a:tab pos="6710363" algn="l"/>
                <a:tab pos="7159625" algn="l"/>
                <a:tab pos="7608888" algn="l"/>
                <a:tab pos="8058150" algn="l"/>
                <a:tab pos="8507413" algn="l"/>
                <a:tab pos="8956675" algn="l"/>
                <a:tab pos="9405938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>
              <a:buClr>
                <a:srgbClr val="0E594D"/>
              </a:buClr>
              <a:buSzPct val="45000"/>
              <a:buFont typeface="Wingdings" charset="2"/>
              <a:buChar char=""/>
            </a:pPr>
            <a:r>
              <a:rPr lang="cs-CZ" sz="3200" dirty="0">
                <a:solidFill>
                  <a:srgbClr val="000000"/>
                </a:solidFill>
                <a:cs typeface="Lucida Sans Unicode" charset="0"/>
              </a:rPr>
              <a:t>Pšenice jednozrnka</a:t>
            </a:r>
          </a:p>
          <a:p>
            <a:pPr eaLnBrk="1">
              <a:buClrTx/>
              <a:buSzPct val="45000"/>
              <a:buFontTx/>
              <a:buNone/>
            </a:pPr>
            <a:endParaRPr lang="cs-CZ" sz="32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>
                <a:srgbClr val="0E594D"/>
              </a:buClr>
              <a:buSzPct val="45000"/>
              <a:buFont typeface="Wingdings" charset="2"/>
              <a:buChar char=""/>
            </a:pPr>
            <a:r>
              <a:rPr lang="cs-CZ" sz="3200" dirty="0">
                <a:solidFill>
                  <a:srgbClr val="000000"/>
                </a:solidFill>
                <a:cs typeface="Lucida Sans Unicode" charset="0"/>
              </a:rPr>
              <a:t>Pšenice dvouzrnka</a:t>
            </a:r>
          </a:p>
          <a:p>
            <a:pPr eaLnBrk="1">
              <a:buClrTx/>
              <a:buSzPct val="45000"/>
              <a:buFontTx/>
              <a:buNone/>
            </a:pPr>
            <a:endParaRPr lang="cs-CZ" sz="32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>
                <a:srgbClr val="0E594D"/>
              </a:buClr>
              <a:buSzPct val="45000"/>
              <a:buFont typeface="Wingdings" charset="2"/>
              <a:buChar char=""/>
            </a:pPr>
            <a:r>
              <a:rPr lang="cs-CZ" sz="3200" dirty="0">
                <a:solidFill>
                  <a:srgbClr val="000000"/>
                </a:solidFill>
                <a:cs typeface="Lucida Sans Unicode" charset="0"/>
              </a:rPr>
              <a:t>Pšenice špalda</a:t>
            </a:r>
          </a:p>
          <a:p>
            <a:pPr eaLnBrk="1">
              <a:buClrTx/>
              <a:buSzPct val="45000"/>
              <a:buFontTx/>
              <a:buNone/>
            </a:pPr>
            <a:endParaRPr lang="cs-CZ" sz="32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>
                <a:srgbClr val="0E594D"/>
              </a:buClr>
              <a:buSzPct val="45000"/>
              <a:buFont typeface="Wingdings" charset="2"/>
              <a:buChar char=""/>
            </a:pPr>
            <a:r>
              <a:rPr lang="cs-CZ" sz="3200" dirty="0">
                <a:solidFill>
                  <a:srgbClr val="000000"/>
                </a:solidFill>
                <a:cs typeface="Lucida Sans Unicode" charset="0"/>
              </a:rPr>
              <a:t>Triticale</a:t>
            </a:r>
          </a:p>
          <a:p>
            <a:pPr eaLnBrk="1">
              <a:buClrTx/>
              <a:buSzPct val="45000"/>
              <a:buFontTx/>
              <a:buNone/>
            </a:pPr>
            <a:endParaRPr lang="cs-CZ" sz="32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>
                <a:srgbClr val="0E594D"/>
              </a:buClr>
              <a:buSzPct val="45000"/>
              <a:buFont typeface="Wingdings" charset="2"/>
              <a:buChar char=""/>
            </a:pPr>
            <a:r>
              <a:rPr lang="cs-CZ" sz="3200" dirty="0">
                <a:solidFill>
                  <a:srgbClr val="000000"/>
                </a:solidFill>
                <a:cs typeface="Lucida Sans Unicode" charset="0"/>
              </a:rPr>
              <a:t>Žito</a:t>
            </a:r>
          </a:p>
          <a:p>
            <a:pPr eaLnBrk="1">
              <a:buClrTx/>
              <a:buSzPct val="45000"/>
              <a:buFontTx/>
              <a:buNone/>
            </a:pPr>
            <a:endParaRPr lang="cs-CZ" sz="32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>
                <a:srgbClr val="0E594D"/>
              </a:buClr>
              <a:buSzPct val="45000"/>
              <a:buFont typeface="Wingdings" charset="2"/>
              <a:buChar char=""/>
            </a:pPr>
            <a:r>
              <a:rPr lang="cs-CZ" sz="3200" dirty="0">
                <a:solidFill>
                  <a:srgbClr val="000000"/>
                </a:solidFill>
                <a:cs typeface="Lucida Sans Unicode" charset="0"/>
              </a:rPr>
              <a:t>Oves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1"/>
          <p:cNvSpPr txBox="1">
            <a:spLocks noChangeArrowheads="1"/>
          </p:cNvSpPr>
          <p:nvPr/>
        </p:nvSpPr>
        <p:spPr bwMode="auto">
          <a:xfrm>
            <a:off x="741363" y="555625"/>
            <a:ext cx="8607425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 eaLnBrk="1">
              <a:buClrTx/>
              <a:buFontTx/>
              <a:buNone/>
            </a:pPr>
            <a:r>
              <a:rPr lang="cs-CZ" sz="4400" b="1" dirty="0">
                <a:solidFill>
                  <a:srgbClr val="333333"/>
                </a:solidFill>
                <a:cs typeface="Lucida Sans Unicode" charset="0"/>
              </a:rPr>
              <a:t>Agrotechnika – </a:t>
            </a:r>
            <a:endParaRPr lang="cs-CZ" sz="4400" b="1" dirty="0" smtClean="0">
              <a:solidFill>
                <a:srgbClr val="333333"/>
              </a:solidFill>
              <a:cs typeface="Lucida Sans Unicode" charset="0"/>
            </a:endParaRPr>
          </a:p>
          <a:p>
            <a:pPr algn="ctr" eaLnBrk="1">
              <a:buClrTx/>
              <a:buFontTx/>
              <a:buNone/>
            </a:pPr>
            <a:r>
              <a:rPr lang="cs-CZ" sz="4400" b="1" dirty="0" smtClean="0">
                <a:solidFill>
                  <a:srgbClr val="333333"/>
                </a:solidFill>
                <a:cs typeface="Lucida Sans Unicode" charset="0"/>
              </a:rPr>
              <a:t>zařazení </a:t>
            </a:r>
            <a:r>
              <a:rPr lang="cs-CZ" sz="4400" b="1" dirty="0">
                <a:solidFill>
                  <a:srgbClr val="333333"/>
                </a:solidFill>
                <a:cs typeface="Lucida Sans Unicode" charset="0"/>
              </a:rPr>
              <a:t>v osevním postupu</a:t>
            </a:r>
          </a:p>
        </p:txBody>
      </p:sp>
      <p:sp>
        <p:nvSpPr>
          <p:cNvPr id="6147" name="Text Box 2"/>
          <p:cNvSpPr txBox="1">
            <a:spLocks noChangeArrowheads="1"/>
          </p:cNvSpPr>
          <p:nvPr/>
        </p:nvSpPr>
        <p:spPr bwMode="auto">
          <a:xfrm>
            <a:off x="741363" y="2112963"/>
            <a:ext cx="8607425" cy="4760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1240" rIns="0" bIns="0"/>
          <a:lstStyle>
            <a:lvl1pPr marL="342900" indent="-334963"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>
              <a:buClrTx/>
              <a:buFontTx/>
              <a:buNone/>
            </a:pPr>
            <a:r>
              <a:rPr lang="cs-CZ" sz="2200" b="1" i="1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Tab. 1: Vhodnost listových p</a:t>
            </a:r>
            <a:r>
              <a:rPr lang="cs-CZ" sz="2200" b="1" i="1">
                <a:solidFill>
                  <a:srgbClr val="000000"/>
                </a:solidFill>
                <a:latin typeface="TimesNewRoman,BoldItalic" pitchFamily="64" charset="0"/>
                <a:cs typeface="Lucida Sans Unicode" charset="0"/>
              </a:rPr>
              <a:t>ř</a:t>
            </a:r>
            <a:r>
              <a:rPr lang="cs-CZ" sz="2200" b="1" i="1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edplodin pro ozimou pšenici (dle Molnár 1991) </a:t>
            </a:r>
          </a:p>
          <a:p>
            <a:pPr eaLnBrk="1">
              <a:buClrTx/>
              <a:buFontTx/>
              <a:buNone/>
            </a:pPr>
            <a:endParaRPr lang="cs-CZ" sz="1200" b="1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eaLnBrk="1">
              <a:buClrTx/>
              <a:buFontTx/>
              <a:buNone/>
            </a:pPr>
            <a:endParaRPr lang="cs-CZ" sz="1200" b="1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graphicFrame>
        <p:nvGraphicFramePr>
          <p:cNvPr id="9219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3982864"/>
              </p:ext>
            </p:extLst>
          </p:nvPr>
        </p:nvGraphicFramePr>
        <p:xfrm>
          <a:off x="917575" y="2919413"/>
          <a:ext cx="8461375" cy="2647151"/>
        </p:xfrm>
        <a:graphic>
          <a:graphicData uri="http://schemas.openxmlformats.org/drawingml/2006/table">
            <a:tbl>
              <a:tblPr/>
              <a:tblGrid>
                <a:gridCol w="2112963"/>
                <a:gridCol w="2112962"/>
                <a:gridCol w="2116138"/>
                <a:gridCol w="2119312"/>
              </a:tblGrid>
              <a:tr h="4762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příznivá</a:t>
                      </a:r>
                    </a:p>
                  </a:txBody>
                  <a:tcPr marL="36000" marR="36000" marT="321912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možná </a:t>
                      </a:r>
                    </a:p>
                  </a:txBody>
                  <a:tcPr marL="36000" marR="36000" marT="321912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zřídka možná </a:t>
                      </a:r>
                    </a:p>
                  </a:txBody>
                  <a:tcPr marL="36000" marR="36000" marT="321912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nevhodná</a:t>
                      </a:r>
                    </a:p>
                  </a:txBody>
                  <a:tcPr marL="36000" marR="36000" marT="321912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  <a:tr h="21082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NewRoman" pitchFamily="16" charset="0"/>
                          <a:cs typeface="TimesNewRoman" pitchFamily="16" charset="0"/>
                        </a:rPr>
                        <a:t>ř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epka olejka, hrách, bob,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polorané brambory,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st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NewRoman" pitchFamily="16" charset="0"/>
                          <a:cs typeface="TimesNewRoman" pitchFamily="16" charset="0"/>
                        </a:rPr>
                        <a:t>ř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edn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NewRoman" pitchFamily="16" charset="0"/>
                          <a:cs typeface="TimesNewRoman" pitchFamily="16" charset="0"/>
                        </a:rPr>
                        <a:t>ě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pozdní brambory</a:t>
                      </a:r>
                    </a:p>
                  </a:txBody>
                  <a:tcPr marL="36000" marR="36000" marT="392184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pozdní brambory, mák,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len, vojt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NewRoman" pitchFamily="16" charset="0"/>
                          <a:cs typeface="TimesNewRoman" pitchFamily="16" charset="0"/>
                        </a:rPr>
                        <a:t>ě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ška setá, jetel lu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NewRoman" pitchFamily="16" charset="0"/>
                          <a:cs typeface="TimesNewRoman" pitchFamily="16" charset="0"/>
                        </a:rPr>
                        <a:t>č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ní, jetelotravní sm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NewRoman" pitchFamily="16" charset="0"/>
                          <a:cs typeface="TimesNewRoman" pitchFamily="16" charset="0"/>
                        </a:rPr>
                        <a:t>ě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s, cukrová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NewRoman" pitchFamily="16" charset="0"/>
                          <a:cs typeface="TimesNewRoman" pitchFamily="16" charset="0"/>
                        </a:rPr>
                        <a:t>ř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epa,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tu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NewRoman" pitchFamily="16" charset="0"/>
                          <a:cs typeface="TimesNewRoman" pitchFamily="16" charset="0"/>
                        </a:rPr>
                        <a:t>ř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ín</a:t>
                      </a:r>
                    </a:p>
                  </a:txBody>
                  <a:tcPr marL="36000" marR="36000" marT="431640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kukuřice, tuřín, lupina</a:t>
                      </a:r>
                    </a:p>
                  </a:txBody>
                  <a:tcPr marL="36000" marR="36000" marT="353520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6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lupina</a:t>
                      </a:r>
                    </a:p>
                  </a:txBody>
                  <a:tcPr marL="36000" marR="36000" marT="431640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1"/>
          <p:cNvSpPr txBox="1">
            <a:spLocks noChangeArrowheads="1"/>
          </p:cNvSpPr>
          <p:nvPr/>
        </p:nvSpPr>
        <p:spPr bwMode="auto">
          <a:xfrm>
            <a:off x="741363" y="555625"/>
            <a:ext cx="8607425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 eaLnBrk="1">
              <a:buClrTx/>
              <a:buFontTx/>
              <a:buNone/>
            </a:pPr>
            <a:r>
              <a:rPr lang="cs-CZ" sz="4400" b="1" dirty="0">
                <a:solidFill>
                  <a:srgbClr val="333333"/>
                </a:solidFill>
                <a:cs typeface="Lucida Sans Unicode" charset="0"/>
              </a:rPr>
              <a:t>Agrotechnika – zařazení v osevním postupu</a:t>
            </a:r>
          </a:p>
        </p:txBody>
      </p:sp>
      <p:sp>
        <p:nvSpPr>
          <p:cNvPr id="7171" name="Text Box 2"/>
          <p:cNvSpPr txBox="1">
            <a:spLocks noChangeArrowheads="1"/>
          </p:cNvSpPr>
          <p:nvPr/>
        </p:nvSpPr>
        <p:spPr bwMode="auto">
          <a:xfrm>
            <a:off x="752475" y="2078038"/>
            <a:ext cx="8607425" cy="478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1240" rIns="0" bIns="0"/>
          <a:lstStyle>
            <a:lvl1pPr marL="342900" indent="-334963"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>
              <a:buClrTx/>
              <a:buFontTx/>
              <a:buNone/>
            </a:pPr>
            <a:r>
              <a:rPr lang="cs-CZ" sz="2800" b="1" dirty="0">
                <a:solidFill>
                  <a:srgbClr val="C00000"/>
                </a:solidFill>
                <a:cs typeface="Times New Roman" pitchFamily="16" charset="0"/>
              </a:rPr>
              <a:t>Farmy s rostlinou a živo</a:t>
            </a:r>
            <a:r>
              <a:rPr lang="cs-CZ" sz="2800" b="1" dirty="0">
                <a:solidFill>
                  <a:srgbClr val="C00000"/>
                </a:solidFill>
                <a:cs typeface="Lucida Sans Unicode" charset="0"/>
              </a:rPr>
              <a:t>č</a:t>
            </a:r>
            <a:r>
              <a:rPr lang="cs-CZ" sz="2800" b="1" dirty="0">
                <a:solidFill>
                  <a:srgbClr val="C00000"/>
                </a:solidFill>
                <a:cs typeface="Times New Roman" pitchFamily="16" charset="0"/>
              </a:rPr>
              <a:t>išnou produkcí</a:t>
            </a:r>
            <a:r>
              <a:rPr lang="cs-CZ" sz="2800" dirty="0">
                <a:solidFill>
                  <a:srgbClr val="C00000"/>
                </a:solidFill>
                <a:cs typeface="Times New Roman" pitchFamily="16" charset="0"/>
              </a:rPr>
              <a:t> 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-  </a:t>
            </a:r>
          </a:p>
          <a:p>
            <a:pPr eaLnBrk="1">
              <a:buClrTx/>
              <a:buFontTx/>
              <a:buNone/>
            </a:pPr>
            <a:r>
              <a:rPr lang="cs-CZ" sz="2800" dirty="0" smtClean="0">
                <a:solidFill>
                  <a:srgbClr val="000000"/>
                </a:solidFill>
                <a:cs typeface="Times New Roman" pitchFamily="16" charset="0"/>
              </a:rPr>
              <a:t>	Obilniny 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jsou p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ě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stovány jako první plodina a nebo jako druhá plodina po zlepšující p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ř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edplodin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ě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, která je hnojena organickým hnojivem (nap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ř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. brambory). </a:t>
            </a:r>
          </a:p>
          <a:p>
            <a:pPr eaLnBrk="1">
              <a:buClrTx/>
              <a:buFontTx/>
              <a:buNone/>
            </a:pPr>
            <a:endParaRPr lang="cs-CZ" sz="2800" dirty="0">
              <a:solidFill>
                <a:srgbClr val="000000"/>
              </a:solidFill>
              <a:cs typeface="Times New Roman" pitchFamily="16" charset="0"/>
            </a:endParaRPr>
          </a:p>
          <a:p>
            <a:pPr eaLnBrk="1">
              <a:buClrTx/>
              <a:buFontTx/>
              <a:buNone/>
            </a:pPr>
            <a:r>
              <a:rPr lang="cs-CZ" sz="2800" b="1" dirty="0">
                <a:solidFill>
                  <a:srgbClr val="C00000"/>
                </a:solidFill>
                <a:cs typeface="Times New Roman" pitchFamily="16" charset="0"/>
              </a:rPr>
              <a:t>Farmy bez živo</a:t>
            </a:r>
            <a:r>
              <a:rPr lang="cs-CZ" sz="2800" b="1" dirty="0">
                <a:solidFill>
                  <a:srgbClr val="C00000"/>
                </a:solidFill>
                <a:cs typeface="Lucida Sans Unicode" charset="0"/>
              </a:rPr>
              <a:t>č</a:t>
            </a:r>
            <a:r>
              <a:rPr lang="cs-CZ" sz="2800" b="1" dirty="0">
                <a:solidFill>
                  <a:srgbClr val="C00000"/>
                </a:solidFill>
                <a:cs typeface="Times New Roman" pitchFamily="16" charset="0"/>
              </a:rPr>
              <a:t>išné produkce</a:t>
            </a:r>
            <a:r>
              <a:rPr lang="cs-CZ" sz="2800" dirty="0">
                <a:solidFill>
                  <a:srgbClr val="C00000"/>
                </a:solidFill>
                <a:cs typeface="Times New Roman" pitchFamily="16" charset="0"/>
              </a:rPr>
              <a:t> 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– vhodné p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ř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edplodiny jsou luskoviny, luskovinoobilní sm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ě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sky, okopaniny nebo olejniny.</a:t>
            </a:r>
          </a:p>
          <a:p>
            <a:pPr eaLnBrk="1">
              <a:buClrTx/>
              <a:buFontTx/>
              <a:buNone/>
            </a:pPr>
            <a:endParaRPr lang="cs-CZ" sz="28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Tx/>
              <a:buFontTx/>
              <a:buNone/>
            </a:pPr>
            <a:r>
              <a:rPr lang="cs-CZ" sz="2800" dirty="0" smtClean="0">
                <a:solidFill>
                  <a:srgbClr val="000000"/>
                </a:solidFill>
                <a:cs typeface="Lucida Sans Unicode" charset="0"/>
              </a:rPr>
              <a:t>	Výjimečně 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2 obilniny po sobě, potom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 druhá má být mén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ě 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náro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č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ná (žito nebo oves v chladn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ě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jších oblastech, proso v teplejších oblastech)</a:t>
            </a:r>
            <a:r>
              <a:rPr lang="cs-CZ" sz="2000" dirty="0">
                <a:solidFill>
                  <a:srgbClr val="000000"/>
                </a:solidFill>
                <a:cs typeface="Times New Roman" pitchFamily="16" charset="0"/>
              </a:rPr>
              <a:t>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748903" y="555625"/>
            <a:ext cx="8607425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 eaLnBrk="1">
              <a:buClrTx/>
              <a:buFontTx/>
              <a:buNone/>
            </a:pPr>
            <a:r>
              <a:rPr lang="cs-CZ" sz="4400" b="1" dirty="0">
                <a:solidFill>
                  <a:srgbClr val="333333"/>
                </a:solidFill>
                <a:cs typeface="Lucida Sans Unicode" charset="0"/>
              </a:rPr>
              <a:t>Agrotechnika – význam osevního postupu</a:t>
            </a:r>
          </a:p>
        </p:txBody>
      </p:sp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741363" y="2101850"/>
            <a:ext cx="8607425" cy="4760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1240" rIns="0" bIns="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>
              <a:buClrTx/>
              <a:buFontTx/>
              <a:buNone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cs typeface="Lucida Sans Unicode" charset="0"/>
              </a:rPr>
              <a:t>Preventivní opatření proti plevelům a škůdcům</a:t>
            </a:r>
          </a:p>
          <a:p>
            <a:pPr eaLnBrk="1">
              <a:buClrTx/>
              <a:buFontTx/>
              <a:buNone/>
            </a:pPr>
            <a:endParaRPr lang="cs-CZ" sz="2800" b="1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Tx/>
              <a:buFontTx/>
              <a:buNone/>
            </a:pP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cs typeface="Lucida Sans Unicode" charset="0"/>
              </a:rPr>
              <a:t>Ozimé plevele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  <a:cs typeface="Lucida Sans Unicode" charset="0"/>
              </a:rPr>
              <a:t> 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(psárka luční, </a:t>
            </a:r>
            <a:r>
              <a:rPr lang="cs-CZ" sz="2800" dirty="0" err="1">
                <a:solidFill>
                  <a:srgbClr val="000000"/>
                </a:solidFill>
                <a:cs typeface="Lucida Sans Unicode" charset="0"/>
              </a:rPr>
              <a:t>heřmánkovec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 přímořský, mák vlčí, svízel přítula) </a:t>
            </a:r>
            <a:r>
              <a:rPr lang="cs-CZ" sz="2800" dirty="0">
                <a:solidFill>
                  <a:srgbClr val="000000"/>
                </a:solidFill>
                <a:cs typeface="Arial" charset="0"/>
              </a:rPr>
              <a:t>» </a:t>
            </a:r>
            <a:r>
              <a:rPr lang="cs-CZ" sz="2800" dirty="0">
                <a:solidFill>
                  <a:srgbClr val="FF0000"/>
                </a:solidFill>
                <a:cs typeface="Arial" charset="0"/>
              </a:rPr>
              <a:t>volíme jarní obiloviny</a:t>
            </a:r>
          </a:p>
          <a:p>
            <a:pPr eaLnBrk="1">
              <a:buClrTx/>
              <a:buFontTx/>
              <a:buNone/>
            </a:pPr>
            <a:endParaRPr lang="cs-CZ" sz="2800" dirty="0">
              <a:solidFill>
                <a:srgbClr val="000000"/>
              </a:solidFill>
              <a:cs typeface="Arial" charset="0"/>
            </a:endParaRPr>
          </a:p>
          <a:p>
            <a:pPr eaLnBrk="1">
              <a:buClrTx/>
              <a:buFontTx/>
              <a:buNone/>
            </a:pP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cs typeface="Arial" charset="0"/>
              </a:rPr>
              <a:t>Jarní plevele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  <a:cs typeface="Arial" charset="0"/>
              </a:rPr>
              <a:t> </a:t>
            </a:r>
            <a:r>
              <a:rPr lang="cs-CZ" sz="2800" dirty="0">
                <a:solidFill>
                  <a:srgbClr val="000000"/>
                </a:solidFill>
                <a:cs typeface="Arial" charset="0"/>
              </a:rPr>
              <a:t>(oves hluchý) » </a:t>
            </a:r>
            <a:r>
              <a:rPr lang="cs-CZ" sz="2800" dirty="0">
                <a:solidFill>
                  <a:srgbClr val="FF0000"/>
                </a:solidFill>
                <a:cs typeface="Arial" charset="0"/>
              </a:rPr>
              <a:t>volíme ozimé obiloviny</a:t>
            </a:r>
          </a:p>
          <a:p>
            <a:pPr eaLnBrk="1">
              <a:buClrTx/>
              <a:buFontTx/>
              <a:buNone/>
            </a:pPr>
            <a:endParaRPr lang="cs-CZ" sz="2800" dirty="0">
              <a:solidFill>
                <a:srgbClr val="000000"/>
              </a:solidFill>
              <a:cs typeface="Arial" charset="0"/>
            </a:endParaRPr>
          </a:p>
          <a:p>
            <a:pPr eaLnBrk="1">
              <a:buClrTx/>
              <a:buFontTx/>
              <a:buNone/>
            </a:pPr>
            <a:r>
              <a:rPr lang="cs-CZ" sz="2800" b="1" dirty="0">
                <a:solidFill>
                  <a:srgbClr val="FFC000"/>
                </a:solidFill>
                <a:cs typeface="Lucida Sans Unicode" charset="0"/>
              </a:rPr>
              <a:t>Potlačení chorob</a:t>
            </a:r>
            <a:r>
              <a:rPr lang="cs-CZ" sz="2800" dirty="0">
                <a:solidFill>
                  <a:srgbClr val="FFC000"/>
                </a:solidFill>
                <a:cs typeface="Lucida Sans Unicode" charset="0"/>
              </a:rPr>
              <a:t> 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– choroba pat stébel, padlí, sněť kukuřičná</a:t>
            </a:r>
          </a:p>
          <a:p>
            <a:pPr eaLnBrk="1">
              <a:buClrTx/>
              <a:buFontTx/>
              <a:buNone/>
            </a:pPr>
            <a:endParaRPr lang="cs-CZ" sz="28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Tx/>
              <a:buFontTx/>
              <a:buNone/>
            </a:pPr>
            <a:r>
              <a:rPr lang="cs-CZ" sz="2800" b="1" dirty="0">
                <a:solidFill>
                  <a:srgbClr val="7030A0"/>
                </a:solidFill>
                <a:cs typeface="Lucida Sans Unicode" charset="0"/>
              </a:rPr>
              <a:t>Potlačení škůdců</a:t>
            </a:r>
            <a:r>
              <a:rPr lang="cs-CZ" sz="2800" dirty="0">
                <a:solidFill>
                  <a:srgbClr val="7030A0"/>
                </a:solidFill>
                <a:cs typeface="Lucida Sans Unicode" charset="0"/>
              </a:rPr>
              <a:t> 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– háďátka, drátovci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1"/>
          <p:cNvSpPr txBox="1">
            <a:spLocks noChangeArrowheads="1"/>
          </p:cNvSpPr>
          <p:nvPr/>
        </p:nvSpPr>
        <p:spPr bwMode="auto">
          <a:xfrm>
            <a:off x="741363" y="555625"/>
            <a:ext cx="8607425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 eaLnBrk="1">
              <a:buClrTx/>
              <a:buFontTx/>
              <a:buNone/>
            </a:pPr>
            <a:r>
              <a:rPr lang="cs-CZ" sz="4400" b="1" dirty="0">
                <a:solidFill>
                  <a:srgbClr val="333333"/>
                </a:solidFill>
                <a:cs typeface="Lucida Sans Unicode" charset="0"/>
              </a:rPr>
              <a:t>Agrotechnika – výběr odrůd</a:t>
            </a:r>
          </a:p>
        </p:txBody>
      </p:sp>
      <p:sp>
        <p:nvSpPr>
          <p:cNvPr id="9219" name="Text Box 2"/>
          <p:cNvSpPr txBox="1">
            <a:spLocks noChangeArrowheads="1"/>
          </p:cNvSpPr>
          <p:nvPr/>
        </p:nvSpPr>
        <p:spPr bwMode="auto">
          <a:xfrm>
            <a:off x="719051" y="2096922"/>
            <a:ext cx="8607425" cy="4760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1240" rIns="0" bIns="0"/>
          <a:lstStyle>
            <a:lvl1pPr marL="342900" indent="-333375"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>
              <a:buClrTx/>
              <a:buFontTx/>
              <a:buNone/>
            </a:pPr>
            <a:r>
              <a:rPr lang="cs-CZ" sz="2800" b="1" dirty="0">
                <a:solidFill>
                  <a:srgbClr val="C00000"/>
                </a:solidFill>
                <a:cs typeface="Lucida Sans Unicode" charset="0"/>
              </a:rPr>
              <a:t>Hlavní kritéria:</a:t>
            </a:r>
          </a:p>
          <a:p>
            <a:pPr eaLnBrk="1">
              <a:spcBef>
                <a:spcPts val="850"/>
              </a:spcBef>
              <a:spcAft>
                <a:spcPts val="850"/>
              </a:spcAft>
              <a:buClrTx/>
              <a:buFontTx/>
              <a:buNone/>
            </a:pPr>
            <a:endParaRPr lang="cs-CZ" sz="28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spcBef>
                <a:spcPts val="850"/>
              </a:spcBef>
              <a:spcAft>
                <a:spcPts val="850"/>
              </a:spcAft>
              <a:buFont typeface="Times New Roman" pitchFamily="16" charset="0"/>
              <a:buAutoNum type="arabicPeriod"/>
            </a:pP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Tvorba výnosu</a:t>
            </a:r>
          </a:p>
          <a:p>
            <a:pPr eaLnBrk="1">
              <a:spcBef>
                <a:spcPts val="850"/>
              </a:spcBef>
              <a:spcAft>
                <a:spcPts val="850"/>
              </a:spcAft>
              <a:buFont typeface="Times New Roman" pitchFamily="16" charset="0"/>
              <a:buAutoNum type="arabicPeriod"/>
            </a:pP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Rezistence vůči škůdcům, houbovým chorobám</a:t>
            </a:r>
          </a:p>
          <a:p>
            <a:pPr eaLnBrk="1">
              <a:spcBef>
                <a:spcPts val="850"/>
              </a:spcBef>
              <a:spcAft>
                <a:spcPts val="850"/>
              </a:spcAft>
              <a:buFont typeface="Times New Roman" pitchFamily="16" charset="0"/>
              <a:buAutoNum type="arabicPeriod"/>
            </a:pP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Konkurenční schopnost vůči plevelům (rychlost růstu, tvar a velikost listové plochy)</a:t>
            </a:r>
          </a:p>
          <a:p>
            <a:pPr eaLnBrk="1">
              <a:spcBef>
                <a:spcPts val="850"/>
              </a:spcBef>
              <a:spcAft>
                <a:spcPts val="850"/>
              </a:spcAft>
              <a:buFont typeface="Times New Roman" pitchFamily="16" charset="0"/>
              <a:buAutoNum type="arabicPeriod"/>
            </a:pP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Stabilita výnosu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1"/>
          <p:cNvSpPr txBox="1">
            <a:spLocks noChangeArrowheads="1"/>
          </p:cNvSpPr>
          <p:nvPr/>
        </p:nvSpPr>
        <p:spPr bwMode="auto">
          <a:xfrm>
            <a:off x="741363" y="555625"/>
            <a:ext cx="8607425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 eaLnBrk="1">
              <a:buClrTx/>
              <a:buFontTx/>
              <a:buNone/>
            </a:pPr>
            <a:r>
              <a:rPr lang="cs-CZ" sz="4400" b="1" dirty="0">
                <a:solidFill>
                  <a:srgbClr val="333333"/>
                </a:solidFill>
                <a:cs typeface="Lucida Sans Unicode" charset="0"/>
              </a:rPr>
              <a:t>Agrotechnika – příprava půdy</a:t>
            </a:r>
          </a:p>
        </p:txBody>
      </p:sp>
      <p:sp>
        <p:nvSpPr>
          <p:cNvPr id="10243" name="Text Box 2"/>
          <p:cNvSpPr txBox="1">
            <a:spLocks noChangeArrowheads="1"/>
          </p:cNvSpPr>
          <p:nvPr/>
        </p:nvSpPr>
        <p:spPr bwMode="auto">
          <a:xfrm>
            <a:off x="741363" y="2101850"/>
            <a:ext cx="8607425" cy="4760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1240" rIns="0" bIns="0"/>
          <a:lstStyle>
            <a:lvl1pPr marL="342900" indent="-333375"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>
              <a:buClrTx/>
              <a:buFontTx/>
              <a:buNone/>
            </a:pPr>
            <a:r>
              <a:rPr lang="cs-CZ" sz="2800" b="1" dirty="0">
                <a:solidFill>
                  <a:srgbClr val="FF0000"/>
                </a:solidFill>
                <a:latin typeface="+mj-lt"/>
                <a:cs typeface="Lucida Sans Unicode" charset="0"/>
              </a:rPr>
              <a:t>Cíl:</a:t>
            </a:r>
            <a:r>
              <a:rPr lang="cs-CZ" sz="2800" dirty="0">
                <a:solidFill>
                  <a:srgbClr val="FF0000"/>
                </a:solidFill>
                <a:latin typeface="+mj-lt"/>
                <a:cs typeface="Lucida Sans Unicode" charset="0"/>
              </a:rPr>
              <a:t> 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Lucida Sans Unicode" charset="0"/>
              </a:rPr>
              <a:t>omezení plevelů, 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Times New Roman" pitchFamily="16" charset="0"/>
              </a:rPr>
              <a:t>regulace uvol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Lucida Sans Unicode" charset="0"/>
              </a:rPr>
              <a:t>ň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Times New Roman" pitchFamily="16" charset="0"/>
              </a:rPr>
              <a:t>ování živin, optimální pórovitost pro vodní režim a snadný rozvoj ko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Lucida Sans Unicode" charset="0"/>
              </a:rPr>
              <a:t>ř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Times New Roman" pitchFamily="16" charset="0"/>
              </a:rPr>
              <a:t>enové soustavy.</a:t>
            </a:r>
          </a:p>
          <a:p>
            <a:pPr eaLnBrk="1">
              <a:buClrTx/>
              <a:buFontTx/>
              <a:buNone/>
            </a:pPr>
            <a:endParaRPr lang="cs-CZ" sz="2800" dirty="0">
              <a:solidFill>
                <a:srgbClr val="000000"/>
              </a:solidFill>
              <a:latin typeface="+mj-lt"/>
              <a:cs typeface="Times New Roman" pitchFamily="16" charset="0"/>
            </a:endParaRPr>
          </a:p>
          <a:p>
            <a:pPr eaLnBrk="1">
              <a:buClrTx/>
              <a:buFontTx/>
              <a:buNone/>
            </a:pPr>
            <a:r>
              <a:rPr lang="cs-CZ" sz="2800" i="1" dirty="0">
                <a:solidFill>
                  <a:srgbClr val="00B050"/>
                </a:solidFill>
                <a:latin typeface="+mj-lt"/>
                <a:cs typeface="Times New Roman" pitchFamily="16" charset="0"/>
              </a:rPr>
              <a:t>ozimé obilniny</a:t>
            </a:r>
            <a:r>
              <a:rPr lang="cs-CZ" sz="2800" dirty="0">
                <a:solidFill>
                  <a:srgbClr val="00B050"/>
                </a:solidFill>
                <a:latin typeface="+mj-lt"/>
                <a:cs typeface="Times New Roman" pitchFamily="16" charset="0"/>
              </a:rPr>
              <a:t> 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Times New Roman" pitchFamily="16" charset="0"/>
              </a:rPr>
              <a:t>- v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Lucida Sans Unicode" charset="0"/>
              </a:rPr>
              <a:t>č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Times New Roman" pitchFamily="16" charset="0"/>
              </a:rPr>
              <a:t>asná podmítka ošet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Lucida Sans Unicode" charset="0"/>
              </a:rPr>
              <a:t>ř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Times New Roman" pitchFamily="16" charset="0"/>
              </a:rPr>
              <a:t>ená válením 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Lucida Sans Unicode" charset="0"/>
              </a:rPr>
              <a:t>č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Times New Roman" pitchFamily="16" charset="0"/>
              </a:rPr>
              <a:t>i vlá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Lucida Sans Unicode" charset="0"/>
              </a:rPr>
              <a:t>č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Times New Roman" pitchFamily="16" charset="0"/>
              </a:rPr>
              <a:t>ením. Klasická se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Lucida Sans Unicode" charset="0"/>
              </a:rPr>
              <a:t>ť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Times New Roman" pitchFamily="16" charset="0"/>
              </a:rPr>
              <a:t>ová orba se provádí do hloubky 16 – 24 cm. Hloubka se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Lucida Sans Unicode" charset="0"/>
              </a:rPr>
              <a:t>ť</a:t>
            </a:r>
            <a:r>
              <a:rPr lang="cs-CZ" sz="2800" dirty="0">
                <a:solidFill>
                  <a:srgbClr val="000000"/>
                </a:solidFill>
                <a:latin typeface="+mj-lt"/>
                <a:cs typeface="Times New Roman" pitchFamily="16" charset="0"/>
              </a:rPr>
              <a:t>ového lůžka je 4 – 5 </a:t>
            </a:r>
            <a:r>
              <a:rPr lang="cs-CZ" sz="2800" dirty="0" smtClean="0">
                <a:solidFill>
                  <a:srgbClr val="000000"/>
                </a:solidFill>
                <a:latin typeface="+mj-lt"/>
                <a:cs typeface="Times New Roman" pitchFamily="16" charset="0"/>
              </a:rPr>
              <a:t>cm.</a:t>
            </a:r>
          </a:p>
          <a:p>
            <a:pPr eaLnBrk="1">
              <a:buClrTx/>
              <a:buFontTx/>
              <a:buNone/>
            </a:pPr>
            <a:endParaRPr lang="cs-CZ" sz="2800" dirty="0">
              <a:solidFill>
                <a:srgbClr val="000000"/>
              </a:solidFill>
              <a:latin typeface="+mj-lt"/>
              <a:cs typeface="Times New Roman" pitchFamily="16" charset="0"/>
            </a:endParaRPr>
          </a:p>
          <a:p>
            <a:pPr algn="ctr" eaLnBrk="1">
              <a:buClrTx/>
              <a:buFontTx/>
              <a:buNone/>
            </a:pPr>
            <a:r>
              <a:rPr lang="cs-CZ" sz="2800" dirty="0">
                <a:solidFill>
                  <a:srgbClr val="000000"/>
                </a:solidFill>
                <a:latin typeface="+mj-lt"/>
                <a:cs typeface="Times New Roman" pitchFamily="16" charset="0"/>
              </a:rPr>
              <a:t> 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Times New Roman" pitchFamily="16" charset="0"/>
              </a:rPr>
              <a:t>Obecná zásada v ekologickém zem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Lucida Sans Unicode" charset="0"/>
              </a:rPr>
              <a:t>ě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Times New Roman" pitchFamily="16" charset="0"/>
              </a:rPr>
              <a:t>d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Lucida Sans Unicode" charset="0"/>
              </a:rPr>
              <a:t>ě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Times New Roman" pitchFamily="16" charset="0"/>
              </a:rPr>
              <a:t>lství </a:t>
            </a:r>
            <a:endParaRPr lang="cs-CZ" sz="2800" b="1" i="1" dirty="0" smtClean="0">
              <a:solidFill>
                <a:srgbClr val="FF0000"/>
              </a:solidFill>
              <a:latin typeface="+mj-lt"/>
              <a:cs typeface="Times New Roman" pitchFamily="16" charset="0"/>
            </a:endParaRPr>
          </a:p>
          <a:p>
            <a:pPr algn="ctr" eaLnBrk="1">
              <a:buClrTx/>
              <a:buFontTx/>
              <a:buNone/>
            </a:pPr>
            <a:r>
              <a:rPr lang="cs-CZ" sz="2800" b="1" i="1" dirty="0" smtClean="0">
                <a:solidFill>
                  <a:srgbClr val="FF0000"/>
                </a:solidFill>
                <a:latin typeface="+mj-lt"/>
                <a:cs typeface="Times New Roman" pitchFamily="16" charset="0"/>
              </a:rPr>
              <a:t>- 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Times New Roman" pitchFamily="16" charset="0"/>
              </a:rPr>
              <a:t>oře se m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Lucida Sans Unicode" charset="0"/>
              </a:rPr>
              <a:t>ě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Times New Roman" pitchFamily="16" charset="0"/>
              </a:rPr>
              <a:t>l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Lucida Sans Unicode" charset="0"/>
              </a:rPr>
              <a:t>č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Times New Roman" pitchFamily="16" charset="0"/>
              </a:rPr>
              <a:t>eji a hloub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Lucida Sans Unicode" charset="0"/>
              </a:rPr>
              <a:t>ě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Times New Roman" pitchFamily="16" charset="0"/>
              </a:rPr>
              <a:t>ji se kyp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Lucida Sans Unicode" charset="0"/>
              </a:rPr>
              <a:t>ř</a:t>
            </a:r>
            <a:r>
              <a:rPr lang="cs-CZ" sz="2800" b="1" i="1" dirty="0">
                <a:solidFill>
                  <a:srgbClr val="FF0000"/>
                </a:solidFill>
                <a:latin typeface="+mj-lt"/>
                <a:cs typeface="Times New Roman" pitchFamily="16" charset="0"/>
              </a:rPr>
              <a:t>í.</a:t>
            </a:r>
            <a:r>
              <a:rPr lang="cs-CZ" sz="2800" b="1" dirty="0">
                <a:solidFill>
                  <a:srgbClr val="FF0000"/>
                </a:solidFill>
                <a:latin typeface="+mj-lt"/>
                <a:cs typeface="Times New Roman" pitchFamily="16" charset="0"/>
              </a:rPr>
              <a:t> </a:t>
            </a:r>
          </a:p>
          <a:p>
            <a:pPr eaLnBrk="1">
              <a:buClrTx/>
              <a:buFontTx/>
              <a:buNone/>
            </a:pPr>
            <a:endParaRPr lang="cs-CZ" sz="2400" dirty="0">
              <a:solidFill>
                <a:srgbClr val="000000"/>
              </a:solidFill>
              <a:cs typeface="Times New Roman" pitchFamily="16" charset="0"/>
            </a:endParaRPr>
          </a:p>
          <a:p>
            <a:pPr eaLnBrk="1">
              <a:buClrTx/>
              <a:buFontTx/>
              <a:buNone/>
            </a:pPr>
            <a:endParaRPr lang="cs-CZ" sz="2400" dirty="0">
              <a:solidFill>
                <a:srgbClr val="000000"/>
              </a:solidFill>
              <a:cs typeface="Times New Roman" pitchFamily="16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1"/>
          <p:cNvSpPr txBox="1">
            <a:spLocks noChangeArrowheads="1"/>
          </p:cNvSpPr>
          <p:nvPr/>
        </p:nvSpPr>
        <p:spPr bwMode="auto">
          <a:xfrm>
            <a:off x="741363" y="555625"/>
            <a:ext cx="8607425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 eaLnBrk="1">
              <a:buClrTx/>
              <a:buFontTx/>
              <a:buNone/>
            </a:pPr>
            <a:r>
              <a:rPr lang="cs-CZ" sz="4400" b="1" dirty="0">
                <a:solidFill>
                  <a:srgbClr val="333333"/>
                </a:solidFill>
                <a:cs typeface="Lucida Sans Unicode" charset="0"/>
              </a:rPr>
              <a:t>Agrotechnika – výživa a hnojení</a:t>
            </a:r>
          </a:p>
        </p:txBody>
      </p:sp>
      <p:sp>
        <p:nvSpPr>
          <p:cNvPr id="11267" name="Text Box 2"/>
          <p:cNvSpPr txBox="1">
            <a:spLocks noChangeArrowheads="1"/>
          </p:cNvSpPr>
          <p:nvPr/>
        </p:nvSpPr>
        <p:spPr bwMode="auto">
          <a:xfrm>
            <a:off x="741363" y="2101850"/>
            <a:ext cx="8607425" cy="4760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1240" rIns="0" bIns="0"/>
          <a:lstStyle>
            <a:lvl1pPr marL="342900" indent="-333375"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 eaLnBrk="1">
              <a:buClrTx/>
              <a:buFontTx/>
              <a:buNone/>
            </a:pPr>
            <a:r>
              <a:rPr lang="cs-CZ" sz="2800" b="1" dirty="0" smtClean="0">
                <a:solidFill>
                  <a:srgbClr val="7030A0"/>
                </a:solidFill>
                <a:cs typeface="Lucida Sans Unicode" charset="0"/>
              </a:rPr>
              <a:t>	Je </a:t>
            </a:r>
            <a:r>
              <a:rPr lang="cs-CZ" sz="2800" b="1" dirty="0">
                <a:solidFill>
                  <a:srgbClr val="7030A0"/>
                </a:solidFill>
                <a:cs typeface="Lucida Sans Unicode" charset="0"/>
              </a:rPr>
              <a:t>zakázáno používat rozpustná syntetická hnojiva.</a:t>
            </a:r>
          </a:p>
          <a:p>
            <a:pPr eaLnBrk="1">
              <a:buClrTx/>
              <a:buFontTx/>
              <a:buNone/>
            </a:pPr>
            <a:endParaRPr lang="cs-CZ" sz="28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Tx/>
              <a:buFontTx/>
              <a:buNone/>
            </a:pPr>
            <a:r>
              <a:rPr lang="cs-CZ" sz="2800" dirty="0" smtClean="0">
                <a:solidFill>
                  <a:srgbClr val="000000"/>
                </a:solidFill>
                <a:cs typeface="Times New Roman" pitchFamily="16" charset="0"/>
              </a:rPr>
              <a:t>	Výživa 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obilnin dusíkem je závislá na p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ů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dní zásob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ě 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dusíku dostupného mineralizací organických hnojiv nebo zaoraných poskliz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ň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ových zbytk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ů </a:t>
            </a:r>
            <a:r>
              <a:rPr lang="cs-CZ" sz="2800" dirty="0" smtClean="0">
                <a:solidFill>
                  <a:srgbClr val="000000"/>
                </a:solidFill>
                <a:cs typeface="Times New Roman" pitchFamily="16" charset="0"/>
              </a:rPr>
              <a:t>rostlin, 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p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ř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edevším leguminóz.</a:t>
            </a:r>
          </a:p>
          <a:p>
            <a:pPr eaLnBrk="1">
              <a:buClrTx/>
              <a:buFontTx/>
              <a:buNone/>
            </a:pPr>
            <a:endParaRPr lang="cs-CZ" sz="2400" dirty="0">
              <a:solidFill>
                <a:srgbClr val="000000"/>
              </a:solidFill>
              <a:cs typeface="Lucida Sans Unicode" charset="0"/>
            </a:endParaRPr>
          </a:p>
          <a:p>
            <a:pPr eaLnBrk="1">
              <a:buClrTx/>
              <a:buFontTx/>
              <a:buNone/>
            </a:pPr>
            <a:endParaRPr lang="cs-CZ" sz="2400" b="1" dirty="0">
              <a:solidFill>
                <a:srgbClr val="000000"/>
              </a:solidFill>
              <a:cs typeface="Lucida Sans Unicode" charset="0"/>
            </a:endParaRPr>
          </a:p>
          <a:p>
            <a:pPr lvl="1" eaLnBrk="1">
              <a:buClrTx/>
              <a:buFontTx/>
              <a:buNone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cs typeface="Lucida Sans Unicode" charset="0"/>
              </a:rPr>
              <a:t>Obvyklý jarní deficit dusíku! Proto vybíráme odrůdy méně odnožující a zakládáme hustší porost.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"/>
          <p:cNvSpPr txBox="1">
            <a:spLocks noChangeArrowheads="1"/>
          </p:cNvSpPr>
          <p:nvPr/>
        </p:nvSpPr>
        <p:spPr bwMode="auto">
          <a:xfrm>
            <a:off x="741363" y="555625"/>
            <a:ext cx="8607425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 eaLnBrk="1">
              <a:buClrTx/>
              <a:buFontTx/>
              <a:buNone/>
            </a:pPr>
            <a:r>
              <a:rPr lang="cs-CZ" sz="4400" b="1" dirty="0">
                <a:solidFill>
                  <a:srgbClr val="333333"/>
                </a:solidFill>
                <a:cs typeface="Lucida Sans Unicode" charset="0"/>
              </a:rPr>
              <a:t>Agrotechnika – výživa a hnojení </a:t>
            </a:r>
          </a:p>
        </p:txBody>
      </p:sp>
      <p:sp>
        <p:nvSpPr>
          <p:cNvPr id="12291" name="Text Box 2"/>
          <p:cNvSpPr txBox="1">
            <a:spLocks noChangeArrowheads="1"/>
          </p:cNvSpPr>
          <p:nvPr/>
        </p:nvSpPr>
        <p:spPr bwMode="auto">
          <a:xfrm>
            <a:off x="741363" y="2101850"/>
            <a:ext cx="8607425" cy="5119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21240" rIns="0" bIns="0"/>
          <a:lstStyle>
            <a:lvl1pPr marL="342900" indent="-334963"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eaLnBrk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eaLnBrk="1">
              <a:buClrTx/>
              <a:buFontTx/>
              <a:buNone/>
            </a:pPr>
            <a:r>
              <a:rPr lang="cs-CZ" sz="2400" i="1" dirty="0">
                <a:solidFill>
                  <a:srgbClr val="FF0000"/>
                </a:solidFill>
                <a:cs typeface="Times New Roman" pitchFamily="16" charset="0"/>
              </a:rPr>
              <a:t>Varianty organického základního hnojení jsou:</a:t>
            </a:r>
          </a:p>
          <a:p>
            <a:pPr marL="522287" indent="-514350" eaLnBrk="1">
              <a:buClrTx/>
              <a:buFontTx/>
              <a:buAutoNum type="arabicPeriod"/>
            </a:pPr>
            <a:r>
              <a:rPr lang="cs-CZ" sz="2800" dirty="0" smtClean="0">
                <a:solidFill>
                  <a:srgbClr val="000000"/>
                </a:solidFill>
                <a:cs typeface="Times New Roman" pitchFamily="16" charset="0"/>
              </a:rPr>
              <a:t>podmítka 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po obilnin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ě 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a sou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č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asné setí strniskové sm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ě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sky (nap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ř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. ho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řč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ice), zaorání sm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ě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sky s P a K hnojivem m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ě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lkou orbou</a:t>
            </a:r>
            <a:r>
              <a:rPr lang="cs-CZ" sz="2800" dirty="0" smtClean="0">
                <a:solidFill>
                  <a:srgbClr val="000000"/>
                </a:solidFill>
                <a:cs typeface="Times New Roman" pitchFamily="16" charset="0"/>
              </a:rPr>
              <a:t>.</a:t>
            </a:r>
            <a:endParaRPr lang="cs-CZ" sz="2800" dirty="0">
              <a:solidFill>
                <a:srgbClr val="000000"/>
              </a:solidFill>
              <a:cs typeface="Times New Roman" pitchFamily="16" charset="0"/>
            </a:endParaRPr>
          </a:p>
          <a:p>
            <a:pPr eaLnBrk="1">
              <a:buClrTx/>
              <a:buFontTx/>
              <a:buNone/>
            </a:pP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2. rozdrcení obilní slámy, aplikace kejdy (25 m</a:t>
            </a:r>
            <a:r>
              <a:rPr lang="cs-CZ" sz="2800" baseline="33000" dirty="0">
                <a:solidFill>
                  <a:srgbClr val="000000"/>
                </a:solidFill>
                <a:cs typeface="Times New Roman" pitchFamily="16" charset="0"/>
              </a:rPr>
              <a:t>3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/ha) nebo chlévského hnoje (15 t/ha) s mletým fosfátem</a:t>
            </a:r>
            <a:r>
              <a:rPr lang="cs-CZ" sz="2800" dirty="0" smtClean="0">
                <a:solidFill>
                  <a:srgbClr val="000000"/>
                </a:solidFill>
                <a:cs typeface="Times New Roman" pitchFamily="16" charset="0"/>
              </a:rPr>
              <a:t>.</a:t>
            </a:r>
            <a:endParaRPr lang="cs-CZ" sz="2800" dirty="0">
              <a:solidFill>
                <a:srgbClr val="000000"/>
              </a:solidFill>
              <a:cs typeface="Times New Roman" pitchFamily="16" charset="0"/>
            </a:endParaRPr>
          </a:p>
          <a:p>
            <a:pPr eaLnBrk="1">
              <a:buClrTx/>
              <a:buFontTx/>
              <a:buNone/>
            </a:pP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3. zaorání 20 t hnoje na podzim (na chudých p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ů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dách, po obilovin</a:t>
            </a:r>
            <a:r>
              <a:rPr lang="cs-CZ" sz="2800" dirty="0">
                <a:solidFill>
                  <a:srgbClr val="000000"/>
                </a:solidFill>
                <a:cs typeface="Lucida Sans Unicode" charset="0"/>
              </a:rPr>
              <a:t>ě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) nebo kompostu 40 m</a:t>
            </a:r>
            <a:r>
              <a:rPr lang="cs-CZ" sz="2800" baseline="33000" dirty="0">
                <a:solidFill>
                  <a:srgbClr val="000000"/>
                </a:solidFill>
                <a:cs typeface="Times New Roman" pitchFamily="16" charset="0"/>
              </a:rPr>
              <a:t>3</a:t>
            </a:r>
            <a:r>
              <a:rPr lang="cs-CZ" sz="2800" dirty="0">
                <a:solidFill>
                  <a:srgbClr val="000000"/>
                </a:solidFill>
                <a:cs typeface="Times New Roman" pitchFamily="16" charset="0"/>
              </a:rPr>
              <a:t>/ha</a:t>
            </a:r>
            <a:r>
              <a:rPr lang="cs-CZ" sz="2800" dirty="0" smtClean="0">
                <a:solidFill>
                  <a:srgbClr val="000000"/>
                </a:solidFill>
                <a:cs typeface="Times New Roman" pitchFamily="16" charset="0"/>
              </a:rPr>
              <a:t>.</a:t>
            </a:r>
          </a:p>
          <a:p>
            <a:pPr eaLnBrk="1">
              <a:buClrTx/>
              <a:buFontTx/>
              <a:buNone/>
            </a:pPr>
            <a:endParaRPr lang="cs-CZ" sz="2800" dirty="0">
              <a:solidFill>
                <a:srgbClr val="000000"/>
              </a:solidFill>
              <a:cs typeface="Times New Roman" pitchFamily="16" charset="0"/>
            </a:endParaRPr>
          </a:p>
          <a:p>
            <a:pPr eaLnBrk="1">
              <a:buClrTx/>
              <a:buFontTx/>
              <a:buNone/>
            </a:pPr>
            <a:r>
              <a:rPr lang="cs-CZ" sz="2800" dirty="0" smtClean="0">
                <a:solidFill>
                  <a:srgbClr val="7030A0"/>
                </a:solidFill>
                <a:cs typeface="Times New Roman" pitchFamily="16" charset="0"/>
              </a:rPr>
              <a:t>	Pro </a:t>
            </a:r>
            <a:r>
              <a:rPr lang="cs-CZ" sz="2800" dirty="0">
                <a:solidFill>
                  <a:srgbClr val="7030A0"/>
                </a:solidFill>
                <a:cs typeface="Times New Roman" pitchFamily="16" charset="0"/>
              </a:rPr>
              <a:t>regenera</a:t>
            </a:r>
            <a:r>
              <a:rPr lang="cs-CZ" sz="2800" dirty="0">
                <a:solidFill>
                  <a:srgbClr val="7030A0"/>
                </a:solidFill>
                <a:cs typeface="Lucida Sans Unicode" charset="0"/>
              </a:rPr>
              <a:t>č</a:t>
            </a:r>
            <a:r>
              <a:rPr lang="cs-CZ" sz="2800" dirty="0">
                <a:solidFill>
                  <a:srgbClr val="7030A0"/>
                </a:solidFill>
                <a:cs typeface="Times New Roman" pitchFamily="16" charset="0"/>
              </a:rPr>
              <a:t>ní a produk</a:t>
            </a:r>
            <a:r>
              <a:rPr lang="cs-CZ" sz="2800" dirty="0">
                <a:solidFill>
                  <a:srgbClr val="7030A0"/>
                </a:solidFill>
                <a:cs typeface="Lucida Sans Unicode" charset="0"/>
              </a:rPr>
              <a:t>č</a:t>
            </a:r>
            <a:r>
              <a:rPr lang="cs-CZ" sz="2800" dirty="0">
                <a:solidFill>
                  <a:srgbClr val="7030A0"/>
                </a:solidFill>
                <a:cs typeface="Times New Roman" pitchFamily="16" charset="0"/>
              </a:rPr>
              <a:t>ní p</a:t>
            </a:r>
            <a:r>
              <a:rPr lang="cs-CZ" sz="2800" dirty="0">
                <a:solidFill>
                  <a:srgbClr val="7030A0"/>
                </a:solidFill>
                <a:cs typeface="Lucida Sans Unicode" charset="0"/>
              </a:rPr>
              <a:t>ř</a:t>
            </a:r>
            <a:r>
              <a:rPr lang="cs-CZ" sz="2800" dirty="0">
                <a:solidFill>
                  <a:srgbClr val="7030A0"/>
                </a:solidFill>
                <a:cs typeface="Times New Roman" pitchFamily="16" charset="0"/>
              </a:rPr>
              <a:t>ihnojení b</a:t>
            </a:r>
            <a:r>
              <a:rPr lang="cs-CZ" sz="2800" dirty="0">
                <a:solidFill>
                  <a:srgbClr val="7030A0"/>
                </a:solidFill>
                <a:cs typeface="Lucida Sans Unicode" charset="0"/>
              </a:rPr>
              <a:t>ě</a:t>
            </a:r>
            <a:r>
              <a:rPr lang="cs-CZ" sz="2800" dirty="0">
                <a:solidFill>
                  <a:srgbClr val="7030A0"/>
                </a:solidFill>
                <a:cs typeface="Times New Roman" pitchFamily="16" charset="0"/>
              </a:rPr>
              <a:t>hem vegetace je možná aplikace jemn</a:t>
            </a:r>
            <a:r>
              <a:rPr lang="cs-CZ" sz="2800" dirty="0">
                <a:solidFill>
                  <a:srgbClr val="7030A0"/>
                </a:solidFill>
                <a:cs typeface="Lucida Sans Unicode" charset="0"/>
              </a:rPr>
              <a:t>ě </a:t>
            </a:r>
            <a:r>
              <a:rPr lang="cs-CZ" sz="2800" dirty="0">
                <a:solidFill>
                  <a:srgbClr val="7030A0"/>
                </a:solidFill>
                <a:cs typeface="Times New Roman" pitchFamily="16" charset="0"/>
              </a:rPr>
              <a:t>rozptýleného chlévského hnoje (5 - 7 t/ha) nebo mo</a:t>
            </a:r>
            <a:r>
              <a:rPr lang="cs-CZ" sz="2800" dirty="0">
                <a:solidFill>
                  <a:srgbClr val="7030A0"/>
                </a:solidFill>
                <a:cs typeface="Lucida Sans Unicode" charset="0"/>
              </a:rPr>
              <a:t>čů</a:t>
            </a:r>
            <a:r>
              <a:rPr lang="cs-CZ" sz="2800" dirty="0">
                <a:solidFill>
                  <a:srgbClr val="7030A0"/>
                </a:solidFill>
                <a:cs typeface="Times New Roman" pitchFamily="16" charset="0"/>
              </a:rPr>
              <a:t>vky (20 – 40 m</a:t>
            </a:r>
            <a:r>
              <a:rPr lang="cs-CZ" sz="2800" baseline="33000" dirty="0">
                <a:solidFill>
                  <a:srgbClr val="7030A0"/>
                </a:solidFill>
                <a:cs typeface="Times New Roman" pitchFamily="16" charset="0"/>
              </a:rPr>
              <a:t>3</a:t>
            </a:r>
            <a:r>
              <a:rPr lang="cs-CZ" sz="2800" dirty="0">
                <a:solidFill>
                  <a:srgbClr val="7030A0"/>
                </a:solidFill>
                <a:cs typeface="Times New Roman" pitchFamily="16" charset="0"/>
              </a:rPr>
              <a:t>/ha). </a:t>
            </a:r>
          </a:p>
          <a:p>
            <a:pPr eaLnBrk="1">
              <a:buClrTx/>
              <a:buFontTx/>
              <a:buNone/>
            </a:pPr>
            <a:endParaRPr lang="cs-CZ" sz="2400" dirty="0">
              <a:solidFill>
                <a:srgbClr val="000000"/>
              </a:solidFill>
              <a:cs typeface="Times New Roman" pitchFamily="16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Sklizeň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Pšenice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 na počátku plné zralosti, vlhkost zrna 14%. Při opožděné sklizni hrozí porůstání.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Žito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 na počátku plné zralosti. Hrozí porůstání i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výdrol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Sklizené zrno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osušit, vyčistit, vytřídit.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Tritikale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 vlhké zrno dosoušet. Náchylné na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výdrol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Ječmen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 na počátku plné zralosti. Je citlivý na vyšší vlhkost při skladování.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Oves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 optimálně při 14 – 16% vlhkosti. Při skladování provětrávat. Skladovací vlhkost 12 – 14%.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109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755650" y="611188"/>
            <a:ext cx="8569325" cy="1223962"/>
          </a:xfrm>
        </p:spPr>
        <p:txBody>
          <a:bodyPr/>
          <a:lstStyle/>
          <a:p>
            <a:r>
              <a:rPr lang="cs-CZ" sz="4400" dirty="0" smtClean="0"/>
              <a:t>Zdroje</a:t>
            </a:r>
          </a:p>
        </p:txBody>
      </p:sp>
      <p:sp>
        <p:nvSpPr>
          <p:cNvPr id="13315" name="Podnadpis 2"/>
          <p:cNvSpPr>
            <a:spLocks noGrp="1"/>
          </p:cNvSpPr>
          <p:nvPr>
            <p:ph type="subTitle" idx="1"/>
          </p:nvPr>
        </p:nvSpPr>
        <p:spPr>
          <a:xfrm>
            <a:off x="863848" y="2195513"/>
            <a:ext cx="7705477" cy="4019550"/>
          </a:xfrm>
        </p:spPr>
        <p:txBody>
          <a:bodyPr/>
          <a:lstStyle/>
          <a:p>
            <a:pPr algn="l"/>
            <a:r>
              <a:rPr lang="cs-CZ" sz="2800" dirty="0" smtClean="0"/>
              <a:t>Kolektiv autorů: Pěstováni rostlin v ekologickém zemědělství, Jihočeská univerzita v Českých Budějovicích, Zemědělská fakulta, 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577</Words>
  <Application>Microsoft Office PowerPoint</Application>
  <PresentationFormat>Vlastní</PresentationFormat>
  <Paragraphs>108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systému Office</vt:lpstr>
      <vt:lpstr>Vlastní návrh</vt:lpstr>
      <vt:lpstr>1_Vlastní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Sklizeň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Pěstování obilnin v EZ – obsah kapitoly</dc:title>
  <cp:lastModifiedBy>nausovj</cp:lastModifiedBy>
  <cp:revision>23</cp:revision>
  <cp:lastPrinted>1601-01-01T00:00:00Z</cp:lastPrinted>
  <dcterms:created xsi:type="dcterms:W3CDTF">2013-03-07T16:56:07Z</dcterms:created>
  <dcterms:modified xsi:type="dcterms:W3CDTF">2014-03-26T08:08:15Z</dcterms:modified>
</cp:coreProperties>
</file>