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0080625" cy="7559675"/>
  <p:notesSz cx="7559675" cy="10691813"/>
  <p:defaultTextStyle>
    <a:defPPr>
      <a:defRPr lang="en-GB"/>
    </a:defPPr>
    <a:lvl1pPr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+mn-ea"/>
        <a:cs typeface="+mn-cs"/>
      </a:defRPr>
    </a:lvl1pPr>
    <a:lvl2pPr marL="742950" indent="-28575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+mn-ea"/>
        <a:cs typeface="+mn-cs"/>
      </a:defRPr>
    </a:lvl2pPr>
    <a:lvl3pPr marL="11430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+mn-ea"/>
        <a:cs typeface="+mn-cs"/>
      </a:defRPr>
    </a:lvl3pPr>
    <a:lvl4pPr marL="16002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+mn-ea"/>
        <a:cs typeface="+mn-cs"/>
      </a:defRPr>
    </a:lvl4pPr>
    <a:lvl5pPr marL="20574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0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0" d="100"/>
          <a:sy n="90" d="100"/>
        </p:scale>
        <p:origin x="-246" y="-108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AutoShape 1"/>
          <p:cNvSpPr>
            <a:spLocks noChangeArrowheads="1"/>
          </p:cNvSpPr>
          <p:nvPr/>
        </p:nvSpPr>
        <p:spPr bwMode="auto">
          <a:xfrm>
            <a:off x="0" y="0"/>
            <a:ext cx="7559675" cy="10691813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36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050" name="AutoShape 2"/>
          <p:cNvSpPr>
            <a:spLocks noChangeArrowheads="1"/>
          </p:cNvSpPr>
          <p:nvPr/>
        </p:nvSpPr>
        <p:spPr bwMode="auto">
          <a:xfrm>
            <a:off x="0" y="0"/>
            <a:ext cx="7559675" cy="10691813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051" name="Rectangle 3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6488" y="812800"/>
            <a:ext cx="5340350" cy="4003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sp>
      <p:sp>
        <p:nvSpPr>
          <p:cNvPr id="2052" name="Rectangle 4"/>
          <p:cNvSpPr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43613" cy="4806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cs-CZ" smtClean="0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hdr"/>
          </p:nvPr>
        </p:nvSpPr>
        <p:spPr bwMode="auto">
          <a:xfrm>
            <a:off x="0" y="0"/>
            <a:ext cx="3276600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Lucida Sans Unicode" charset="0"/>
              </a:defRPr>
            </a:lvl1pPr>
          </a:lstStyle>
          <a:p>
            <a:endParaRPr lang="cs-CZ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dt"/>
          </p:nvPr>
        </p:nvSpPr>
        <p:spPr bwMode="auto">
          <a:xfrm>
            <a:off x="4278313" y="0"/>
            <a:ext cx="3276600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Lucida Sans Unicode" charset="0"/>
              </a:defRPr>
            </a:lvl1pPr>
          </a:lstStyle>
          <a:p>
            <a:endParaRPr lang="cs-CZ"/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ftr"/>
          </p:nvPr>
        </p:nvSpPr>
        <p:spPr bwMode="auto">
          <a:xfrm>
            <a:off x="0" y="10156825"/>
            <a:ext cx="3276600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Lucida Sans Unicode" charset="0"/>
              </a:defRPr>
            </a:lvl1pPr>
          </a:lstStyle>
          <a:p>
            <a:endParaRPr lang="cs-CZ"/>
          </a:p>
        </p:txBody>
      </p:sp>
      <p:sp>
        <p:nvSpPr>
          <p:cNvPr id="2056" name="Rectangle 8"/>
          <p:cNvSpPr>
            <a:spLocks noGrp="1" noChangeArrowheads="1"/>
          </p:cNvSpPr>
          <p:nvPr>
            <p:ph type="sldNum"/>
          </p:nvPr>
        </p:nvSpPr>
        <p:spPr bwMode="auto">
          <a:xfrm>
            <a:off x="4278313" y="10156825"/>
            <a:ext cx="3276600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Lucida Sans Unicode" charset="0"/>
              </a:defRPr>
            </a:lvl1pPr>
          </a:lstStyle>
          <a:p>
            <a:fld id="{BFB94778-2171-4D96-BD25-FB0D3FD2B489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18095879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8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E65F5F14-7B38-45F1-9A5F-26FC1B298A43}" type="slidenum">
              <a:rPr lang="cs-CZ"/>
              <a:pPr/>
              <a:t>1</a:t>
            </a:fld>
            <a:endParaRPr lang="cs-CZ"/>
          </a:p>
        </p:txBody>
      </p:sp>
      <p:sp>
        <p:nvSpPr>
          <p:cNvPr id="13313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0" y="0"/>
            <a:ext cx="1588" cy="158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3314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0" y="-138113"/>
            <a:ext cx="1588" cy="276226"/>
          </a:xfrm>
          <a:prstGeom prst="rect">
            <a:avLst/>
          </a:prstGeom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9pPr>
          </a:lstStyle>
          <a:p>
            <a:pPr>
              <a:spcBef>
                <a:spcPts val="450"/>
              </a:spcBef>
              <a:buClrTx/>
              <a:buFontTx/>
              <a:buNone/>
            </a:pPr>
            <a:endParaRPr lang="cs-CZ" dirty="0">
              <a:ea typeface="Microsoft YaHei" charset="0"/>
              <a:cs typeface="Microsoft YaHei" charset="0"/>
            </a:endParaRPr>
          </a:p>
        </p:txBody>
      </p:sp>
      <p:sp>
        <p:nvSpPr>
          <p:cNvPr id="13315" name="Text Box 3"/>
          <p:cNvSpPr txBox="1">
            <a:spLocks noChangeArrowheads="1"/>
          </p:cNvSpPr>
          <p:nvPr/>
        </p:nvSpPr>
        <p:spPr bwMode="auto">
          <a:xfrm>
            <a:off x="0" y="0"/>
            <a:ext cx="1588" cy="1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0"/>
                <a:cs typeface="Microsoft YaHei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0"/>
                <a:cs typeface="Microsoft YaHei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0"/>
                <a:cs typeface="Microsoft YaHei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0"/>
                <a:cs typeface="Microsoft YaHei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0"/>
                <a:cs typeface="Microsoft YaHei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0"/>
                <a:cs typeface="Microsoft YaHei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0"/>
                <a:cs typeface="Microsoft YaHei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0"/>
                <a:cs typeface="Microsoft YaHei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0"/>
                <a:cs typeface="Microsoft YaHei" charset="0"/>
              </a:defRPr>
            </a:lvl9pPr>
          </a:lstStyle>
          <a:p>
            <a:pPr>
              <a:buClrTx/>
              <a:buFontTx/>
              <a:buNone/>
            </a:pPr>
            <a:fld id="{7B1E3D55-FD90-45FA-9C48-B0DA82D41049}" type="slidenum">
              <a:rPr lang="cs-CZ" sz="2100">
                <a:ea typeface="+mn-ea" charset="0"/>
                <a:cs typeface="+mn-ea" charset="0"/>
              </a:rPr>
              <a:pPr>
                <a:buClrTx/>
                <a:buFontTx/>
                <a:buNone/>
              </a:pPr>
              <a:t>1</a:t>
            </a:fld>
            <a:endParaRPr lang="cs-CZ" sz="2100">
              <a:ea typeface="+mn-ea" charset="0"/>
              <a:cs typeface="+mn-ea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8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F94A460B-AD8C-4A4B-8B43-E5C5BD98B537}" type="slidenum">
              <a:rPr lang="cs-CZ"/>
              <a:pPr/>
              <a:t>2</a:t>
            </a:fld>
            <a:endParaRPr lang="cs-CZ"/>
          </a:p>
        </p:txBody>
      </p:sp>
      <p:sp>
        <p:nvSpPr>
          <p:cNvPr id="14337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4338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8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F614A63A-979F-4941-9007-EF603D003279}" type="slidenum">
              <a:rPr lang="cs-CZ"/>
              <a:pPr/>
              <a:t>3</a:t>
            </a:fld>
            <a:endParaRPr lang="cs-CZ"/>
          </a:p>
        </p:txBody>
      </p:sp>
      <p:sp>
        <p:nvSpPr>
          <p:cNvPr id="15361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5362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8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ADBEAA0C-F158-476C-977C-258AE915A549}" type="slidenum">
              <a:rPr lang="cs-CZ"/>
              <a:pPr/>
              <a:t>4</a:t>
            </a:fld>
            <a:endParaRPr lang="cs-CZ"/>
          </a:p>
        </p:txBody>
      </p:sp>
      <p:sp>
        <p:nvSpPr>
          <p:cNvPr id="16385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6386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8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4E61ECF-B9E6-4474-9A16-4B6BF99618F9}" type="slidenum">
              <a:rPr lang="cs-CZ"/>
              <a:pPr/>
              <a:t>5</a:t>
            </a:fld>
            <a:endParaRPr lang="cs-CZ"/>
          </a:p>
        </p:txBody>
      </p:sp>
      <p:sp>
        <p:nvSpPr>
          <p:cNvPr id="17409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6488" y="812800"/>
            <a:ext cx="5341937" cy="4005263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7410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55650" y="5078413"/>
            <a:ext cx="6045200" cy="4808537"/>
          </a:xfrm>
          <a:prstGeom prst="rect">
            <a:avLst/>
          </a:prstGeom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8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6ED1752B-C36D-4CCD-AED8-267FD1001B8C}" type="slidenum">
              <a:rPr lang="cs-CZ"/>
              <a:pPr/>
              <a:t>6</a:t>
            </a:fld>
            <a:endParaRPr lang="cs-CZ"/>
          </a:p>
        </p:txBody>
      </p:sp>
      <p:sp>
        <p:nvSpPr>
          <p:cNvPr id="18433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6488" y="812800"/>
            <a:ext cx="5341937" cy="4005263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8434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55650" y="5078413"/>
            <a:ext cx="6045200" cy="4808537"/>
          </a:xfrm>
          <a:prstGeom prst="rect">
            <a:avLst/>
          </a:prstGeom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8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9B7F111-041E-4ADF-9651-FFCD483E4630}" type="slidenum">
              <a:rPr lang="cs-CZ"/>
              <a:pPr/>
              <a:t>7</a:t>
            </a:fld>
            <a:endParaRPr lang="cs-CZ"/>
          </a:p>
        </p:txBody>
      </p:sp>
      <p:sp>
        <p:nvSpPr>
          <p:cNvPr id="19457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6488" y="812800"/>
            <a:ext cx="5341937" cy="4005263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9458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55650" y="5078413"/>
            <a:ext cx="6045200" cy="4808537"/>
          </a:xfrm>
          <a:prstGeom prst="rect">
            <a:avLst/>
          </a:prstGeom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8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8E6EE12D-1A81-4E75-9C8F-EA41DEC8A05B}" type="slidenum">
              <a:rPr lang="cs-CZ"/>
              <a:pPr/>
              <a:t>8</a:t>
            </a:fld>
            <a:endParaRPr lang="cs-CZ"/>
          </a:p>
        </p:txBody>
      </p:sp>
      <p:sp>
        <p:nvSpPr>
          <p:cNvPr id="20481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0482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8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819470C-441E-4845-9122-7E7F6BD62C28}" type="slidenum">
              <a:rPr lang="cs-CZ"/>
              <a:pPr/>
              <a:t>9</a:t>
            </a:fld>
            <a:endParaRPr lang="cs-CZ"/>
          </a:p>
        </p:txBody>
      </p:sp>
      <p:sp>
        <p:nvSpPr>
          <p:cNvPr id="21505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1506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8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A6A48CEA-BE8D-4AC8-930C-6D03E546F301}" type="slidenum">
              <a:rPr lang="cs-CZ"/>
              <a:pPr/>
              <a:t>10</a:t>
            </a:fld>
            <a:endParaRPr lang="cs-CZ"/>
          </a:p>
        </p:txBody>
      </p:sp>
      <p:sp>
        <p:nvSpPr>
          <p:cNvPr id="22529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2530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55650" y="2347913"/>
            <a:ext cx="8569325" cy="1620837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12888" y="4283075"/>
            <a:ext cx="7056437" cy="1931988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08435875-58CA-4359-9627-F8EC25F0D2E5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5688194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03B22E74-7C6D-4807-A580-559306519A0F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6916034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96925" y="4857750"/>
            <a:ext cx="8567738" cy="15017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96925" y="3203575"/>
            <a:ext cx="8567738" cy="1654175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D075434B-3E36-456F-BD43-44A4BD2DC7FA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1938055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03238" y="1768475"/>
            <a:ext cx="4456112" cy="49847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111750" y="1768475"/>
            <a:ext cx="4457700" cy="49847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41F9ECD9-F067-45A4-A993-0DA90019F06A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5774333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825" y="303213"/>
            <a:ext cx="9072563" cy="1258887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04825" y="1692275"/>
            <a:ext cx="4452938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04825" y="2397125"/>
            <a:ext cx="4452938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5121275" y="1692275"/>
            <a:ext cx="4456113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5121275" y="2397125"/>
            <a:ext cx="4456113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6659FA45-0C56-4865-A946-8FAEC404A066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5677579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01953D47-D992-4AF9-B354-37A9EC31EB9C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3281592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44EC2832-02B1-4E62-96B2-AEDFFA849AD7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2012201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825" y="301625"/>
            <a:ext cx="3316288" cy="12795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41763" y="301625"/>
            <a:ext cx="5635625" cy="6451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04825" y="1581150"/>
            <a:ext cx="3316288" cy="51720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79CFBDE8-C1D3-4AB6-A408-8C390D60C55B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7755379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976438" y="5291138"/>
            <a:ext cx="6048375" cy="6254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976438" y="674688"/>
            <a:ext cx="6048375" cy="45370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976438" y="5916613"/>
            <a:ext cx="6048375" cy="8874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9BDDE749-1680-4E65-8C38-B487DF01467C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8124902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171B61CD-79B9-47E5-92A3-D18F1098CB5F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2397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04088" y="301625"/>
            <a:ext cx="2265362" cy="64516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03238" y="301625"/>
            <a:ext cx="6648450" cy="64516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941CEF45-D6AE-4332-B8B6-ABF8864DF061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09273934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lastní rozlože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3238" y="301625"/>
            <a:ext cx="9066212" cy="12573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0"/>
          </p:nvPr>
        </p:nvSpPr>
        <p:spPr>
          <a:xfrm>
            <a:off x="503238" y="6886575"/>
            <a:ext cx="2343150" cy="515938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idx="11"/>
          </p:nvPr>
        </p:nvSpPr>
        <p:spPr>
          <a:xfrm>
            <a:off x="3448050" y="6886575"/>
            <a:ext cx="3190875" cy="515938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idx="12"/>
          </p:nvPr>
        </p:nvSpPr>
        <p:spPr>
          <a:xfrm>
            <a:off x="7227888" y="6886575"/>
            <a:ext cx="2343150" cy="515938"/>
          </a:xfrm>
        </p:spPr>
        <p:txBody>
          <a:bodyPr/>
          <a:lstStyle>
            <a:lvl1pPr>
              <a:defRPr/>
            </a:lvl1pPr>
          </a:lstStyle>
          <a:p>
            <a:fld id="{5727F746-7CE1-4DDF-94E5-9CD4AB1546B3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1694595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503238" y="301625"/>
            <a:ext cx="9066212" cy="1257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Klepněte pro úpravu formátu titulního textu</a:t>
            </a: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503238" y="1768475"/>
            <a:ext cx="9066212" cy="4984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2808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Klepněte pro úpravu formátu textu osnovy</a:t>
            </a:r>
          </a:p>
          <a:p>
            <a:pPr lvl="1"/>
            <a:r>
              <a:rPr lang="en-GB" smtClean="0"/>
              <a:t>Druhá úroveň</a:t>
            </a:r>
          </a:p>
          <a:p>
            <a:pPr lvl="2"/>
            <a:r>
              <a:rPr lang="en-GB" smtClean="0"/>
              <a:t>Třetí úroveň</a:t>
            </a:r>
          </a:p>
          <a:p>
            <a:pPr lvl="3"/>
            <a:r>
              <a:rPr lang="en-GB" smtClean="0"/>
              <a:t>Čtvrtá úroveň osnovy</a:t>
            </a:r>
          </a:p>
          <a:p>
            <a:pPr lvl="4"/>
            <a:r>
              <a:rPr lang="en-GB" smtClean="0"/>
              <a:t>Pátá úroveň osnovy</a:t>
            </a:r>
          </a:p>
          <a:p>
            <a:pPr lvl="4"/>
            <a:r>
              <a:rPr lang="en-GB" smtClean="0"/>
              <a:t>Šestá úroveň</a:t>
            </a:r>
          </a:p>
          <a:p>
            <a:pPr lvl="4"/>
            <a:r>
              <a:rPr lang="en-GB" smtClean="0"/>
              <a:t>Sedmá úroveň</a:t>
            </a:r>
          </a:p>
          <a:p>
            <a:pPr lvl="4"/>
            <a:r>
              <a:rPr lang="en-GB" smtClean="0"/>
              <a:t>Osmá úroveň textu</a:t>
            </a:r>
          </a:p>
          <a:p>
            <a:pPr lvl="4"/>
            <a:r>
              <a:rPr lang="en-GB" smtClean="0"/>
              <a:t>Devátá úroveň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503238" y="6886575"/>
            <a:ext cx="2343150" cy="515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ea typeface="+mn-ea"/>
                <a:cs typeface="+mn-cs"/>
              </a:defRPr>
            </a:lvl1pPr>
          </a:lstStyle>
          <a:p>
            <a:endParaRPr lang="cs-CZ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448050" y="6886575"/>
            <a:ext cx="3190875" cy="515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ea typeface="+mn-ea"/>
                <a:cs typeface="+mn-cs"/>
              </a:defRPr>
            </a:lvl1pPr>
          </a:lstStyle>
          <a:p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7227888" y="6886575"/>
            <a:ext cx="2343150" cy="515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ea typeface="+mn-ea"/>
                <a:cs typeface="+mn-cs"/>
              </a:defRPr>
            </a:lvl1pPr>
          </a:lstStyle>
          <a:p>
            <a:fld id="{037942D3-8784-4BB9-84B6-A59600CF7CA5}" type="slidenum">
              <a:rPr lang="cs-CZ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icrosoft YaHei" charset="0"/>
          <a:cs typeface="Microsoft YaHei" charset="0"/>
        </a:defRPr>
      </a:lvl2pPr>
      <a:lvl3pPr marL="11430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icrosoft YaHei" charset="0"/>
          <a:cs typeface="Microsoft YaHei" charset="0"/>
        </a:defRPr>
      </a:lvl3pPr>
      <a:lvl4pPr marL="16002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icrosoft YaHei" charset="0"/>
          <a:cs typeface="Microsoft YaHei" charset="0"/>
        </a:defRPr>
      </a:lvl4pPr>
      <a:lvl5pPr marL="20574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icrosoft YaHei" charset="0"/>
          <a:cs typeface="Microsoft YaHei" charset="0"/>
        </a:defRPr>
      </a:lvl5pPr>
      <a:lvl6pPr marL="25146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icrosoft YaHei" charset="0"/>
          <a:cs typeface="Microsoft YaHei" charset="0"/>
        </a:defRPr>
      </a:lvl6pPr>
      <a:lvl7pPr marL="29718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icrosoft YaHei" charset="0"/>
          <a:cs typeface="Microsoft YaHei" charset="0"/>
        </a:defRPr>
      </a:lvl7pPr>
      <a:lvl8pPr marL="34290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icrosoft YaHei" charset="0"/>
          <a:cs typeface="Microsoft YaHei" charset="0"/>
        </a:defRPr>
      </a:lvl8pPr>
      <a:lvl9pPr marL="38862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icrosoft YaHei" charset="0"/>
          <a:cs typeface="Microsoft YaHei" charset="0"/>
        </a:defRPr>
      </a:lvl9pPr>
    </p:titleStyle>
    <p:bodyStyle>
      <a:lvl1pPr marL="342900" indent="-342900" algn="l" defTabSz="449263" rtl="0" fontAlgn="base" hangingPunct="0">
        <a:lnSpc>
          <a:spcPct val="93000"/>
        </a:lnSpc>
        <a:spcBef>
          <a:spcPct val="0"/>
        </a:spcBef>
        <a:spcAft>
          <a:spcPts val="1413"/>
        </a:spcAft>
        <a:buClr>
          <a:srgbClr val="000000"/>
        </a:buClr>
        <a:buSzPct val="100000"/>
        <a:buFont typeface="Times New Roman" pitchFamily="16" charset="0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fontAlgn="base" hangingPunct="0">
        <a:lnSpc>
          <a:spcPct val="93000"/>
        </a:lnSpc>
        <a:spcBef>
          <a:spcPct val="0"/>
        </a:spcBef>
        <a:spcAft>
          <a:spcPts val="1138"/>
        </a:spcAft>
        <a:buClr>
          <a:srgbClr val="000000"/>
        </a:buClr>
        <a:buSzPct val="100000"/>
        <a:buFont typeface="Times New Roman" pitchFamily="16" charset="0"/>
        <a:defRPr sz="28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fontAlgn="base" hangingPunct="0">
        <a:lnSpc>
          <a:spcPct val="93000"/>
        </a:lnSpc>
        <a:spcBef>
          <a:spcPct val="0"/>
        </a:spcBef>
        <a:spcAft>
          <a:spcPts val="85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fontAlgn="base" hangingPunct="0">
        <a:lnSpc>
          <a:spcPct val="93000"/>
        </a:lnSpc>
        <a:spcBef>
          <a:spcPct val="0"/>
        </a:spcBef>
        <a:spcAft>
          <a:spcPts val="575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6pPr>
      <a:lvl7pPr marL="29718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7pPr>
      <a:lvl8pPr marL="34290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8pPr>
      <a:lvl9pPr marL="38862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/>
          <p:cNvSpPr>
            <a:spLocks noGrp="1" noChangeArrowheads="1"/>
          </p:cNvSpPr>
          <p:nvPr>
            <p:ph type="title"/>
          </p:nvPr>
        </p:nvSpPr>
        <p:spPr>
          <a:xfrm>
            <a:off x="503238" y="303213"/>
            <a:ext cx="9070975" cy="1665287"/>
          </a:xfrm>
          <a:ln w="9360">
            <a:solidFill>
              <a:srgbClr val="FFFFFF"/>
            </a:solidFill>
            <a:miter lim="800000"/>
            <a:headEnd/>
            <a:tailEnd/>
          </a:ln>
        </p:spPr>
        <p:txBody>
          <a:bodyPr lIns="90000" tIns="45000" rIns="90000" bIns="45000" anchor="t"/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cs-CZ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9100" y="287338"/>
            <a:ext cx="6704013" cy="16383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graphicFrame>
        <p:nvGraphicFramePr>
          <p:cNvPr id="3075" name="Group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250704222"/>
              </p:ext>
            </p:extLst>
          </p:nvPr>
        </p:nvGraphicFramePr>
        <p:xfrm>
          <a:off x="1387475" y="2351088"/>
          <a:ext cx="7385050" cy="4406555"/>
        </p:xfrm>
        <a:graphic>
          <a:graphicData uri="http://schemas.openxmlformats.org/drawingml/2006/table">
            <a:tbl>
              <a:tblPr/>
              <a:tblGrid>
                <a:gridCol w="2714625"/>
                <a:gridCol w="4670425"/>
              </a:tblGrid>
              <a:tr h="639763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0"/>
                          <a:cs typeface="Microsoft YaHei" charset="0"/>
                        </a:rPr>
                        <a:t>Název školy</a:t>
                      </a:r>
                    </a:p>
                  </a:txBody>
                  <a:tcPr marT="68652" anchor="ctr" horzOverflow="overflow">
                    <a:lnL w="64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4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Microsoft YaHei" charset="0"/>
                          <a:cs typeface="Calibri" pitchFamily="34" charset="0"/>
                        </a:rPr>
                        <a:t>Gymnázium, střední odborná škola, střední odborné učiliště a vyšší odborná škola, Hořice</a:t>
                      </a:r>
                    </a:p>
                  </a:txBody>
                  <a:tcPr marT="68652" anchor="ctr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4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4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5450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0"/>
                          <a:cs typeface="Microsoft YaHei" charset="0"/>
                        </a:rPr>
                        <a:t>Číslo projektu</a:t>
                      </a:r>
                    </a:p>
                  </a:txBody>
                  <a:tcPr marT="68652" anchor="ctr" horzOverflow="overflow">
                    <a:lnL w="64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10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2" charset="0"/>
                          <a:ea typeface="Microsoft YaHei" charset="0"/>
                          <a:cs typeface="Microsoft YaHei" charset="0"/>
                        </a:rPr>
                        <a:t>CZ.1.07/1.5.00/34.0873 </a:t>
                      </a:r>
                    </a:p>
                  </a:txBody>
                  <a:tcPr anchor="ctr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4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0213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Calibri" pitchFamily="32" charset="0"/>
                        </a:rPr>
                        <a:t>Název materiálu</a:t>
                      </a:r>
                    </a:p>
                  </a:txBody>
                  <a:tcPr marT="68652" anchor="ctr" horzOverflow="overflow">
                    <a:lnL w="64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Ochrana rostlin v ekologickém zemědělství</a:t>
                      </a: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VY_32_INOVACE_11.02.09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T="83520" anchor="ctr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4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0213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0"/>
                          <a:cs typeface="Microsoft YaHei" charset="0"/>
                        </a:rPr>
                        <a:t>Autor</a:t>
                      </a:r>
                    </a:p>
                  </a:txBody>
                  <a:tcPr marT="68652" anchor="ctr" horzOverflow="overflow">
                    <a:lnL w="64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Ing. Alice Votavová</a:t>
                      </a:r>
                    </a:p>
                  </a:txBody>
                  <a:tcPr marT="83520" anchor="ctr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4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0213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0"/>
                          <a:cs typeface="Microsoft YaHei" charset="0"/>
                        </a:rPr>
                        <a:t>Tematická oblast</a:t>
                      </a:r>
                    </a:p>
                  </a:txBody>
                  <a:tcPr marT="68652" anchor="ctr" horzOverflow="overflow">
                    <a:lnL w="64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</a:tabLst>
                      </a:pPr>
                      <a:r>
                        <a:rPr kumimoji="0" 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Ekologické zemědělství a agroturistika pro 4. ročník </a:t>
                      </a:r>
                      <a:r>
                        <a:rPr kumimoji="0" lang="cs-CZ" sz="12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agropodnikání</a:t>
                      </a:r>
                      <a:r>
                        <a:rPr kumimoji="0" 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 (rozvoj venkova)</a:t>
                      </a:r>
                    </a:p>
                  </a:txBody>
                  <a:tcPr marT="83520" anchor="ctr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4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0213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0"/>
                          <a:cs typeface="Microsoft YaHei" charset="0"/>
                        </a:rPr>
                        <a:t>Ročník</a:t>
                      </a:r>
                    </a:p>
                  </a:txBody>
                  <a:tcPr marT="68652" anchor="ctr" horzOverflow="overflow">
                    <a:lnL w="64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4.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Agropodnikání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T="83520" anchor="ctr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4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5450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0"/>
                          <a:cs typeface="Microsoft YaHei" charset="0"/>
                        </a:rPr>
                        <a:t>Datum tvorby</a:t>
                      </a:r>
                    </a:p>
                  </a:txBody>
                  <a:tcPr marT="68652" anchor="ctr" horzOverflow="overflow">
                    <a:lnL w="64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Microsoft YaHei" charset="0"/>
                          <a:cs typeface="Calibri" pitchFamily="34" charset="0"/>
                        </a:rPr>
                        <a:t>30. ledna 2013</a:t>
                      </a:r>
                    </a:p>
                  </a:txBody>
                  <a:tcPr marT="79920" anchor="ctr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4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65506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0"/>
                          <a:cs typeface="Microsoft YaHei" charset="0"/>
                        </a:rPr>
                        <a:t>Anotace</a:t>
                      </a:r>
                    </a:p>
                  </a:txBody>
                  <a:tcPr marT="68652" anchor="ctr" horzOverflow="overflow">
                    <a:lnL w="64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Microsoft YaHei" charset="0"/>
                          <a:cs typeface="Calibri" pitchFamily="34" charset="0"/>
                        </a:rPr>
                        <a:t>Prezentace objasňuje specifika ochrany rostlin v  systému ekologického zemědělství</a:t>
                      </a:r>
                    </a:p>
                  </a:txBody>
                  <a:tcPr marT="79920" anchor="ctr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4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5450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0"/>
                          <a:cs typeface="Microsoft YaHei" charset="0"/>
                        </a:rPr>
                        <a:t>Metodický pokyn</a:t>
                      </a:r>
                    </a:p>
                  </a:txBody>
                  <a:tcPr marT="68652" anchor="ctr" horzOverflow="overflow">
                    <a:lnL w="64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4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Výkladová prezentace s otázkami k zopakování. Na tuto prezentaci navazuje pracovní list „Ochrana rostlin v EZ“</a:t>
                      </a:r>
                    </a:p>
                  </a:txBody>
                  <a:tcPr marT="79920" anchor="ctr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4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4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Rectangle 1"/>
          <p:cNvSpPr>
            <a:spLocks noGrp="1" noChangeArrowheads="1"/>
          </p:cNvSpPr>
          <p:nvPr>
            <p:ph type="title"/>
          </p:nvPr>
        </p:nvSpPr>
        <p:spPr>
          <a:xfrm>
            <a:off x="334963" y="303213"/>
            <a:ext cx="9070975" cy="1285875"/>
          </a:xfrm>
          <a:ln/>
        </p:spPr>
        <p:txBody>
          <a:bodyPr tIns="38880"/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/>
              <a:t>Ochrana rostlin v ekologickém zemědělství - cíl </a:t>
            </a:r>
          </a:p>
        </p:txBody>
      </p:sp>
      <p:sp>
        <p:nvSpPr>
          <p:cNvPr id="4098" name="Rectangle 2"/>
          <p:cNvSpPr>
            <a:spLocks noGrp="1" noChangeArrowheads="1"/>
          </p:cNvSpPr>
          <p:nvPr>
            <p:ph type="subTitle" idx="4294967295"/>
          </p:nvPr>
        </p:nvSpPr>
        <p:spPr bwMode="auto">
          <a:xfrm>
            <a:off x="503238" y="1757363"/>
            <a:ext cx="9070975" cy="5013325"/>
          </a:xfrm>
          <a:prstGeom prst="rect">
            <a:avLst/>
          </a:prstGeom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28080" rIns="0" bIns="0" anchor="ctr"/>
          <a:lstStyle/>
          <a:p>
            <a:pPr marL="341313" indent="0">
              <a:spcAft>
                <a:spcPct val="0"/>
              </a:spcAft>
              <a:buClrTx/>
              <a:buFontTx/>
              <a:buNone/>
              <a:tabLst>
                <a:tab pos="341313" algn="l"/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cs-CZ">
                <a:solidFill>
                  <a:srgbClr val="00AE00"/>
                </a:solidFill>
              </a:rPr>
              <a:t>Cíl je stejný jako v konvenčním zemědělství. Udržet pěstované rostliny ve zdravém stavu.</a:t>
            </a:r>
          </a:p>
          <a:p>
            <a:pPr marL="341313" indent="0">
              <a:spcAft>
                <a:spcPct val="0"/>
              </a:spcAft>
              <a:buClrTx/>
              <a:buFontTx/>
              <a:buNone/>
              <a:tabLst>
                <a:tab pos="341313" algn="l"/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endParaRPr lang="cs-CZ">
              <a:solidFill>
                <a:srgbClr val="00AE00"/>
              </a:solidFill>
            </a:endParaRPr>
          </a:p>
          <a:p>
            <a:pPr marL="341313" indent="0">
              <a:spcAft>
                <a:spcPct val="0"/>
              </a:spcAft>
              <a:buClrTx/>
              <a:buFontTx/>
              <a:buNone/>
              <a:tabLst>
                <a:tab pos="341313" algn="l"/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cs-CZ"/>
              <a:t>Konvenční zemědělství používá pesticidy – syntetické produkty chemického průmyslu.</a:t>
            </a:r>
          </a:p>
          <a:p>
            <a:pPr marL="341313" indent="0">
              <a:spcAft>
                <a:spcPct val="0"/>
              </a:spcAft>
              <a:buClrTx/>
              <a:buFontTx/>
              <a:buNone/>
              <a:tabLst>
                <a:tab pos="341313" algn="l"/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endParaRPr lang="cs-CZ"/>
          </a:p>
          <a:p>
            <a:pPr marL="341313" indent="0">
              <a:spcAft>
                <a:spcPct val="0"/>
              </a:spcAft>
              <a:buClrTx/>
              <a:buFontTx/>
              <a:buNone/>
              <a:tabLst>
                <a:tab pos="341313" algn="l"/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cs-CZ">
                <a:solidFill>
                  <a:srgbClr val="FF0000"/>
                </a:solidFill>
              </a:rPr>
              <a:t>EZ má omezený počet přípravků, jejichž účinnost je malá. </a:t>
            </a:r>
          </a:p>
          <a:p>
            <a:pPr marL="341313" indent="0">
              <a:spcAft>
                <a:spcPct val="0"/>
              </a:spcAft>
              <a:buClrTx/>
              <a:buFontTx/>
              <a:buNone/>
              <a:tabLst>
                <a:tab pos="341313" algn="l"/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endParaRPr lang="cs-CZ">
              <a:solidFill>
                <a:srgbClr val="B3B300"/>
              </a:solidFill>
            </a:endParaRPr>
          </a:p>
          <a:p>
            <a:pPr marL="341313" indent="0">
              <a:spcAft>
                <a:spcPct val="0"/>
              </a:spcAft>
              <a:buClrTx/>
              <a:buFontTx/>
              <a:buNone/>
              <a:tabLst>
                <a:tab pos="341313" algn="l"/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cs-CZ">
                <a:solidFill>
                  <a:srgbClr val="0000FF"/>
                </a:solidFill>
              </a:rPr>
              <a:t>Perspektivní je biologická ochrana rostlin. </a:t>
            </a:r>
          </a:p>
          <a:p>
            <a:pPr marL="341313" indent="0">
              <a:spcAft>
                <a:spcPct val="0"/>
              </a:spcAft>
              <a:buClrTx/>
              <a:buFontTx/>
              <a:buNone/>
              <a:tabLst>
                <a:tab pos="341313" algn="l"/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cs-CZ"/>
              <a:t> 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Rectangle 1"/>
          <p:cNvSpPr>
            <a:spLocks noGrp="1" noChangeArrowheads="1"/>
          </p:cNvSpPr>
          <p:nvPr>
            <p:ph type="title"/>
          </p:nvPr>
        </p:nvSpPr>
        <p:spPr>
          <a:xfrm>
            <a:off x="503238" y="390525"/>
            <a:ext cx="9070975" cy="1263650"/>
          </a:xfrm>
          <a:ln/>
        </p:spPr>
        <p:txBody>
          <a:bodyPr/>
          <a:lstStyle/>
          <a:p>
            <a:endParaRPr lang="cs-CZ"/>
          </a:p>
        </p:txBody>
      </p:sp>
      <p:sp>
        <p:nvSpPr>
          <p:cNvPr id="512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503238" y="1768475"/>
            <a:ext cx="9070975" cy="5099050"/>
          </a:xfrm>
          <a:ln/>
        </p:spPr>
        <p:txBody>
          <a:bodyPr/>
          <a:lstStyle/>
          <a:p>
            <a:pPr marL="341313" indent="0">
              <a:buClrTx/>
              <a:buFontTx/>
              <a:buNone/>
              <a:tabLst>
                <a:tab pos="341313" algn="l"/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cs-CZ"/>
              <a:t>Největší význam mají nepřímé metody ochrany rostlin a preventivní opatření.</a:t>
            </a:r>
          </a:p>
          <a:p>
            <a:pPr marL="341313" indent="0">
              <a:buClrTx/>
              <a:buFontTx/>
              <a:buNone/>
              <a:tabLst>
                <a:tab pos="341313" algn="l"/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endParaRPr lang="cs-CZ"/>
          </a:p>
          <a:p>
            <a:pPr marL="341313" indent="0">
              <a:buClrTx/>
              <a:buFontTx/>
              <a:buNone/>
              <a:tabLst>
                <a:tab pos="341313" algn="l"/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cs-CZ">
                <a:solidFill>
                  <a:srgbClr val="00AE00"/>
                </a:solidFill>
              </a:rPr>
              <a:t>V případě přemnožení nad určitou míru se používají přímé metody.</a:t>
            </a:r>
          </a:p>
          <a:p>
            <a:pPr marL="341313" indent="0">
              <a:buClrTx/>
              <a:buFontTx/>
              <a:buNone/>
              <a:tabLst>
                <a:tab pos="341313" algn="l"/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endParaRPr lang="cs-CZ">
              <a:solidFill>
                <a:srgbClr val="00AE00"/>
              </a:solidFill>
            </a:endParaRPr>
          </a:p>
          <a:p>
            <a:pPr marL="341313" indent="0">
              <a:buClrTx/>
              <a:buFontTx/>
              <a:buNone/>
              <a:tabLst>
                <a:tab pos="341313" algn="l"/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cs-CZ"/>
              <a:t>Cílem EZ není škůdce úplně vyhubit, ale jeho výskyt regulovat.</a:t>
            </a:r>
          </a:p>
          <a:p>
            <a:pPr marL="341313" indent="0">
              <a:buClrTx/>
              <a:buFontTx/>
              <a:buNone/>
              <a:tabLst>
                <a:tab pos="341313" algn="l"/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endParaRPr lang="cs-CZ">
              <a:solidFill>
                <a:srgbClr val="FF0000"/>
              </a:solidFill>
            </a:endParaRPr>
          </a:p>
        </p:txBody>
      </p:sp>
      <p:sp>
        <p:nvSpPr>
          <p:cNvPr id="5123" name="Text Box 3"/>
          <p:cNvSpPr txBox="1">
            <a:spLocks noChangeArrowheads="1"/>
          </p:cNvSpPr>
          <p:nvPr/>
        </p:nvSpPr>
        <p:spPr bwMode="auto">
          <a:xfrm>
            <a:off x="336550" y="314325"/>
            <a:ext cx="9070975" cy="1262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38880" rIns="0" bIns="0" anchor="ctr"/>
          <a:lstStyle>
            <a:lvl1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0"/>
                <a:cs typeface="Microsoft YaHei" charset="0"/>
              </a:defRPr>
            </a:lvl1pPr>
            <a:lvl2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0"/>
                <a:cs typeface="Microsoft YaHei" charset="0"/>
              </a:defRPr>
            </a:lvl2pPr>
            <a:lvl3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0"/>
                <a:cs typeface="Microsoft YaHei" charset="0"/>
              </a:defRPr>
            </a:lvl3pPr>
            <a:lvl4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0"/>
                <a:cs typeface="Microsoft YaHei" charset="0"/>
              </a:defRPr>
            </a:lvl4pPr>
            <a:lvl5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0"/>
                <a:cs typeface="Microsoft YaHei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0"/>
                <a:cs typeface="Microsoft YaHei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0"/>
                <a:cs typeface="Microsoft YaHei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0"/>
                <a:cs typeface="Microsoft YaHei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0"/>
                <a:cs typeface="Microsoft YaHei" charset="0"/>
              </a:defRPr>
            </a:lvl9pPr>
          </a:lstStyle>
          <a:p>
            <a:pPr algn="ctr"/>
            <a:r>
              <a:rPr lang="cs-CZ" sz="4400">
                <a:cs typeface="Lucida Sans Unicode" charset="0"/>
              </a:rPr>
              <a:t>Ochrana rostlin v ekologickém zemědělství - metody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Rectangle 1"/>
          <p:cNvSpPr>
            <a:spLocks noGrp="1" noChangeArrowheads="1"/>
          </p:cNvSpPr>
          <p:nvPr>
            <p:ph type="title"/>
          </p:nvPr>
        </p:nvSpPr>
        <p:spPr>
          <a:xfrm>
            <a:off x="503238" y="290513"/>
            <a:ext cx="9070975" cy="1285875"/>
          </a:xfrm>
          <a:ln/>
        </p:spPr>
        <p:txBody>
          <a:bodyPr tIns="38880"/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/>
              <a:t>Metody ochrany rostlin v EZ</a:t>
            </a:r>
          </a:p>
        </p:txBody>
      </p:sp>
      <p:graphicFrame>
        <p:nvGraphicFramePr>
          <p:cNvPr id="6146" name="Group 2"/>
          <p:cNvGraphicFramePr>
            <a:graphicFrameLocks noGrp="1"/>
          </p:cNvGraphicFramePr>
          <p:nvPr/>
        </p:nvGraphicFramePr>
        <p:xfrm>
          <a:off x="503238" y="1768475"/>
          <a:ext cx="9061450" cy="5601080"/>
        </p:xfrm>
        <a:graphic>
          <a:graphicData uri="http://schemas.openxmlformats.org/drawingml/2006/table">
            <a:tbl>
              <a:tblPr/>
              <a:tblGrid>
                <a:gridCol w="4524375"/>
                <a:gridCol w="4537075"/>
              </a:tblGrid>
              <a:tr h="725488"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</a:tabLst>
                      </a:pPr>
                      <a:r>
                        <a:rPr kumimoji="0" lang="cs-CZ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0"/>
                          <a:cs typeface="Microsoft YaHei" charset="0"/>
                        </a:rPr>
                        <a:t>Nepřímé metody</a:t>
                      </a:r>
                    </a:p>
                  </a:txBody>
                  <a:tcPr marL="36000" marR="36000" marT="58932" marB="36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</a:tabLst>
                      </a:pPr>
                      <a:r>
                        <a:rPr kumimoji="0" lang="cs-CZ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0"/>
                          <a:cs typeface="Microsoft YaHei" charset="0"/>
                        </a:rPr>
                        <a:t>Přímé metody</a:t>
                      </a:r>
                    </a:p>
                  </a:txBody>
                  <a:tcPr marL="36000" marR="36000" marT="58932" marB="36000" horzOverflow="overflow">
                    <a:lnL>
                      <a:noFill/>
                    </a:lnL>
                    <a:lnR w="7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25488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</a:tabLst>
                      </a:pPr>
                      <a:r>
                        <a:rPr kumimoji="0" lang="cs-CZ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0"/>
                          <a:cs typeface="Microsoft YaHei" charset="0"/>
                        </a:rPr>
                        <a:t>Vyrovnaná výživa</a:t>
                      </a:r>
                    </a:p>
                  </a:txBody>
                  <a:tcPr marL="36000" marR="36000" marT="57168" marB="36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</a:tabLst>
                      </a:pPr>
                      <a:r>
                        <a:rPr kumimoji="0" lang="cs-CZ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0"/>
                          <a:cs typeface="Microsoft YaHei" charset="0"/>
                        </a:rPr>
                        <a:t>Fyzikální: mechanické, termické</a:t>
                      </a:r>
                    </a:p>
                  </a:txBody>
                  <a:tcPr marL="90000" marR="90000" marT="67968" marB="46800" horzOverflow="overflow">
                    <a:lnL>
                      <a:noFill/>
                    </a:lnL>
                    <a:lnR w="7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25488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</a:tabLst>
                      </a:pPr>
                      <a:r>
                        <a:rPr kumimoji="0" lang="cs-CZ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0"/>
                          <a:cs typeface="Microsoft YaHei" charset="0"/>
                        </a:rPr>
                        <a:t>Vhodné druhy, rozmanitost druhů</a:t>
                      </a:r>
                    </a:p>
                  </a:txBody>
                  <a:tcPr marL="36000" marR="36000" marT="57168" marB="36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</a:tabLst>
                      </a:pPr>
                      <a:r>
                        <a:rPr kumimoji="0" lang="cs-CZ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0"/>
                          <a:cs typeface="Microsoft YaHei" charset="0"/>
                        </a:rPr>
                        <a:t>Biologická ochrana</a:t>
                      </a:r>
                    </a:p>
                  </a:txBody>
                  <a:tcPr marL="36000" marR="36000" marT="57168" marB="36000" horzOverflow="overflow">
                    <a:lnL>
                      <a:noFill/>
                    </a:lnL>
                    <a:lnR w="7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25488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</a:tabLst>
                      </a:pPr>
                      <a:r>
                        <a:rPr kumimoji="0" lang="cs-CZ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0"/>
                          <a:cs typeface="Microsoft YaHei" charset="0"/>
                        </a:rPr>
                        <a:t>Vhodné odrůdy </a:t>
                      </a:r>
                    </a:p>
                  </a:txBody>
                  <a:tcPr marL="36000" marR="36000" marT="57168" marB="36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</a:tabLst>
                      </a:pPr>
                      <a:r>
                        <a:rPr kumimoji="0" lang="cs-CZ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0"/>
                          <a:cs typeface="Microsoft YaHei" charset="0"/>
                        </a:rPr>
                        <a:t>Preparáty na rostlinné a minerální bázi</a:t>
                      </a:r>
                    </a:p>
                  </a:txBody>
                  <a:tcPr marL="90000" marR="90000" marT="67968" marB="46800" horzOverflow="overflow">
                    <a:lnL>
                      <a:noFill/>
                    </a:lnL>
                    <a:lnR w="7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25488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</a:tabLst>
                      </a:pPr>
                      <a:r>
                        <a:rPr kumimoji="0" lang="cs-CZ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0"/>
                          <a:cs typeface="Microsoft YaHei" charset="0"/>
                        </a:rPr>
                        <a:t>Správné pěstitelské postupy</a:t>
                      </a:r>
                    </a:p>
                  </a:txBody>
                  <a:tcPr marL="36000" marR="36000" marT="57168" marB="36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</a:tabLst>
                      </a:pPr>
                      <a:r>
                        <a:rPr kumimoji="0" lang="cs-CZ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0"/>
                          <a:cs typeface="Microsoft YaHei" charset="0"/>
                        </a:rPr>
                        <a:t>Přípravky – jednoduché sloučeniny síry a mědi (omezeno na 1 ha)</a:t>
                      </a:r>
                    </a:p>
                  </a:txBody>
                  <a:tcPr marL="90000" marR="90000" marT="67968" marB="46800" horzOverflow="overflow">
                    <a:lnL>
                      <a:noFill/>
                    </a:lnL>
                    <a:lnR w="7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23900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</a:tabLst>
                      </a:pPr>
                      <a:r>
                        <a:rPr kumimoji="0" lang="cs-CZ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0"/>
                          <a:cs typeface="Microsoft YaHei" charset="0"/>
                        </a:rPr>
                        <a:t>Pozitivní vlivy rostlin mezi sebou</a:t>
                      </a:r>
                    </a:p>
                  </a:txBody>
                  <a:tcPr marL="36000" marR="36000" marT="57168" marB="36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0000" marR="90000" marT="76284" marB="46800" horzOverflow="overflow">
                    <a:lnL>
                      <a:noFill/>
                    </a:lnL>
                    <a:lnR w="7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22313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</a:tabLst>
                      </a:pPr>
                      <a:r>
                        <a:rPr kumimoji="0" lang="cs-CZ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0"/>
                          <a:cs typeface="Microsoft YaHei" charset="0"/>
                        </a:rPr>
                        <a:t>Podpora užitečných druhů</a:t>
                      </a:r>
                    </a:p>
                  </a:txBody>
                  <a:tcPr marL="36000" marR="36000" marT="57168" marB="36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36000" marR="36000" marT="65484" marB="36000" horzOverflow="overflow">
                    <a:lnL>
                      <a:noFill/>
                    </a:lnL>
                    <a:lnR w="7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Rectangle 1"/>
          <p:cNvSpPr>
            <a:spLocks noGrp="1" noChangeArrowheads="1"/>
          </p:cNvSpPr>
          <p:nvPr>
            <p:ph type="title"/>
          </p:nvPr>
        </p:nvSpPr>
        <p:spPr>
          <a:xfrm>
            <a:off x="503238" y="301625"/>
            <a:ext cx="9067800" cy="1258888"/>
          </a:xfrm>
          <a:ln/>
        </p:spPr>
        <p:txBody>
          <a:bodyPr/>
          <a:lstStyle/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/>
              <a:t>Nepřímé metody ochrany rostlin</a:t>
            </a:r>
          </a:p>
        </p:txBody>
      </p:sp>
      <p:sp>
        <p:nvSpPr>
          <p:cNvPr id="717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503238" y="1768475"/>
            <a:ext cx="9067800" cy="5457825"/>
          </a:xfrm>
          <a:ln/>
        </p:spPr>
        <p:txBody>
          <a:bodyPr/>
          <a:lstStyle/>
          <a:p>
            <a:pPr marL="341313" indent="0">
              <a:buClrTx/>
              <a:buFontTx/>
              <a:buNone/>
              <a:tabLst>
                <a:tab pos="341313" algn="l"/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cs-CZ">
                <a:solidFill>
                  <a:srgbClr val="00AE00"/>
                </a:solidFill>
              </a:rPr>
              <a:t>1. Výživa</a:t>
            </a:r>
            <a:r>
              <a:rPr lang="cs-CZ"/>
              <a:t> – nehnojíme rostlinu, ale půdu. Používáme vlastní statková hnojiva a zelené hnojení.</a:t>
            </a:r>
          </a:p>
          <a:p>
            <a:pPr marL="341313" indent="0">
              <a:buClrTx/>
              <a:buFontTx/>
              <a:buNone/>
              <a:tabLst>
                <a:tab pos="341313" algn="l"/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endParaRPr lang="cs-CZ"/>
          </a:p>
          <a:p>
            <a:pPr marL="341313" indent="0">
              <a:buClrTx/>
              <a:buFontTx/>
              <a:buNone/>
              <a:tabLst>
                <a:tab pos="341313" algn="l"/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cs-CZ">
                <a:solidFill>
                  <a:srgbClr val="0000FF"/>
                </a:solidFill>
              </a:rPr>
              <a:t>2. Střídání plodin</a:t>
            </a:r>
            <a:r>
              <a:rPr lang="cs-CZ"/>
              <a:t> – pestré osevní postupy.</a:t>
            </a:r>
          </a:p>
          <a:p>
            <a:pPr marL="341313" indent="0">
              <a:buClrTx/>
              <a:buFontTx/>
              <a:buNone/>
              <a:tabLst>
                <a:tab pos="341313" algn="l"/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endParaRPr lang="cs-CZ"/>
          </a:p>
          <a:p>
            <a:pPr marL="341313" indent="0">
              <a:buClrTx/>
              <a:buFontTx/>
              <a:buNone/>
              <a:tabLst>
                <a:tab pos="341313" algn="l"/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cs-CZ">
                <a:solidFill>
                  <a:srgbClr val="993366"/>
                </a:solidFill>
              </a:rPr>
              <a:t>3. Vhodné stanoviště a výběr odrůd</a:t>
            </a:r>
            <a:r>
              <a:rPr lang="cs-CZ"/>
              <a:t> - volit odrůdy vhodné pro danou oblast a rezistentní k chorobám a škůdcům.</a:t>
            </a:r>
          </a:p>
          <a:p>
            <a:pPr marL="341313" indent="0">
              <a:buClrTx/>
              <a:buFontTx/>
              <a:buNone/>
              <a:tabLst>
                <a:tab pos="341313" algn="l"/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endParaRPr lang="cs-CZ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Rectangle 1"/>
          <p:cNvSpPr>
            <a:spLocks noGrp="1" noChangeArrowheads="1"/>
          </p:cNvSpPr>
          <p:nvPr>
            <p:ph type="title"/>
          </p:nvPr>
        </p:nvSpPr>
        <p:spPr>
          <a:xfrm>
            <a:off x="503238" y="301625"/>
            <a:ext cx="9067800" cy="1258888"/>
          </a:xfrm>
          <a:ln/>
        </p:spPr>
        <p:txBody>
          <a:bodyPr/>
          <a:lstStyle/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/>
              <a:t>Nepřímé metody ochrany rostlin</a:t>
            </a:r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503238" y="1768475"/>
            <a:ext cx="9067800" cy="4986338"/>
          </a:xfrm>
          <a:ln/>
        </p:spPr>
        <p:txBody>
          <a:bodyPr/>
          <a:lstStyle/>
          <a:p>
            <a:pPr marL="341313" indent="0">
              <a:buClrTx/>
              <a:buFontTx/>
              <a:buNone/>
              <a:tabLst>
                <a:tab pos="341313" algn="l"/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cs-CZ">
                <a:solidFill>
                  <a:srgbClr val="808000"/>
                </a:solidFill>
              </a:rPr>
              <a:t>4. Pozitivní vlivy rostlin mezi sebou – využití smíšených porostů k prevenci.</a:t>
            </a:r>
            <a:r>
              <a:rPr lang="cs-CZ"/>
              <a:t> </a:t>
            </a:r>
          </a:p>
          <a:p>
            <a:pPr marL="341313" indent="0">
              <a:buClrTx/>
              <a:buFontTx/>
              <a:buNone/>
              <a:tabLst>
                <a:tab pos="341313" algn="l"/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cs-CZ"/>
              <a:t>Př.: </a:t>
            </a:r>
          </a:p>
          <a:p>
            <a:pPr marL="341313" indent="0">
              <a:buClrTx/>
              <a:buFontTx/>
              <a:buNone/>
              <a:tabLst>
                <a:tab pos="341313" algn="l"/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cs-CZ">
                <a:solidFill>
                  <a:srgbClr val="FF0000"/>
                </a:solidFill>
              </a:rPr>
              <a:t>Cibule mezi mrkví (aroma cibule odpuzuje pochmurnatku mrkvovou).</a:t>
            </a:r>
          </a:p>
          <a:p>
            <a:pPr marL="341313" indent="0">
              <a:buClrTx/>
              <a:buFontTx/>
              <a:buNone/>
              <a:tabLst>
                <a:tab pos="341313" algn="l"/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cs-CZ">
                <a:solidFill>
                  <a:srgbClr val="FF0000"/>
                </a:solidFill>
              </a:rPr>
              <a:t>Česnek v jahodách.</a:t>
            </a:r>
          </a:p>
          <a:p>
            <a:pPr marL="341313" indent="0">
              <a:buClrTx/>
              <a:buFontTx/>
              <a:buNone/>
              <a:tabLst>
                <a:tab pos="341313" algn="l"/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cs-CZ">
                <a:solidFill>
                  <a:srgbClr val="FF0000"/>
                </a:solidFill>
              </a:rPr>
              <a:t>Směska ovsa a bobu.</a:t>
            </a:r>
          </a:p>
          <a:p>
            <a:pPr marL="341313" indent="0">
              <a:buClrTx/>
              <a:buFontTx/>
              <a:buNone/>
              <a:tabLst>
                <a:tab pos="341313" algn="l"/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cs-CZ"/>
              <a:t>Snadnější využití v zahradách.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Rectangle 1"/>
          <p:cNvSpPr>
            <a:spLocks noGrp="1" noChangeArrowheads="1"/>
          </p:cNvSpPr>
          <p:nvPr>
            <p:ph type="title"/>
          </p:nvPr>
        </p:nvSpPr>
        <p:spPr>
          <a:xfrm>
            <a:off x="503238" y="301625"/>
            <a:ext cx="9067800" cy="1258888"/>
          </a:xfrm>
          <a:ln/>
        </p:spPr>
        <p:txBody>
          <a:bodyPr/>
          <a:lstStyle/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dirty="0" smtClean="0"/>
              <a:t>Nepřímé </a:t>
            </a:r>
            <a:r>
              <a:rPr lang="cs-CZ" dirty="0"/>
              <a:t>metody ochrany rostlin</a:t>
            </a:r>
          </a:p>
        </p:txBody>
      </p:sp>
      <p:sp>
        <p:nvSpPr>
          <p:cNvPr id="921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503238" y="1768475"/>
            <a:ext cx="9067800" cy="4986338"/>
          </a:xfrm>
          <a:ln/>
        </p:spPr>
        <p:txBody>
          <a:bodyPr/>
          <a:lstStyle/>
          <a:p>
            <a:pPr indent="-341313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>
                <a:solidFill>
                  <a:srgbClr val="6B2394"/>
                </a:solidFill>
              </a:rPr>
              <a:t>5. Podpora užitečných organismů</a:t>
            </a:r>
          </a:p>
          <a:p>
            <a:pPr indent="-341313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>
                <a:solidFill>
                  <a:srgbClr val="FF0000"/>
                </a:solidFill>
              </a:rPr>
              <a:t>Berličky pro dravce                           </a:t>
            </a:r>
          </a:p>
          <a:p>
            <a:pPr indent="-341313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>
                <a:solidFill>
                  <a:srgbClr val="FF0000"/>
                </a:solidFill>
              </a:rPr>
              <a:t>Budky pro hmyzožravé ptáky v sadech</a:t>
            </a:r>
          </a:p>
          <a:p>
            <a:pPr indent="-341313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>
                <a:solidFill>
                  <a:srgbClr val="FF0000"/>
                </a:solidFill>
              </a:rPr>
              <a:t>Biokoridory</a:t>
            </a:r>
          </a:p>
          <a:p>
            <a:pPr indent="-341313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cs-CZ">
              <a:solidFill>
                <a:srgbClr val="FF0000"/>
              </a:solidFill>
            </a:endParaRPr>
          </a:p>
        </p:txBody>
      </p:sp>
      <p:sp>
        <p:nvSpPr>
          <p:cNvPr id="9219" name="Line 3"/>
          <p:cNvSpPr>
            <a:spLocks noChangeShapeType="1"/>
          </p:cNvSpPr>
          <p:nvPr/>
        </p:nvSpPr>
        <p:spPr bwMode="auto">
          <a:xfrm>
            <a:off x="4679950" y="2519363"/>
            <a:ext cx="1588" cy="360362"/>
          </a:xfrm>
          <a:prstGeom prst="line">
            <a:avLst/>
          </a:prstGeom>
          <a:noFill/>
          <a:ln w="108000">
            <a:solidFill>
              <a:srgbClr val="663300"/>
            </a:solidFill>
            <a:round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9220" name="Line 4"/>
          <p:cNvSpPr>
            <a:spLocks noChangeShapeType="1"/>
          </p:cNvSpPr>
          <p:nvPr/>
        </p:nvSpPr>
        <p:spPr bwMode="auto">
          <a:xfrm>
            <a:off x="4500563" y="2519363"/>
            <a:ext cx="360362" cy="1587"/>
          </a:xfrm>
          <a:prstGeom prst="line">
            <a:avLst/>
          </a:prstGeom>
          <a:noFill/>
          <a:ln w="72000">
            <a:solidFill>
              <a:srgbClr val="663300"/>
            </a:solidFill>
            <a:round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Rectangle 1"/>
          <p:cNvSpPr>
            <a:spLocks noGrp="1" noChangeArrowheads="1"/>
          </p:cNvSpPr>
          <p:nvPr>
            <p:ph type="title"/>
          </p:nvPr>
        </p:nvSpPr>
        <p:spPr>
          <a:xfrm>
            <a:off x="503238" y="301625"/>
            <a:ext cx="9070975" cy="1262063"/>
          </a:xfrm>
          <a:ln/>
        </p:spPr>
        <p:txBody>
          <a:bodyPr tIns="38880"/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/>
              <a:t>Opakování</a:t>
            </a:r>
          </a:p>
        </p:txBody>
      </p:sp>
      <p:sp>
        <p:nvSpPr>
          <p:cNvPr id="1024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503238" y="1768475"/>
            <a:ext cx="9070975" cy="4989513"/>
          </a:xfrm>
          <a:ln/>
        </p:spPr>
        <p:txBody>
          <a:bodyPr/>
          <a:lstStyle/>
          <a:p>
            <a:pPr marL="431800" indent="-320675">
              <a:buClrTx/>
              <a:buSzPct val="45000"/>
              <a:buFontTx/>
              <a:buNone/>
              <a:tabLst>
                <a:tab pos="431800" algn="l"/>
                <a:tab pos="536575" algn="l"/>
                <a:tab pos="985838" algn="l"/>
                <a:tab pos="1435100" algn="l"/>
                <a:tab pos="1884363" algn="l"/>
                <a:tab pos="2333625" algn="l"/>
                <a:tab pos="2782888" algn="l"/>
                <a:tab pos="3232150" algn="l"/>
                <a:tab pos="3681413" algn="l"/>
                <a:tab pos="4130675" algn="l"/>
                <a:tab pos="4579938" algn="l"/>
                <a:tab pos="5029200" algn="l"/>
                <a:tab pos="5478463" algn="l"/>
                <a:tab pos="5927725" algn="l"/>
                <a:tab pos="6376988" algn="l"/>
                <a:tab pos="6826250" algn="l"/>
                <a:tab pos="7275513" algn="l"/>
                <a:tab pos="7724775" algn="l"/>
                <a:tab pos="8174038" algn="l"/>
                <a:tab pos="8623300" algn="l"/>
                <a:tab pos="9072563" algn="l"/>
              </a:tabLst>
            </a:pPr>
            <a:r>
              <a:rPr lang="cs-CZ"/>
              <a:t>1. Co je cílem ochrany rotlin?</a:t>
            </a:r>
          </a:p>
          <a:p>
            <a:pPr marL="431800" indent="-320675">
              <a:buClrTx/>
              <a:buSzPct val="45000"/>
              <a:buFontTx/>
              <a:buNone/>
              <a:tabLst>
                <a:tab pos="431800" algn="l"/>
                <a:tab pos="536575" algn="l"/>
                <a:tab pos="985838" algn="l"/>
                <a:tab pos="1435100" algn="l"/>
                <a:tab pos="1884363" algn="l"/>
                <a:tab pos="2333625" algn="l"/>
                <a:tab pos="2782888" algn="l"/>
                <a:tab pos="3232150" algn="l"/>
                <a:tab pos="3681413" algn="l"/>
                <a:tab pos="4130675" algn="l"/>
                <a:tab pos="4579938" algn="l"/>
                <a:tab pos="5029200" algn="l"/>
                <a:tab pos="5478463" algn="l"/>
                <a:tab pos="5927725" algn="l"/>
                <a:tab pos="6376988" algn="l"/>
                <a:tab pos="6826250" algn="l"/>
                <a:tab pos="7275513" algn="l"/>
                <a:tab pos="7724775" algn="l"/>
                <a:tab pos="8174038" algn="l"/>
                <a:tab pos="8623300" algn="l"/>
                <a:tab pos="9072563" algn="l"/>
              </a:tabLst>
            </a:pPr>
            <a:r>
              <a:rPr lang="cs-CZ"/>
              <a:t>2. Jak rozdělujeme metody ochrany rostlin?</a:t>
            </a:r>
          </a:p>
          <a:p>
            <a:pPr marL="431800" indent="-320675">
              <a:buClrTx/>
              <a:buSzPct val="45000"/>
              <a:buFontTx/>
              <a:buNone/>
              <a:tabLst>
                <a:tab pos="431800" algn="l"/>
                <a:tab pos="536575" algn="l"/>
                <a:tab pos="985838" algn="l"/>
                <a:tab pos="1435100" algn="l"/>
                <a:tab pos="1884363" algn="l"/>
                <a:tab pos="2333625" algn="l"/>
                <a:tab pos="2782888" algn="l"/>
                <a:tab pos="3232150" algn="l"/>
                <a:tab pos="3681413" algn="l"/>
                <a:tab pos="4130675" algn="l"/>
                <a:tab pos="4579938" algn="l"/>
                <a:tab pos="5029200" algn="l"/>
                <a:tab pos="5478463" algn="l"/>
                <a:tab pos="5927725" algn="l"/>
                <a:tab pos="6376988" algn="l"/>
                <a:tab pos="6826250" algn="l"/>
                <a:tab pos="7275513" algn="l"/>
                <a:tab pos="7724775" algn="l"/>
                <a:tab pos="8174038" algn="l"/>
                <a:tab pos="8623300" algn="l"/>
                <a:tab pos="9072563" algn="l"/>
              </a:tabLst>
            </a:pPr>
            <a:r>
              <a:rPr lang="cs-CZ"/>
              <a:t>3. Jmenujte přímé metody ochrany rostlin.</a:t>
            </a:r>
          </a:p>
          <a:p>
            <a:pPr marL="431800" indent="-320675">
              <a:buClrTx/>
              <a:buSzPct val="45000"/>
              <a:buFontTx/>
              <a:buNone/>
              <a:tabLst>
                <a:tab pos="431800" algn="l"/>
                <a:tab pos="536575" algn="l"/>
                <a:tab pos="985838" algn="l"/>
                <a:tab pos="1435100" algn="l"/>
                <a:tab pos="1884363" algn="l"/>
                <a:tab pos="2333625" algn="l"/>
                <a:tab pos="2782888" algn="l"/>
                <a:tab pos="3232150" algn="l"/>
                <a:tab pos="3681413" algn="l"/>
                <a:tab pos="4130675" algn="l"/>
                <a:tab pos="4579938" algn="l"/>
                <a:tab pos="5029200" algn="l"/>
                <a:tab pos="5478463" algn="l"/>
                <a:tab pos="5927725" algn="l"/>
                <a:tab pos="6376988" algn="l"/>
                <a:tab pos="6826250" algn="l"/>
                <a:tab pos="7275513" algn="l"/>
                <a:tab pos="7724775" algn="l"/>
                <a:tab pos="8174038" algn="l"/>
                <a:tab pos="8623300" algn="l"/>
                <a:tab pos="9072563" algn="l"/>
              </a:tabLst>
            </a:pPr>
            <a:r>
              <a:rPr lang="cs-CZ"/>
              <a:t>4. Které metody mají pro EZ větší význam?</a:t>
            </a:r>
          </a:p>
          <a:p>
            <a:pPr marL="431800" indent="-320675">
              <a:buClrTx/>
              <a:buSzPct val="45000"/>
              <a:buFontTx/>
              <a:buNone/>
              <a:tabLst>
                <a:tab pos="431800" algn="l"/>
                <a:tab pos="536575" algn="l"/>
                <a:tab pos="985838" algn="l"/>
                <a:tab pos="1435100" algn="l"/>
                <a:tab pos="1884363" algn="l"/>
                <a:tab pos="2333625" algn="l"/>
                <a:tab pos="2782888" algn="l"/>
                <a:tab pos="3232150" algn="l"/>
                <a:tab pos="3681413" algn="l"/>
                <a:tab pos="4130675" algn="l"/>
                <a:tab pos="4579938" algn="l"/>
                <a:tab pos="5029200" algn="l"/>
                <a:tab pos="5478463" algn="l"/>
                <a:tab pos="5927725" algn="l"/>
                <a:tab pos="6376988" algn="l"/>
                <a:tab pos="6826250" algn="l"/>
                <a:tab pos="7275513" algn="l"/>
                <a:tab pos="7724775" algn="l"/>
                <a:tab pos="8174038" algn="l"/>
                <a:tab pos="8623300" algn="l"/>
                <a:tab pos="9072563" algn="l"/>
              </a:tabLst>
            </a:pPr>
            <a:endParaRPr lang="cs-CZ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Rectangle 1"/>
          <p:cNvSpPr>
            <a:spLocks noGrp="1" noChangeArrowheads="1"/>
          </p:cNvSpPr>
          <p:nvPr>
            <p:ph type="title"/>
          </p:nvPr>
        </p:nvSpPr>
        <p:spPr>
          <a:xfrm>
            <a:off x="503238" y="301625"/>
            <a:ext cx="9070975" cy="1262063"/>
          </a:xfrm>
          <a:ln/>
        </p:spPr>
        <p:txBody>
          <a:bodyPr tIns="38880"/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/>
              <a:t>Opakování - řešení</a:t>
            </a:r>
          </a:p>
        </p:txBody>
      </p:sp>
      <p:sp>
        <p:nvSpPr>
          <p:cNvPr id="1126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539750" y="1260475"/>
            <a:ext cx="9070975" cy="6237288"/>
          </a:xfrm>
          <a:ln/>
        </p:spPr>
        <p:txBody>
          <a:bodyPr/>
          <a:lstStyle/>
          <a:p>
            <a:pPr>
              <a:tabLst>
                <a:tab pos="431800" algn="l"/>
                <a:tab pos="536575" algn="l"/>
                <a:tab pos="985838" algn="l"/>
                <a:tab pos="1435100" algn="l"/>
                <a:tab pos="1884363" algn="l"/>
                <a:tab pos="2333625" algn="l"/>
                <a:tab pos="2782888" algn="l"/>
                <a:tab pos="3232150" algn="l"/>
                <a:tab pos="3681413" algn="l"/>
                <a:tab pos="4130675" algn="l"/>
                <a:tab pos="4579938" algn="l"/>
                <a:tab pos="5029200" algn="l"/>
                <a:tab pos="5478463" algn="l"/>
                <a:tab pos="5927725" algn="l"/>
                <a:tab pos="6376988" algn="l"/>
                <a:tab pos="6826250" algn="l"/>
                <a:tab pos="7275513" algn="l"/>
                <a:tab pos="7724775" algn="l"/>
                <a:tab pos="8174038" algn="l"/>
                <a:tab pos="8623300" algn="l"/>
                <a:tab pos="9072563" algn="l"/>
              </a:tabLst>
            </a:pPr>
            <a:r>
              <a:rPr lang="cs-CZ"/>
              <a:t>1. Co je cílem ochrany rostlin? </a:t>
            </a:r>
            <a:r>
              <a:rPr lang="cs-CZ">
                <a:solidFill>
                  <a:srgbClr val="FF0000"/>
                </a:solidFill>
              </a:rPr>
              <a:t>zdravá rostlina</a:t>
            </a:r>
          </a:p>
          <a:p>
            <a:pPr>
              <a:tabLst>
                <a:tab pos="431800" algn="l"/>
                <a:tab pos="536575" algn="l"/>
                <a:tab pos="985838" algn="l"/>
                <a:tab pos="1435100" algn="l"/>
                <a:tab pos="1884363" algn="l"/>
                <a:tab pos="2333625" algn="l"/>
                <a:tab pos="2782888" algn="l"/>
                <a:tab pos="3232150" algn="l"/>
                <a:tab pos="3681413" algn="l"/>
                <a:tab pos="4130675" algn="l"/>
                <a:tab pos="4579938" algn="l"/>
                <a:tab pos="5029200" algn="l"/>
                <a:tab pos="5478463" algn="l"/>
                <a:tab pos="5927725" algn="l"/>
                <a:tab pos="6376988" algn="l"/>
                <a:tab pos="6826250" algn="l"/>
                <a:tab pos="7275513" algn="l"/>
                <a:tab pos="7724775" algn="l"/>
                <a:tab pos="8174038" algn="l"/>
                <a:tab pos="8623300" algn="l"/>
                <a:tab pos="9072563" algn="l"/>
              </a:tabLst>
            </a:pPr>
            <a:r>
              <a:rPr lang="cs-CZ"/>
              <a:t>2. Jak rozdělujeme metody ochrany rostlin? </a:t>
            </a:r>
            <a:r>
              <a:rPr lang="cs-CZ">
                <a:solidFill>
                  <a:srgbClr val="FF0000"/>
                </a:solidFill>
              </a:rPr>
              <a:t> přímé a nepřímé</a:t>
            </a:r>
          </a:p>
          <a:p>
            <a:pPr>
              <a:tabLst>
                <a:tab pos="431800" algn="l"/>
                <a:tab pos="536575" algn="l"/>
                <a:tab pos="985838" algn="l"/>
                <a:tab pos="1435100" algn="l"/>
                <a:tab pos="1884363" algn="l"/>
                <a:tab pos="2333625" algn="l"/>
                <a:tab pos="2782888" algn="l"/>
                <a:tab pos="3232150" algn="l"/>
                <a:tab pos="3681413" algn="l"/>
                <a:tab pos="4130675" algn="l"/>
                <a:tab pos="4579938" algn="l"/>
                <a:tab pos="5029200" algn="l"/>
                <a:tab pos="5478463" algn="l"/>
                <a:tab pos="5927725" algn="l"/>
                <a:tab pos="6376988" algn="l"/>
                <a:tab pos="6826250" algn="l"/>
                <a:tab pos="7275513" algn="l"/>
                <a:tab pos="7724775" algn="l"/>
                <a:tab pos="8174038" algn="l"/>
                <a:tab pos="8623300" algn="l"/>
                <a:tab pos="9072563" algn="l"/>
              </a:tabLst>
            </a:pPr>
            <a:r>
              <a:rPr lang="cs-CZ"/>
              <a:t>3. Jmenujte přímé metody ochrany rostlin. </a:t>
            </a:r>
            <a:r>
              <a:rPr lang="cs-CZ">
                <a:solidFill>
                  <a:srgbClr val="FF0000"/>
                </a:solidFill>
              </a:rPr>
              <a:t>biologická ochrana, fyzikální metody, sloučeniny síry a mědi (v omezeném množství)</a:t>
            </a:r>
          </a:p>
          <a:p>
            <a:pPr>
              <a:tabLst>
                <a:tab pos="431800" algn="l"/>
                <a:tab pos="536575" algn="l"/>
                <a:tab pos="985838" algn="l"/>
                <a:tab pos="1435100" algn="l"/>
                <a:tab pos="1884363" algn="l"/>
                <a:tab pos="2333625" algn="l"/>
                <a:tab pos="2782888" algn="l"/>
                <a:tab pos="3232150" algn="l"/>
                <a:tab pos="3681413" algn="l"/>
                <a:tab pos="4130675" algn="l"/>
                <a:tab pos="4579938" algn="l"/>
                <a:tab pos="5029200" algn="l"/>
                <a:tab pos="5478463" algn="l"/>
                <a:tab pos="5927725" algn="l"/>
                <a:tab pos="6376988" algn="l"/>
                <a:tab pos="6826250" algn="l"/>
                <a:tab pos="7275513" algn="l"/>
                <a:tab pos="7724775" algn="l"/>
                <a:tab pos="8174038" algn="l"/>
                <a:tab pos="8623300" algn="l"/>
                <a:tab pos="9072563" algn="l"/>
              </a:tabLst>
            </a:pPr>
            <a:r>
              <a:rPr lang="cs-CZ"/>
              <a:t>4. Které metody mají pro EZ větší význam? </a:t>
            </a:r>
            <a:r>
              <a:rPr lang="cs-CZ">
                <a:solidFill>
                  <a:srgbClr val="FF0000"/>
                </a:solidFill>
              </a:rPr>
              <a:t>nepřímé, protože jsou preventivní</a:t>
            </a:r>
          </a:p>
          <a:p>
            <a:pPr>
              <a:tabLst>
                <a:tab pos="431800" algn="l"/>
                <a:tab pos="536575" algn="l"/>
                <a:tab pos="985838" algn="l"/>
                <a:tab pos="1435100" algn="l"/>
                <a:tab pos="1884363" algn="l"/>
                <a:tab pos="2333625" algn="l"/>
                <a:tab pos="2782888" algn="l"/>
                <a:tab pos="3232150" algn="l"/>
                <a:tab pos="3681413" algn="l"/>
                <a:tab pos="4130675" algn="l"/>
                <a:tab pos="4579938" algn="l"/>
                <a:tab pos="5029200" algn="l"/>
                <a:tab pos="5478463" algn="l"/>
                <a:tab pos="5927725" algn="l"/>
                <a:tab pos="6376988" algn="l"/>
                <a:tab pos="6826250" algn="l"/>
                <a:tab pos="7275513" algn="l"/>
                <a:tab pos="7724775" algn="l"/>
                <a:tab pos="8174038" algn="l"/>
                <a:tab pos="8623300" algn="l"/>
                <a:tab pos="9072563" algn="l"/>
              </a:tabLst>
            </a:pPr>
            <a:endParaRPr lang="cs-CZ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Rectangle 1"/>
          <p:cNvSpPr>
            <a:spLocks noGrp="1" noChangeArrowheads="1"/>
          </p:cNvSpPr>
          <p:nvPr>
            <p:ph type="title"/>
          </p:nvPr>
        </p:nvSpPr>
        <p:spPr>
          <a:xfrm>
            <a:off x="503238" y="301625"/>
            <a:ext cx="9070975" cy="1262063"/>
          </a:xfrm>
          <a:ln/>
        </p:spPr>
        <p:txBody>
          <a:bodyPr tIns="38880"/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/>
              <a:t>Zdroje:</a:t>
            </a:r>
          </a:p>
        </p:txBody>
      </p:sp>
      <p:sp>
        <p:nvSpPr>
          <p:cNvPr id="1229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503238" y="1768475"/>
            <a:ext cx="9070975" cy="4989513"/>
          </a:xfrm>
          <a:ln/>
        </p:spPr>
        <p:txBody>
          <a:bodyPr tIns="0"/>
          <a:lstStyle/>
          <a:p>
            <a:pPr indent="-339725" hangingPunct="1">
              <a:lnSpc>
                <a:spcPct val="102000"/>
              </a:lnSpc>
              <a:spcBef>
                <a:spcPts val="638"/>
              </a:spcBef>
              <a:spcAft>
                <a:spcPts val="1425"/>
              </a:spcAft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800">
                <a:latin typeface="Calibri" pitchFamily="32" charset="0"/>
              </a:rPr>
              <a:t>Šarapatka B.– Urban J. a kolektiv: Ekologické zemědělství v praxi, PRO-BIO Svaz ekologických zemědělců, Šumperk 2006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Motiv systému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tiv systému Office">
      <a:majorFont>
        <a:latin typeface="Arial"/>
        <a:ea typeface="Microsoft YaHei"/>
        <a:cs typeface="Microsoft YaHei"/>
      </a:majorFont>
      <a:minorFont>
        <a:latin typeface="Arial"/>
        <a:ea typeface="Microsoft YaHei"/>
        <a:cs typeface="Microsoft YaHei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Motiv systému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tiv systému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ystém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34457</TotalTime>
  <Words>481</Words>
  <Application>Microsoft Office PowerPoint</Application>
  <PresentationFormat>Vlastní</PresentationFormat>
  <Paragraphs>88</Paragraphs>
  <Slides>10</Slides>
  <Notes>10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Snímek 1</vt:lpstr>
      <vt:lpstr>Ochrana rostlin v ekologickém zemědělství - cíl </vt:lpstr>
      <vt:lpstr>Snímek 3</vt:lpstr>
      <vt:lpstr>Metody ochrany rostlin v EZ</vt:lpstr>
      <vt:lpstr>Nepřímé metody ochrany rostlin</vt:lpstr>
      <vt:lpstr>Nepřímé metody ochrany rostlin</vt:lpstr>
      <vt:lpstr>Nepřímé metody ochrany rostlin</vt:lpstr>
      <vt:lpstr>Opakování</vt:lpstr>
      <vt:lpstr>Opakování - řešení</vt:lpstr>
      <vt:lpstr>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cp:lastModifiedBy>Dum</cp:lastModifiedBy>
  <cp:revision>7</cp:revision>
  <cp:lastPrinted>1601-01-01T00:00:00Z</cp:lastPrinted>
  <dcterms:created xsi:type="dcterms:W3CDTF">2014-02-22T14:40:15Z</dcterms:created>
  <dcterms:modified xsi:type="dcterms:W3CDTF">2014-06-02T10:46:49Z</dcterms:modified>
</cp:coreProperties>
</file>