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1"/>
  </p:notes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10080625" cy="7559675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546" y="-7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3525" cy="400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6788" cy="481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endParaRPr lang="cs-CZ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endParaRPr lang="cs-CZ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endParaRPr lang="cs-CZ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fld id="{BECF350F-44A7-4909-A1DE-4B5F8F8B526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995993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F23EE196-5973-40A9-9AB2-1CC4590D5563}" type="slidenum">
              <a:rPr lang="cs-CZ"/>
              <a:pPr/>
              <a:t>2</a:t>
            </a:fld>
            <a:endParaRPr lang="cs-CZ"/>
          </a:p>
        </p:txBody>
      </p:sp>
      <p:sp>
        <p:nvSpPr>
          <p:cNvPr id="1126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126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F670ECDE-869F-4F88-ACF5-EF0206E878CF}" type="slidenum">
              <a:rPr lang="cs-CZ"/>
              <a:pPr/>
              <a:t>3</a:t>
            </a:fld>
            <a:endParaRPr lang="cs-CZ"/>
          </a:p>
        </p:txBody>
      </p:sp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8206FBE1-9391-4DD6-96E0-568FC62CC5F9}" type="slidenum">
              <a:rPr lang="cs-CZ"/>
              <a:pPr/>
              <a:t>4</a:t>
            </a:fld>
            <a:endParaRPr lang="cs-CZ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0DF91BB6-C83C-4402-A1A3-2069EA5031D8}" type="slidenum">
              <a:rPr lang="cs-CZ"/>
              <a:pPr/>
              <a:t>5</a:t>
            </a:fld>
            <a:endParaRPr lang="cs-CZ"/>
          </a:p>
        </p:txBody>
      </p:sp>
      <p:sp>
        <p:nvSpPr>
          <p:cNvPr id="1433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433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D41FB4B1-666F-4329-BC05-9CB93AC1EA58}" type="slidenum">
              <a:rPr lang="cs-CZ"/>
              <a:pPr/>
              <a:t>6</a:t>
            </a:fld>
            <a:endParaRPr lang="cs-CZ"/>
          </a:p>
        </p:txBody>
      </p:sp>
      <p:sp>
        <p:nvSpPr>
          <p:cNvPr id="1536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536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64DA0CE-2F32-4CE3-B6AD-11129D6F729D}" type="slidenum">
              <a:rPr lang="cs-CZ"/>
              <a:pPr/>
              <a:t>7</a:t>
            </a:fld>
            <a:endParaRPr lang="cs-CZ"/>
          </a:p>
        </p:txBody>
      </p:sp>
      <p:sp>
        <p:nvSpPr>
          <p:cNvPr id="1638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638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D91D41BA-06FD-4456-8E42-C9DA2A8E80A6}" type="slidenum">
              <a:rPr lang="cs-CZ"/>
              <a:pPr/>
              <a:t>8</a:t>
            </a:fld>
            <a:endParaRPr lang="cs-CZ"/>
          </a:p>
        </p:txBody>
      </p:sp>
      <p:sp>
        <p:nvSpPr>
          <p:cNvPr id="1740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741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570A0719-545F-4E79-AB3F-3F57575020ED}" type="slidenum">
              <a:rPr lang="cs-CZ"/>
              <a:pPr/>
              <a:t>9</a:t>
            </a:fld>
            <a:endParaRPr lang="cs-CZ"/>
          </a:p>
        </p:txBody>
      </p:sp>
      <p:sp>
        <p:nvSpPr>
          <p:cNvPr id="1843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843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496D42FE-AC6C-4227-826F-A81FF6DF181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6029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20381A16-F672-461E-AFB1-D6C062478E0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2065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DF50E1BB-E409-4338-B386-656DC281F53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00916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7700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13338" y="1768475"/>
            <a:ext cx="4459287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26AF757E-CD05-4812-9FF0-32A4F6FE0EC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6872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01258BBE-8F96-4FB5-81EF-6178EB4684D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81575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BC10D190-2905-40AA-BA58-4D87CCD318A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2519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C74403A9-BB26-4330-83F7-1B8812F2DFA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15314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E1DC6A23-0CBA-4412-BA48-1FA1CD33D8F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9147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0258533B-0B41-41DA-9108-729F9C48AC2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16277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8FC0CBB1-D094-42D8-9645-7ECCB8256F2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96768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5675" y="301625"/>
            <a:ext cx="2266950" cy="64547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0037" cy="64547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97CCD8F9-2D28-4C6C-9C62-C57F2ED6163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10104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69387" cy="1260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>
          <a:xfrm>
            <a:off x="503238" y="6886575"/>
            <a:ext cx="2346325" cy="519113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1"/>
          </p:nvPr>
        </p:nvSpPr>
        <p:spPr>
          <a:xfrm>
            <a:off x="3448050" y="6886575"/>
            <a:ext cx="3194050" cy="519113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2"/>
          </p:nvPr>
        </p:nvSpPr>
        <p:spPr>
          <a:xfrm>
            <a:off x="7227888" y="6886575"/>
            <a:ext cx="2346325" cy="519113"/>
          </a:xfrm>
        </p:spPr>
        <p:txBody>
          <a:bodyPr/>
          <a:lstStyle>
            <a:lvl1pPr>
              <a:defRPr/>
            </a:lvl1pPr>
          </a:lstStyle>
          <a:p>
            <a:fld id="{FA2ADEB1-2EBA-408E-9976-0FBC88413F1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1911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03238" y="301625"/>
            <a:ext cx="9069387" cy="126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6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03238" y="1768475"/>
            <a:ext cx="9069387" cy="498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28224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503238" y="6886575"/>
            <a:ext cx="23463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endParaRPr lang="cs-CZ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448050" y="6886575"/>
            <a:ext cx="319405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7227888" y="6886575"/>
            <a:ext cx="23463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fld id="{CE8AD235-813F-4201-A58F-AD2299456054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2pPr>
      <a:lvl3pPr marL="1143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3pPr>
      <a:lvl4pPr marL="1600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4pPr>
      <a:lvl5pPr marL="20574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5pPr>
      <a:lvl6pPr marL="25146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6pPr>
      <a:lvl7pPr marL="29718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7pPr>
      <a:lvl8pPr marL="3429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8pPr>
      <a:lvl9pPr marL="3886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9pPr>
    </p:titleStyle>
    <p:bodyStyle>
      <a:lvl1pPr marL="342900" indent="-342900" algn="l" defTabSz="449263" rtl="0" fontAlgn="base" hangingPunct="0">
        <a:lnSpc>
          <a:spcPct val="93000"/>
        </a:lnSpc>
        <a:spcBef>
          <a:spcPct val="0"/>
        </a:spcBef>
        <a:spcAft>
          <a:spcPts val="1413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fontAlgn="base" hangingPunct="0">
        <a:lnSpc>
          <a:spcPct val="93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fontAlgn="base" hangingPunct="0">
        <a:lnSpc>
          <a:spcPct val="93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fontAlgn="base" hangingPunct="0">
        <a:lnSpc>
          <a:spcPct val="93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504031" y="302738"/>
            <a:ext cx="9072563" cy="1665928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88855" y="286987"/>
            <a:ext cx="6704665" cy="163793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01190106"/>
              </p:ext>
            </p:extLst>
          </p:nvPr>
        </p:nvGraphicFramePr>
        <p:xfrm>
          <a:off x="1387837" y="2351899"/>
          <a:ext cx="7383707" cy="4523569"/>
        </p:xfrm>
        <a:graphic>
          <a:graphicData uri="http://schemas.openxmlformats.org/drawingml/2006/table">
            <a:tbl>
              <a:tblPr/>
              <a:tblGrid>
                <a:gridCol w="2714418"/>
                <a:gridCol w="4669289"/>
              </a:tblGrid>
              <a:tr h="7139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Zásady chovu hospodářských zvířat v systému ekologického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zemědělství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VY_32_INOVACE_11.02.10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Alice Votavová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Ekologické zemědělství a agroturistika pro 4. ročník </a:t>
                      </a:r>
                      <a:r>
                        <a:rPr kumimoji="0" lang="cs-CZ" sz="12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agropodnikání</a:t>
                      </a: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(rozvoj venkova)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4.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Agropodnikání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4. února 2013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obsahuje zásady chovu zvířat v systému ekologického zemědělství, je určena k výkladu.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Výkladová prezentace s opakováním, určeným k upevnění osvojených poznatků.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99505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Zásady chovu hospodářských zvířat v EZ</a:t>
            </a:r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subTitle" idx="4294967295"/>
          </p:nvPr>
        </p:nvSpPr>
        <p:spPr bwMode="auto">
          <a:xfrm>
            <a:off x="503238" y="1768475"/>
            <a:ext cx="9070975" cy="49895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28224" rIns="0" bIns="0" anchor="ctr"/>
          <a:lstStyle/>
          <a:p>
            <a:pPr marL="0" indent="0" algn="just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/>
              <a:t>V konvenčním zemědělství se často chovají hospodářská zvířata bez přímé vazby na půdu.</a:t>
            </a:r>
          </a:p>
          <a:p>
            <a:pPr marL="0" indent="0" algn="just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>
                <a:solidFill>
                  <a:srgbClr val="00B0F0"/>
                </a:solidFill>
              </a:rPr>
              <a:t>Př.: chov nosnic, výkrm brojlerů, výkrm prasat.</a:t>
            </a:r>
          </a:p>
          <a:p>
            <a:pPr marL="0" indent="0" algn="just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/>
          </a:p>
          <a:p>
            <a:pPr marL="0" indent="0" algn="just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b="1" dirty="0">
                <a:solidFill>
                  <a:srgbClr val="FF0000"/>
                </a:solidFill>
              </a:rPr>
              <a:t>Ekologický chov zvířat nelze bez vazby na půdu provozovat!!!</a:t>
            </a:r>
          </a:p>
          <a:p>
            <a:pPr marL="0" indent="0" algn="just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Zásady chovu zvířat v EZ</a:t>
            </a:r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6688138"/>
          </a:xfrm>
          <a:ln/>
        </p:spPr>
        <p:txBody>
          <a:bodyPr/>
          <a:lstStyle/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/>
              <a:t>	Počet </a:t>
            </a:r>
            <a:r>
              <a:rPr lang="cs-CZ" dirty="0"/>
              <a:t>zvířat na jednotku plochy je omezen. </a:t>
            </a:r>
            <a:r>
              <a:rPr lang="cs-CZ" dirty="0">
                <a:solidFill>
                  <a:srgbClr val="FF0000"/>
                </a:solidFill>
              </a:rPr>
              <a:t>Proč? </a:t>
            </a:r>
            <a:endParaRPr lang="cs-CZ" dirty="0" smtClean="0">
              <a:solidFill>
                <a:srgbClr val="FF0000"/>
              </a:solidFill>
            </a:endParaRP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Příliš </a:t>
            </a:r>
            <a:r>
              <a:rPr lang="cs-CZ" dirty="0">
                <a:solidFill>
                  <a:srgbClr val="FF0000"/>
                </a:solidFill>
              </a:rPr>
              <a:t>koncentrovaný chov zvířat má negativní dopad na životní prostředí.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>
              <a:solidFill>
                <a:srgbClr val="FF0000"/>
              </a:solidFill>
            </a:endParaRP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/>
              <a:t>	Přechod </a:t>
            </a:r>
            <a:r>
              <a:rPr lang="cs-CZ" dirty="0"/>
              <a:t>od konvenčního k ekologickému zemědělství u zvířat, pastvin, ploch k pěstování krmiv – je </a:t>
            </a:r>
            <a:r>
              <a:rPr lang="cs-CZ" dirty="0">
                <a:solidFill>
                  <a:srgbClr val="2300DC"/>
                </a:solidFill>
              </a:rPr>
              <a:t>24 měsíců</a:t>
            </a:r>
            <a:r>
              <a:rPr lang="cs-CZ" dirty="0"/>
              <a:t>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/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/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/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/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Zásady chovu zvířat v EZ</a:t>
            </a:r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008000"/>
                </a:solidFill>
              </a:rPr>
              <a:t>	Nakupovaná </a:t>
            </a:r>
            <a:r>
              <a:rPr lang="cs-CZ" dirty="0">
                <a:solidFill>
                  <a:srgbClr val="008000"/>
                </a:solidFill>
              </a:rPr>
              <a:t>zvířata musí pocházet z ekologicky hospodařících podniků.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>
              <a:solidFill>
                <a:srgbClr val="008000"/>
              </a:solidFill>
            </a:endParaRP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/>
              <a:t>	Kontrolní </a:t>
            </a:r>
            <a:r>
              <a:rPr lang="cs-CZ" dirty="0"/>
              <a:t>organizace může udělit výjimku, ale zvířata musí projít přechodným obdobím.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/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/>
              <a:t>Např.: </a:t>
            </a:r>
            <a:r>
              <a:rPr lang="cs-CZ" dirty="0">
                <a:solidFill>
                  <a:srgbClr val="FF0000"/>
                </a:solidFill>
              </a:rPr>
              <a:t>skot pro produkci masa v </a:t>
            </a:r>
            <a:r>
              <a:rPr lang="cs-CZ" dirty="0">
                <a:solidFill>
                  <a:srgbClr val="00AE00"/>
                </a:solidFill>
              </a:rPr>
              <a:t>bio</a:t>
            </a:r>
            <a:r>
              <a:rPr lang="cs-CZ" dirty="0">
                <a:solidFill>
                  <a:srgbClr val="FF0000"/>
                </a:solidFill>
              </a:rPr>
              <a:t> kvalitě 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>
                <a:solidFill>
                  <a:srgbClr val="FF0000"/>
                </a:solidFill>
              </a:rPr>
              <a:t>– 12 měsíců</a:t>
            </a:r>
            <a:r>
              <a:rPr lang="cs-CZ" dirty="0"/>
              <a:t>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Zásady chovu zvířat v EZ</a:t>
            </a:r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00AE00"/>
                </a:solidFill>
              </a:rPr>
              <a:t>	Zvířata </a:t>
            </a:r>
            <a:r>
              <a:rPr lang="cs-CZ" dirty="0">
                <a:solidFill>
                  <a:srgbClr val="00AE00"/>
                </a:solidFill>
              </a:rPr>
              <a:t>musí být krmena ekologicky vyprodukovanými krmivy.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2300DC"/>
                </a:solidFill>
              </a:rPr>
              <a:t>	Základ </a:t>
            </a:r>
            <a:r>
              <a:rPr lang="cs-CZ" dirty="0">
                <a:solidFill>
                  <a:srgbClr val="2300DC"/>
                </a:solidFill>
              </a:rPr>
              <a:t>výživy mláďat savců je přírodní mléko (ne mléčné směsi).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993366"/>
                </a:solidFill>
              </a:rPr>
              <a:t>	Zvířata </a:t>
            </a:r>
            <a:r>
              <a:rPr lang="cs-CZ" dirty="0">
                <a:solidFill>
                  <a:srgbClr val="993366"/>
                </a:solidFill>
              </a:rPr>
              <a:t>nesmějí být uvázána.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314004"/>
                </a:solidFill>
              </a:rPr>
              <a:t>	Drůbež </a:t>
            </a:r>
            <a:r>
              <a:rPr lang="cs-CZ" dirty="0">
                <a:solidFill>
                  <a:srgbClr val="314004"/>
                </a:solidFill>
              </a:rPr>
              <a:t>nesmí být chována v klecích a musí mít možnost zeleného výběhu.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endParaRPr lang="cs-CZ"/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008000"/>
                </a:solidFill>
              </a:rPr>
              <a:t>	Savci </a:t>
            </a:r>
            <a:r>
              <a:rPr lang="cs-CZ" dirty="0">
                <a:solidFill>
                  <a:srgbClr val="008000"/>
                </a:solidFill>
              </a:rPr>
              <a:t>musí mít možnost výběhu nebo pastvy.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FF00FF"/>
                </a:solidFill>
              </a:rPr>
              <a:t>	Ve </a:t>
            </a:r>
            <a:r>
              <a:rPr lang="cs-CZ" dirty="0">
                <a:solidFill>
                  <a:srgbClr val="FF00FF"/>
                </a:solidFill>
              </a:rPr>
              <a:t>stájích musí být část pro ležení vybavena suchou podestýlkou.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/>
              <a:t>	Prasnice </a:t>
            </a:r>
            <a:r>
              <a:rPr lang="cs-CZ" dirty="0"/>
              <a:t>se musí chovat ve skupinách. </a:t>
            </a:r>
            <a:r>
              <a:rPr lang="cs-CZ" i="1" dirty="0">
                <a:solidFill>
                  <a:srgbClr val="FF0000"/>
                </a:solidFill>
              </a:rPr>
              <a:t>Neplatí pro vysoké stádium březosti a období kojení.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0000FF"/>
                </a:solidFill>
              </a:rPr>
              <a:t>	Selata </a:t>
            </a:r>
            <a:r>
              <a:rPr lang="cs-CZ" dirty="0">
                <a:solidFill>
                  <a:srgbClr val="0000FF"/>
                </a:solidFill>
              </a:rPr>
              <a:t>se nesmí chovat v klecích.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663300"/>
                </a:solidFill>
              </a:rPr>
              <a:t>	Prasata </a:t>
            </a:r>
            <a:r>
              <a:rPr lang="cs-CZ" dirty="0">
                <a:solidFill>
                  <a:srgbClr val="663300"/>
                </a:solidFill>
              </a:rPr>
              <a:t>musí mít výběhy, kde mají možnost rytí.</a:t>
            </a:r>
          </a:p>
        </p:txBody>
      </p:sp>
      <p:sp>
        <p:nvSpPr>
          <p:cNvPr id="7171" name="Text Box 3"/>
          <p:cNvSpPr txBox="1">
            <a:spLocks noChangeArrowheads="1"/>
          </p:cNvSpPr>
          <p:nvPr/>
        </p:nvSpPr>
        <p:spPr bwMode="auto">
          <a:xfrm>
            <a:off x="504825" y="301625"/>
            <a:ext cx="9070975" cy="1262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38808" rIns="0" bIns="0" anchor="ctr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algn="ctr"/>
            <a:r>
              <a:rPr lang="cs-CZ" sz="4400"/>
              <a:t>Zásady chovu zvířat v EZ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Zásady chovu zvířat v EZ – Opakování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1. Jak dlouhé je přechodné období pro chov zvířat, pastviny a plochy pro pěstování krmiv?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2. Proč je omezen počet chovaných zvířat na jednotku plochy?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3. Jaká jsou pravidla pro chov prasnic?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4. Co musí být umožněno všem savcům v systému EZ?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Opakování - </a:t>
            </a:r>
            <a:r>
              <a:rPr lang="cs-CZ">
                <a:solidFill>
                  <a:srgbClr val="FF0000"/>
                </a:solidFill>
              </a:rPr>
              <a:t>Řešení</a:t>
            </a:r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5064125"/>
          </a:xfrm>
          <a:ln/>
        </p:spPr>
        <p:txBody>
          <a:bodyPr/>
          <a:lstStyle/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1. Jak dlouhé je přechodné období pro chov zvířat, pastviny a plochy pro pěstování krmiv?  </a:t>
            </a:r>
            <a:r>
              <a:rPr lang="cs-CZ">
                <a:solidFill>
                  <a:srgbClr val="FF0000"/>
                </a:solidFill>
              </a:rPr>
              <a:t>2 roky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2. Proč je omezen počet chovaných zvířat na jednotku plochy? </a:t>
            </a:r>
            <a:r>
              <a:rPr lang="cs-CZ">
                <a:solidFill>
                  <a:srgbClr val="FF0000"/>
                </a:solidFill>
              </a:rPr>
              <a:t>Negativní dopad na životní prostředí.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3. Jaká jsou pravidla pro chov prasnic? </a:t>
            </a:r>
            <a:r>
              <a:rPr lang="cs-CZ">
                <a:solidFill>
                  <a:srgbClr val="FF0000"/>
                </a:solidFill>
              </a:rPr>
              <a:t>Chov ve skupinách vyjma vysoce březích a kojících.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4. Co musí být umožněno všem savcům v systému EZ? </a:t>
            </a:r>
            <a:r>
              <a:rPr lang="cs-CZ">
                <a:solidFill>
                  <a:srgbClr val="FF0000"/>
                </a:solidFill>
              </a:rPr>
              <a:t>Výběh nebo pastva.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Zdroje:</a:t>
            </a:r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 tIns="52416"/>
          <a:lstStyle/>
          <a:p>
            <a:pPr>
              <a:lnSpc>
                <a:spcPct val="87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Šarapatka B., Urban J. a  kolektiv, PRO-BIO Šumperk 2006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Microsoft YaHei"/>
        <a:cs typeface="Microsoft YaHei"/>
      </a:majorFont>
      <a:minorFont>
        <a:latin typeface="Arial"/>
        <a:ea typeface="Microsoft YaHei"/>
        <a:cs typeface="Microsoft YaHei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307</Words>
  <Application>Microsoft Office PowerPoint</Application>
  <PresentationFormat>Vlastní</PresentationFormat>
  <Paragraphs>71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Zásady chovu hospodářských zvířat v EZ</vt:lpstr>
      <vt:lpstr>Zásady chovu zvířat v EZ</vt:lpstr>
      <vt:lpstr>Zásady chovu zvířat v EZ</vt:lpstr>
      <vt:lpstr>Zásady chovu zvířat v EZ</vt:lpstr>
      <vt:lpstr>Snímek 6</vt:lpstr>
      <vt:lpstr>Zásady chovu zvířat v EZ – Opakování</vt:lpstr>
      <vt:lpstr>Opakování - Řešení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nausovj</cp:lastModifiedBy>
  <cp:revision>7</cp:revision>
  <cp:lastPrinted>1601-01-01T00:00:00Z</cp:lastPrinted>
  <dcterms:created xsi:type="dcterms:W3CDTF">2014-03-01T14:55:44Z</dcterms:created>
  <dcterms:modified xsi:type="dcterms:W3CDTF">2014-03-26T08:09:16Z</dcterms:modified>
</cp:coreProperties>
</file>