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handoutMasterIdLst>
    <p:handoutMasterId r:id="rId16"/>
  </p:handoutMasterIdLst>
  <p:sldIdLst>
    <p:sldId id="259" r:id="rId2"/>
    <p:sldId id="260" r:id="rId3"/>
    <p:sldId id="261" r:id="rId4"/>
    <p:sldId id="267" r:id="rId5"/>
    <p:sldId id="262" r:id="rId6"/>
    <p:sldId id="263" r:id="rId7"/>
    <p:sldId id="264" r:id="rId8"/>
    <p:sldId id="265" r:id="rId9"/>
    <p:sldId id="268" r:id="rId10"/>
    <p:sldId id="273" r:id="rId11"/>
    <p:sldId id="269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7237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6251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173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85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686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294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012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3624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934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9097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932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86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882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262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930505"/>
              </p:ext>
            </p:extLst>
          </p:nvPr>
        </p:nvGraphicFramePr>
        <p:xfrm>
          <a:off x="1258888" y="213360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Zásady chovu zvířat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welfare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1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 února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se seznámí s pojmem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welfare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pochopí význam pohody zvířat v současném chovu  hospodářských zvířat.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prezentace, na kterou navazuje pracovní list.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err="1" smtClean="0"/>
              <a:t>Welfare</a:t>
            </a:r>
            <a:r>
              <a:rPr lang="cs-CZ" dirty="0" smtClean="0"/>
              <a:t> – ochrana a životní pohoda hospodářských zvířat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1287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je to </a:t>
            </a:r>
            <a:r>
              <a:rPr lang="cs-CZ" dirty="0" err="1" smtClean="0"/>
              <a:t>welfare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Životní pohoda, kvalita života. </a:t>
            </a:r>
          </a:p>
          <a:p>
            <a:pPr marL="0" indent="0">
              <a:buNone/>
            </a:pPr>
            <a:r>
              <a:rPr lang="cs-CZ" dirty="0" smtClean="0"/>
              <a:t>Pohoda zvířete je určena jeho možností vyhnout se strádání a zachovat si zdatnost.</a:t>
            </a:r>
          </a:p>
          <a:p>
            <a:pPr marL="0" indent="0">
              <a:buNone/>
            </a:pPr>
            <a:r>
              <a:rPr lang="cs-CZ" dirty="0" smtClean="0"/>
              <a:t>Pojem „ochrana zvířat“ je znám od 19.století.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 + 1 svoboda hospodářského zvířete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Původní požadavek na chov HZ je z roku 1965 (sestaveno Komisí při Britském parlamentu)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Vstát, lehnout si, otočit se, očistit si tělo, natáhnout končetiny.</a:t>
            </a:r>
          </a:p>
          <a:p>
            <a:pPr marL="0" indent="0">
              <a:buNone/>
            </a:pPr>
            <a:r>
              <a:rPr lang="cs-CZ" dirty="0" smtClean="0"/>
              <a:t>Byly to pouze prostorové požadavky, které však nejsou dostačující k dobré životní pohodě.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intenzivních velkochovech však nebyly splněny.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33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 + 1 svoboda hospodářského zvířete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Od 90. let je definováno tzv. 5 + 1 svobod HZ: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Svoboda od hladu a žízně.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Svoboda od nepohodlí.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Svoboda od bolesti, zranění a onemocnění.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Svoboda od strachu a stresu.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Svoboda projevit přirozené chování</a:t>
            </a:r>
          </a:p>
          <a:p>
            <a:pPr marL="0" indent="0">
              <a:buNone/>
            </a:pPr>
            <a:r>
              <a:rPr lang="cs-CZ" dirty="0" smtClean="0"/>
              <a:t>+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1.   Vykonávat svobodně a osobně kontrolu nad     vlastní životní pohodou.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986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Svoboda od hladu a žízně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Záměrně chovatelé zvířata podvýživě nevystavují – neekonomické.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Paradox – častěji ve stádech skotu chovaných extenzívně nebo v systému EZ.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Příčiny: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</a:t>
            </a:r>
            <a:r>
              <a:rPr lang="cs-CZ" dirty="0" smtClean="0"/>
              <a:t>eznalost nutričních potřeb chovaných zvířat.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</a:t>
            </a:r>
            <a:r>
              <a:rPr lang="cs-CZ" dirty="0" smtClean="0"/>
              <a:t>vířata na pastvě celoročně bez odborného dohledu.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 smtClean="0"/>
              <a:t>Zajistit nerušený přístup k vodě a krmivu, dostatek krmných míst.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86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r>
              <a:rPr lang="cs-CZ" dirty="0" smtClean="0"/>
              <a:t>Svoboda od nepohodlí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Zvířata jsou vystavována nepohodlí často z prostorových důvodů.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Problém hlavně konvenčního chovu.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Příčiny: </a:t>
            </a:r>
          </a:p>
          <a:p>
            <a:pPr marL="514350" indent="-514350">
              <a:buAutoNum type="arabicPeriod"/>
            </a:pPr>
            <a:r>
              <a:rPr lang="cs-CZ" dirty="0" smtClean="0"/>
              <a:t>Klecový chov nosnic.</a:t>
            </a:r>
          </a:p>
          <a:p>
            <a:pPr marL="514350" indent="-514350">
              <a:buAutoNum type="arabicPeriod"/>
            </a:pPr>
            <a:r>
              <a:rPr lang="cs-CZ" dirty="0" smtClean="0"/>
              <a:t>Malý lehací box pro dojnice.</a:t>
            </a:r>
          </a:p>
          <a:p>
            <a:pPr marL="514350" indent="-514350">
              <a:buAutoNum type="arabicPeriod"/>
            </a:pPr>
            <a:r>
              <a:rPr lang="cs-CZ" dirty="0" smtClean="0"/>
              <a:t>Malé boxy pro prasnice.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</a:t>
            </a:r>
          </a:p>
          <a:p>
            <a:pPr marL="0" indent="0">
              <a:buNone/>
            </a:pPr>
            <a:r>
              <a:rPr lang="cs-CZ" dirty="0" smtClean="0"/>
              <a:t>Poskytnutí odpovídajícího místa včetně úkrytu a místa k odpočinku.</a:t>
            </a:r>
          </a:p>
          <a:p>
            <a:pPr marL="0" indent="0">
              <a:buNone/>
            </a:pPr>
            <a:r>
              <a:rPr lang="cs-CZ" dirty="0" smtClean="0"/>
              <a:t>Volit vhodná plemena a hybridy.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089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Svoboda od zranění a onemocnění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Chovatel je povinen zajisti prevenci, rychlou diagnózu a léčení.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Chyba – spoléhat na přirozený proces léčení.</a:t>
            </a:r>
          </a:p>
          <a:p>
            <a:pPr marL="0" indent="0">
              <a:buNone/>
            </a:pPr>
            <a:r>
              <a:rPr lang="cs-CZ" dirty="0" smtClean="0"/>
              <a:t>Obava, že při léčbě konvenčními veterinárními přípravky neprodají produkty v kvalitě </a:t>
            </a:r>
            <a:r>
              <a:rPr lang="cs-CZ" dirty="0" smtClean="0">
                <a:solidFill>
                  <a:srgbClr val="00B050"/>
                </a:solidFill>
              </a:rPr>
              <a:t>bio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Mezi prevenci patří: </a:t>
            </a:r>
          </a:p>
          <a:p>
            <a:pPr marL="0" indent="0">
              <a:buNone/>
            </a:pPr>
            <a:r>
              <a:rPr lang="cs-CZ" dirty="0" smtClean="0"/>
              <a:t>úprava paznehtů, odčervení, kvalitní výživa, odpovídající ustájení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259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Svoboda od strachu a stresu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Chovatel je povinen zajistit ustájení a zacházení se zvířetem, při kterém je vyloučen stres.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Nemíchat zbytečně skupiny zvířat, vytvořit dostatečný počet krmných míst.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Vyloučení stresu platí i pro přepravu a porážku.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Ideálně porážet zvířata přímo na farmě na tzv. malých jatkách.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 ČR jsou tato jatka zatím výjimkou.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49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Svoboda projevit přirozené chování a svoboda vykonávat volně a osobně kontrolu nad vlastní životní pohodou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Chovatel v systému EZ by měl tyto svobody zvířatům umožnit.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Příklady: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Umožnit prasatům </a:t>
            </a:r>
            <a:r>
              <a:rPr lang="cs-CZ" dirty="0" smtClean="0"/>
              <a:t>– rýt (v podestýlce, v hlíně), umožnit přístup ke kališti, prasnicím si vytvořit hnízdo.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Umožnit drůbeži </a:t>
            </a:r>
            <a:r>
              <a:rPr lang="cs-CZ" dirty="0" smtClean="0"/>
              <a:t>– hrabání, popelení.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123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může ovlivnit dodržování </a:t>
            </a:r>
            <a:r>
              <a:rPr lang="cs-CZ" dirty="0" err="1" smtClean="0"/>
              <a:t>welfare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Konzument</a:t>
            </a:r>
          </a:p>
          <a:p>
            <a:r>
              <a:rPr lang="cs-CZ" dirty="0" smtClean="0"/>
              <a:t>Producent</a:t>
            </a:r>
          </a:p>
          <a:p>
            <a:r>
              <a:rPr lang="cs-CZ" dirty="0" smtClean="0"/>
              <a:t>Společnost, pomocí legislativy. </a:t>
            </a:r>
          </a:p>
          <a:p>
            <a:r>
              <a:rPr lang="cs-CZ" dirty="0" smtClean="0"/>
              <a:t>Sama společnost má zájem o ochranu přírody a zvířat.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06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5 svobod zvířete v rámci </a:t>
            </a:r>
            <a:r>
              <a:rPr lang="cs-CZ" dirty="0" err="1" smtClean="0"/>
              <a:t>welfare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může být stresující pro hospodářské zvíře?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hrozí zanedbání veterinární péče?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může způsobit podvýživu u hospodářského zvířete?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klecovém chovu jsou nosnice vystavovány jakému omezení?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506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- 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Svoboda od </a:t>
            </a:r>
            <a:r>
              <a:rPr lang="cs-CZ" dirty="0" smtClean="0">
                <a:solidFill>
                  <a:schemeClr val="accent2"/>
                </a:solidFill>
              </a:rPr>
              <a:t>hladu a žízně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nepohodlí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3"/>
                </a:solidFill>
              </a:rPr>
              <a:t>bolesti, zranění a onemocnění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strachu a stresu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svoboda projevit přirozené chování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Bezdůvodné míchání skupin, nedostatek krmných míst, převoz, atd.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celoročním ustájení na pastvě bez odborného dohledu, finanční důvody.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Neznalost nutričních požadavků zvířete, nedostatek krmných míst.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Nosnice nemohou projevit přirozené chování, jsou vystavovány nepohodlí.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806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Šarapatka B.– Urban J. </a:t>
            </a:r>
            <a:r>
              <a:rPr lang="cs-CZ" sz="2800" smtClean="0"/>
              <a:t>a kolektiv: Ekologické </a:t>
            </a:r>
            <a:r>
              <a:rPr lang="cs-CZ" sz="2800" dirty="0" smtClean="0"/>
              <a:t>zemědělství v praxi, PRO-BIO Svaz ekologických zemědělců, Šumperk 2006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63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571</TotalTime>
  <Words>683</Words>
  <Application>Microsoft Office PowerPoint</Application>
  <PresentationFormat>Předvádění na obrazovce (4:3)</PresentationFormat>
  <Paragraphs>96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Welfare – ochrana a životní pohoda hospodářských zvířat </vt:lpstr>
      <vt:lpstr>5 + 1 svoboda hospodářského zvířete</vt:lpstr>
      <vt:lpstr>5 + 1 svoboda hospodářského zvířete</vt:lpstr>
      <vt:lpstr>Svoboda od hladu a žízně</vt:lpstr>
      <vt:lpstr>  Svoboda od nepohodlí  </vt:lpstr>
      <vt:lpstr>Svoboda od zranění a onemocnění</vt:lpstr>
      <vt:lpstr>Svoboda od strachu a stresu</vt:lpstr>
      <vt:lpstr>Svoboda projevit přirozené chování a svoboda vykonávat volně a osobně kontrolu nad vlastní životní pohodou </vt:lpstr>
      <vt:lpstr>Kdo může ovlivnit dodržování welfare?</vt:lpstr>
      <vt:lpstr>Opakování.</vt:lpstr>
      <vt:lpstr>Opakování - řešení.</vt:lpstr>
      <vt:lpstr>Zdroje: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nausovj</cp:lastModifiedBy>
  <cp:revision>60</cp:revision>
  <dcterms:created xsi:type="dcterms:W3CDTF">2010-09-06T12:21:50Z</dcterms:created>
  <dcterms:modified xsi:type="dcterms:W3CDTF">2014-03-26T08:09:34Z</dcterms:modified>
</cp:coreProperties>
</file>