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3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7" r:id="rId12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546" y="-7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1E951A8A-37A6-4DDD-B121-2F79E6872B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07460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4417202F-ADB6-40C7-9D55-F005E7A56E97}" type="slidenum">
              <a:rPr lang="cs-CZ" smtClean="0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1</a:t>
            </a:fld>
            <a:endParaRPr lang="cs-CZ" smtClean="0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2240D2E0-545D-485A-943E-53456126CB35}" type="slidenum">
              <a:rPr lang="cs-CZ" smtClean="0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2</a:t>
            </a:fld>
            <a:endParaRPr lang="cs-CZ" smtClean="0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1536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4781433A-FC73-457A-B59B-FF745A116757}" type="slidenum">
              <a:rPr lang="cs-CZ" smtClean="0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3</a:t>
            </a:fld>
            <a:endParaRPr lang="cs-CZ" smtClean="0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1638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DDE2A3C1-4A3B-49E8-AAB4-18627CC7A9B2}" type="slidenum">
              <a:rPr lang="cs-CZ" smtClean="0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4</a:t>
            </a:fld>
            <a:endParaRPr lang="cs-CZ" smtClean="0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1741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56F127B8-CFF2-482C-A058-95F37D5145AA}" type="slidenum">
              <a:rPr lang="cs-CZ" smtClean="0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5</a:t>
            </a:fld>
            <a:endParaRPr lang="cs-CZ" smtClean="0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1843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83D774BB-0286-4A3D-8D18-7076F308594C}" type="slidenum">
              <a:rPr lang="cs-CZ" smtClean="0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6</a:t>
            </a:fld>
            <a:endParaRPr lang="cs-CZ" smtClean="0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1945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6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2D57C73E-F8DF-4D15-9C96-0130CBA6B08F}" type="slidenum">
              <a:rPr lang="cs-CZ" smtClean="0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7</a:t>
            </a:fld>
            <a:endParaRPr lang="cs-CZ" smtClean="0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2048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C7E4F0DB-88F6-4B87-98AF-41C5FB082D12}" type="slidenum">
              <a:rPr lang="cs-CZ" smtClean="0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8</a:t>
            </a:fld>
            <a:endParaRPr lang="cs-CZ" smtClean="0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2150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1C797C17-10A4-482C-A290-2B8D56CF9F7A}" type="slidenum">
              <a:rPr lang="cs-CZ" smtClean="0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9</a:t>
            </a:fld>
            <a:endParaRPr lang="cs-CZ" smtClean="0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2253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253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0775F102-8259-4C55-8759-B09FBA6D24C5}" type="slidenum">
              <a:rPr lang="cs-CZ" smtClean="0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10</a:t>
            </a:fld>
            <a:endParaRPr lang="cs-CZ" smtClean="0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2355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EEF003-2E7F-475F-AA4F-E5FD094B04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3722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FCB78B-4D47-47B3-A645-2D09EAF3FA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0411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12EA79-7DC6-47FB-9108-FE58E5F367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5111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1D60AC-4340-44BD-9C3F-02487E279B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3281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43EF08-0276-42F1-8482-1C8115B06E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3506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D32823-2BC6-4072-AD9C-72B738ACA1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8707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339CA0-2B16-4230-A872-3F307CD9DF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1256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9CF322-62E8-44C9-974D-1382CF1838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1551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0B9874-E263-43C8-BDA0-327ADCD51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4555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CE4B8D-85BB-46AB-B906-AEB6036268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0698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738C20-4645-4D65-91BF-C110BE556F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46825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86B907-3A08-4ED2-B42C-7DB8C63B8C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1418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E85AE393-B672-431C-AE43-E8B0BD01FA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13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503238" y="303213"/>
            <a:ext cx="9074150" cy="1665287"/>
          </a:xfrm>
          <a:ln>
            <a:solidFill>
              <a:schemeClr val="bg1"/>
            </a:solidFill>
            <a:round/>
            <a:headEnd/>
            <a:tailEnd/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9100" y="287338"/>
            <a:ext cx="6704013" cy="16383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387475" y="2352675"/>
          <a:ext cx="7383463" cy="4524375"/>
        </p:xfrm>
        <a:graphic>
          <a:graphicData uri="http://schemas.openxmlformats.org/drawingml/2006/table">
            <a:tbl>
              <a:tblPr/>
              <a:tblGrid>
                <a:gridCol w="2714625"/>
                <a:gridCol w="4668838"/>
              </a:tblGrid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CZ.1.07/1.5.00/34.0873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Zásady veterinární péče v systému ekologického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zemědělství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VY_32_INOVACE_11.02.15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Ing. Alice Votavová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Tematická oblast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Ekologické zemědělství a agroturistika pro 4. ročník </a:t>
                      </a:r>
                      <a:r>
                        <a:rPr kumimoji="0" lang="cs-CZ" sz="11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agropodnikání</a:t>
                      </a: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(rozvoj venkova)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Agropodnikání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Datum tvorby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18. února 2013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Prezentace seznamuje se zásadami veterinární péče  v sytému ekologického zemědělství a odlišnostech od konvenční veterinární péče.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Metodický pokyn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Výkladová prezentace s otázkami k opakování, je doplněna pracovním listem.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Zásady veterinární péče v systému ekologického zemědělství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503238" y="1768475"/>
            <a:ext cx="9070975" cy="4989513"/>
          </a:xfrm>
        </p:spPr>
        <p:txBody>
          <a:bodyPr anchor="ctr"/>
          <a:lstStyle/>
          <a:p>
            <a:pPr marL="0" indent="0" eaLnBrk="1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Základní zásada – vytvořit podmínky pro zdraví zvířete, tzn. </a:t>
            </a:r>
            <a:r>
              <a:rPr lang="cs-CZ" smtClean="0">
                <a:solidFill>
                  <a:srgbClr val="FF0000"/>
                </a:solidFill>
              </a:rPr>
              <a:t>prevence</a:t>
            </a:r>
            <a:r>
              <a:rPr lang="cs-CZ" smtClean="0"/>
              <a:t>.</a:t>
            </a:r>
          </a:p>
          <a:p>
            <a:pPr marL="0" indent="0" eaLnBrk="1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mtClean="0"/>
          </a:p>
          <a:p>
            <a:pPr marL="0" indent="0" eaLnBrk="1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mtClean="0"/>
          </a:p>
          <a:p>
            <a:pPr marL="0" indent="0" eaLnBrk="1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Cíl – vytvořit vysokou </a:t>
            </a:r>
            <a:r>
              <a:rPr lang="cs-CZ" smtClean="0">
                <a:solidFill>
                  <a:srgbClr val="FF0000"/>
                </a:solidFill>
              </a:rPr>
              <a:t>obranyschopnost</a:t>
            </a:r>
            <a:r>
              <a:rPr lang="cs-CZ" smtClean="0"/>
              <a:t> zvířete.</a:t>
            </a:r>
          </a:p>
          <a:p>
            <a:pPr marL="0" indent="0" eaLnBrk="1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mtClean="0"/>
          </a:p>
          <a:p>
            <a:pPr marL="0" indent="0" eaLnBrk="1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mtClean="0"/>
          </a:p>
          <a:p>
            <a:pPr marL="0" indent="0" eaLnBrk="1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Léčení musí vést k rychlému uzdravení, odstranění utrpení, zabránění nákazy.</a:t>
            </a:r>
          </a:p>
          <a:p>
            <a:pPr marL="0" indent="0" eaLnBrk="1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Prevence</a:t>
            </a: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5151438"/>
          </a:xfrm>
        </p:spPr>
        <p:txBody>
          <a:bodyPr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000080"/>
                </a:solidFill>
              </a:rPr>
              <a:t>1. Výběr plemene vhodného pro chov v EZ.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FF0000"/>
                </a:solidFill>
              </a:rPr>
              <a:t>Skot: 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00AE00"/>
                </a:solidFill>
              </a:rPr>
              <a:t>	Vhodné jsou např. </a:t>
            </a:r>
            <a:r>
              <a:rPr lang="cs-CZ" dirty="0" err="1" smtClean="0">
                <a:solidFill>
                  <a:srgbClr val="00AE00"/>
                </a:solidFill>
              </a:rPr>
              <a:t>hereford</a:t>
            </a:r>
            <a:r>
              <a:rPr lang="cs-CZ" dirty="0" smtClean="0">
                <a:solidFill>
                  <a:srgbClr val="00AE00"/>
                </a:solidFill>
              </a:rPr>
              <a:t>, simentálská, </a:t>
            </a:r>
            <a:r>
              <a:rPr lang="cs-CZ" dirty="0" err="1" smtClean="0">
                <a:solidFill>
                  <a:srgbClr val="00AE00"/>
                </a:solidFill>
              </a:rPr>
              <a:t>Čestr</a:t>
            </a:r>
            <a:r>
              <a:rPr lang="cs-CZ" dirty="0" smtClean="0">
                <a:solidFill>
                  <a:srgbClr val="00AE00"/>
                </a:solidFill>
              </a:rPr>
              <a:t>, atd.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Nevhodné: belgické modré (těžké porody), holštýnský skot (choroby končetin)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FF0000"/>
                </a:solidFill>
              </a:rPr>
              <a:t>Prase: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00AE00"/>
                </a:solidFill>
              </a:rPr>
              <a:t>	Vhodné: přeštické černostrakaté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Nevhodné : </a:t>
            </a:r>
            <a:r>
              <a:rPr lang="cs-CZ" dirty="0" err="1" smtClean="0"/>
              <a:t>landrase</a:t>
            </a:r>
            <a:r>
              <a:rPr lang="cs-CZ" dirty="0" smtClean="0"/>
              <a:t> (náchylné ke stresu)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Prevence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000080"/>
                </a:solidFill>
              </a:rPr>
              <a:t>2. 	Postupná selekce</a:t>
            </a:r>
            <a:r>
              <a:rPr lang="cs-CZ" dirty="0" smtClean="0"/>
              <a:t> na odolnost vůči 	nepříznivým podmínkám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000080"/>
                </a:solidFill>
              </a:rPr>
              <a:t>3. 	Chovatelské postupy</a:t>
            </a:r>
            <a:r>
              <a:rPr lang="cs-CZ" dirty="0" smtClean="0"/>
              <a:t> – vhodné technologie 	ustájení (výběhy, dostatek krmných míst)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000080"/>
                </a:solidFill>
              </a:rPr>
              <a:t>4. 	Výživa</a:t>
            </a:r>
            <a:r>
              <a:rPr lang="cs-CZ" dirty="0" smtClean="0"/>
              <a:t> – vyloučeno používání syntetických 	preparátů, povinnost používat objemná 	krmiva, nutriční vyváženost, část krmiv musí 	být čerstvých (pastva, zelená píce, v zimě 	okopaniny)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Léčebné postupy v ekologickém zemědělství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000080"/>
                </a:solidFill>
              </a:rPr>
              <a:t>1. Přírodní (alternativní)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např. </a:t>
            </a:r>
            <a:r>
              <a:rPr lang="cs-CZ" dirty="0" err="1" smtClean="0"/>
              <a:t>fytoterapie</a:t>
            </a:r>
            <a:r>
              <a:rPr lang="cs-CZ" dirty="0" smtClean="0"/>
              <a:t> (extrakty z léčivých rostlin), homeopatické preparáty. Většinou se používají u lehčích onemocnění, chronických obtížích. Podporují přirozenou obranyschopnost. 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600" dirty="0" smtClean="0"/>
              <a:t>	Př. </a:t>
            </a:r>
            <a:r>
              <a:rPr lang="cs-CZ" sz="2600" dirty="0" err="1" smtClean="0"/>
              <a:t>Vetramil</a:t>
            </a:r>
            <a:r>
              <a:rPr lang="cs-CZ" sz="2600" dirty="0" smtClean="0"/>
              <a:t> – mazání při namožení šlach u koní.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 smtClean="0"/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 smtClean="0"/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 smtClean="0"/>
          </a:p>
        </p:txBody>
      </p:sp>
      <p:pic>
        <p:nvPicPr>
          <p:cNvPr id="614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5425" y="4935538"/>
            <a:ext cx="2265363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Léčebné postupy v ekologickém zemědělství</a:t>
            </a:r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solidFill>
                  <a:srgbClr val="000080"/>
                </a:solidFill>
              </a:rPr>
              <a:t>2. Konvenční 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	použití – na základě diagnózy, hlavně v těžších případech.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	Nutné vést evidenci o terapeutických zásazích. 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	Ochranná lhůta na produkty je </a:t>
            </a:r>
            <a:r>
              <a:rPr lang="cs-CZ" smtClean="0">
                <a:solidFill>
                  <a:srgbClr val="DC2300"/>
                </a:solidFill>
              </a:rPr>
              <a:t>dvojnásobná</a:t>
            </a:r>
            <a:r>
              <a:rPr lang="cs-CZ" smtClean="0"/>
              <a:t> než v konvenčním zemědělství. Povolen pouze jeden terapeutický cyklus. 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solidFill>
                  <a:srgbClr val="C5000B"/>
                </a:solidFill>
              </a:rPr>
              <a:t>	Nevztahuje se na vakcinaci a odčervení.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Nepovolené zákroky v ekologickém zemědělství</a:t>
            </a:r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5151438"/>
          </a:xfrm>
        </p:spPr>
        <p:txBody>
          <a:bodyPr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1. hormonální synchronizace říje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 smtClean="0"/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FF0000"/>
                </a:solidFill>
              </a:rPr>
              <a:t>2. embryotransfer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 smtClean="0"/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00B0F0"/>
                </a:solidFill>
              </a:rPr>
              <a:t>3. genové manipulace, klonování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 smtClean="0"/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C00000"/>
                </a:solidFill>
              </a:rPr>
              <a:t>4. kastrace, </a:t>
            </a:r>
            <a:r>
              <a:rPr lang="cs-CZ" dirty="0" err="1" smtClean="0">
                <a:solidFill>
                  <a:srgbClr val="C00000"/>
                </a:solidFill>
              </a:rPr>
              <a:t>odrohování</a:t>
            </a:r>
            <a:r>
              <a:rPr lang="cs-CZ" dirty="0" smtClean="0">
                <a:solidFill>
                  <a:srgbClr val="C00000"/>
                </a:solidFill>
              </a:rPr>
              <a:t> jen v odůvodněných případech – musí být povoleny kontrolní organizací.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Povolené metody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1. umělá inseminace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2. kastrace (chovy vepřů, volků, kapounů)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mtClean="0"/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b="1" i="1" smtClean="0">
                <a:solidFill>
                  <a:srgbClr val="FF0000"/>
                </a:solidFill>
              </a:rPr>
              <a:t>Obecná zásada v EZ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b="1" i="1" smtClean="0">
                <a:solidFill>
                  <a:srgbClr val="355E00"/>
                </a:solidFill>
              </a:rPr>
              <a:t>Neléčíme nemoc, ale zvíře jako celek.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Otázky k opakování</a:t>
            </a: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68313" y="1416050"/>
            <a:ext cx="9070975" cy="5603875"/>
          </a:xfrm>
        </p:spPr>
        <p:txBody>
          <a:bodyPr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1. Jmenujte zásady prevence zdraví hospodářského zvířete v EZ.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2. Kdy se nejčastěji používají přírodní léčebné postupy a jaké to jsou?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3. Jaká je ochranná lhůta oproti konvenčnímu chovu?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4. Je povolena v EZ kastrace?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Otázky k opakování - </a:t>
            </a:r>
            <a:r>
              <a:rPr lang="cs-CZ" smtClean="0">
                <a:solidFill>
                  <a:srgbClr val="FF0000"/>
                </a:solidFill>
              </a:rPr>
              <a:t>Řešení</a:t>
            </a:r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68313" y="1416050"/>
            <a:ext cx="9070975" cy="5603875"/>
          </a:xfrm>
        </p:spPr>
        <p:txBody>
          <a:bodyPr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1. Jmenujte zásady prevence zdraví hospodářského zvířete v EZ. </a:t>
            </a:r>
            <a:r>
              <a:rPr lang="cs-CZ" smtClean="0">
                <a:solidFill>
                  <a:srgbClr val="FF0000"/>
                </a:solidFill>
              </a:rPr>
              <a:t>Výživa, ustájení, zdravé zvíře, vhodné plemeno.</a:t>
            </a:r>
            <a:endParaRPr lang="cs-CZ" smtClean="0"/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2. Kdy se nejčastěji používají přírodní léčebné postupy a jaké to jsou? </a:t>
            </a:r>
            <a:r>
              <a:rPr lang="cs-CZ" smtClean="0">
                <a:solidFill>
                  <a:srgbClr val="FF0000"/>
                </a:solidFill>
              </a:rPr>
              <a:t>V lehčích a chronických případech. Rostlinné preparáty, homeopatika.</a:t>
            </a:r>
            <a:endParaRPr lang="cs-CZ" smtClean="0"/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3. Jaká je ochranná lhůta oproti konvenčnímu chovu? </a:t>
            </a:r>
            <a:r>
              <a:rPr lang="cs-CZ" smtClean="0">
                <a:solidFill>
                  <a:srgbClr val="FF0000"/>
                </a:solidFill>
              </a:rPr>
              <a:t>Dvojnásobná.</a:t>
            </a:r>
            <a:endParaRPr lang="cs-CZ" smtClean="0"/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4. Je povolena v EZ kastrace? </a:t>
            </a:r>
            <a:r>
              <a:rPr lang="cs-CZ" smtClean="0">
                <a:solidFill>
                  <a:srgbClr val="FF0000"/>
                </a:solidFill>
              </a:rPr>
              <a:t>Ano, ale nesmí být bolestivá.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cs-CZ" smtClean="0"/>
              <a:t>Zdroje: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/>
            <a:r>
              <a:rPr lang="cs-CZ" smtClean="0">
                <a:latin typeface="Calibri" pitchFamily="34" charset="0"/>
              </a:rPr>
              <a:t>Šarapatka B.– Urban J. a kolektiv: Ekologické zemědělství v praxi, PRO-BIO Svaz ekologických zemědělců, Šumperk 2006</a:t>
            </a:r>
          </a:p>
          <a:p>
            <a:pPr eaLnBrk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Microsoft YaHei"/>
      </a:majorFont>
      <a:minorFont>
        <a:latin typeface="Arial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388</Words>
  <Application>Microsoft Office PowerPoint</Application>
  <PresentationFormat>Vlastní</PresentationFormat>
  <Paragraphs>86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Zásady veterinární péče v systému ekologického zemědělství</vt:lpstr>
      <vt:lpstr>Prevence</vt:lpstr>
      <vt:lpstr>Prevence</vt:lpstr>
      <vt:lpstr>Léčebné postupy v ekologickém zemědělství</vt:lpstr>
      <vt:lpstr>Léčebné postupy v ekologickém zemědělství</vt:lpstr>
      <vt:lpstr>Nepovolené zákroky v ekologickém zemědělství</vt:lpstr>
      <vt:lpstr>Povolené metody</vt:lpstr>
      <vt:lpstr>Otázky k opakování</vt:lpstr>
      <vt:lpstr>Otázky k opakování - Řešení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Zásady veterinární péče v systému ekologického zemědělství</dc:title>
  <dc:creator>Alice Votavová</dc:creator>
  <cp:lastModifiedBy>nausovj</cp:lastModifiedBy>
  <cp:revision>12</cp:revision>
  <cp:lastPrinted>1601-01-01T00:00:00Z</cp:lastPrinted>
  <dcterms:created xsi:type="dcterms:W3CDTF">2014-02-23T17:41:41Z</dcterms:created>
  <dcterms:modified xsi:type="dcterms:W3CDTF">2014-03-26T08:10:13Z</dcterms:modified>
</cp:coreProperties>
</file>