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2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0"/>
      </p:ext>
    </p:extLst>
  </p:showPr>
  <p:clrMru>
    <a:srgbClr val="FF00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62783745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433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638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741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843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5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3CCCB195-E76B-45CE-A553-232CCFEE458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93405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B4C6FBD7-1335-409A-A75E-36CFED19C91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51419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FDFA9762-AC72-4E48-8305-EBBBD02FED9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8807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C897CDD9-470F-4D45-892B-03188FDA18D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49020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715D8DC2-C118-41D1-A8E7-62976776F46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34610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7F608676-78EE-440B-B15B-69DF0631AF5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33150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3E5D8966-4338-4CCA-A092-647FDF2161B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93583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C48CAC73-2D3C-4CBA-86DA-D1BDED549F9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2881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012F8373-D2B1-41CD-A188-85835714D50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0414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C0887F7A-4623-473A-9630-846FFB8F9C9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290698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5813" cy="5995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5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1DCFE3E4-0DE4-4F06-BDDF-23AF08ECB83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96798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8013" cy="1433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1027" name="Text Box 3"/>
          <p:cNvSpPr txBox="1">
            <a:spLocks noChangeArrowheads="1"/>
          </p:cNvSpPr>
          <p:nvPr/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8" name="Text Box 4"/>
          <p:cNvSpPr txBox="1">
            <a:spLocks noChangeArrowheads="1"/>
          </p:cNvSpPr>
          <p:nvPr/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5225"/>
            <a:ext cx="2132013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cs typeface="Lucida Sans Unicode" charset="0"/>
              </a:defRPr>
            </a:lvl1pPr>
          </a:lstStyle>
          <a:p>
            <a:fld id="{7F2C1C23-0E38-44F0-8115-5C9F34F1AE9A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2pPr>
      <a:lvl3pPr marL="1143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3pPr>
      <a:lvl4pPr marL="1600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4pPr>
      <a:lvl5pPr marL="20574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295599306"/>
              </p:ext>
            </p:extLst>
          </p:nvPr>
        </p:nvGraphicFramePr>
        <p:xfrm>
          <a:off x="1258888" y="2133600"/>
          <a:ext cx="6697662" cy="42660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Zpracování a skladování bioproduktů v systému ekologického zemědělství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VY_32_INOVACE_11.02.17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Alice Votavová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Ekologické zemědělství a agroturistika pro 4. ročník </a:t>
                      </a:r>
                      <a:r>
                        <a:rPr kumimoji="0" lang="cs-CZ" sz="11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agropodnikání</a:t>
                      </a: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(rozvoj venkova)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Agropodnikání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března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zpracovává téma, týkající  se  zpracování a skladování bioproduktů. Jsou uvedeny i předpisy týkající se tohoto odvětví.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je určena k výkladu. Na závěr prezentace jsou uvedeny otázky k opakování, které jsou určeny k upevnění učiva.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99505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>
              <a:buClrTx/>
              <a:buFontTx/>
              <a:buNone/>
            </a:pPr>
            <a:r>
              <a:rPr lang="cs-CZ" sz="4000"/>
              <a:t>Předpisy</a:t>
            </a:r>
          </a:p>
        </p:txBody>
      </p:sp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457200" y="1412875"/>
            <a:ext cx="8229600" cy="4713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>
              <a:spcBef>
                <a:spcPts val="750"/>
              </a:spcBef>
              <a:buClrTx/>
              <a:buFontTx/>
              <a:buNone/>
            </a:pPr>
            <a:r>
              <a:rPr lang="cs-CZ" sz="3000" dirty="0"/>
              <a:t>Zpracování bioproduktů má být co nejšetrnější </a:t>
            </a:r>
          </a:p>
          <a:p>
            <a:pPr>
              <a:spcBef>
                <a:spcPts val="750"/>
              </a:spcBef>
              <a:buClrTx/>
              <a:buFontTx/>
              <a:buNone/>
            </a:pPr>
            <a:r>
              <a:rPr lang="cs-CZ" sz="3000" dirty="0">
                <a:solidFill>
                  <a:srgbClr val="FF0000"/>
                </a:solidFill>
              </a:rPr>
              <a:t>Přednostní využívání mechanických, fyzikálních a biologických procesů zpracování </a:t>
            </a:r>
          </a:p>
          <a:p>
            <a:pPr>
              <a:spcBef>
                <a:spcPts val="750"/>
              </a:spcBef>
              <a:buClrTx/>
              <a:buFontTx/>
              <a:buNone/>
            </a:pPr>
            <a:r>
              <a:rPr lang="cs-CZ" sz="3000" dirty="0"/>
              <a:t>Maximálně omezené užití přídavných a pomocných látek.</a:t>
            </a:r>
          </a:p>
          <a:p>
            <a:pPr>
              <a:spcBef>
                <a:spcPts val="750"/>
              </a:spcBef>
              <a:buClrTx/>
              <a:buFontTx/>
              <a:buNone/>
            </a:pPr>
            <a:r>
              <a:rPr lang="cs-CZ" sz="3000" dirty="0">
                <a:solidFill>
                  <a:srgbClr val="0070C0"/>
                </a:solidFill>
              </a:rPr>
              <a:t>Zpracování musí být časově a prostorově </a:t>
            </a:r>
            <a:r>
              <a:rPr lang="cs-CZ" sz="3000" dirty="0" smtClean="0">
                <a:solidFill>
                  <a:srgbClr val="0070C0"/>
                </a:solidFill>
              </a:rPr>
              <a:t>odděleno.</a:t>
            </a:r>
          </a:p>
          <a:p>
            <a:pPr>
              <a:spcBef>
                <a:spcPts val="750"/>
              </a:spcBef>
              <a:buClrTx/>
              <a:buFontTx/>
              <a:buNone/>
            </a:pPr>
            <a:r>
              <a:rPr lang="cs-CZ" sz="2800" b="1" smtClean="0">
                <a:solidFill>
                  <a:srgbClr val="0000FF"/>
                </a:solidFill>
              </a:rPr>
              <a:t>NAŘÍZENÍ </a:t>
            </a:r>
            <a:r>
              <a:rPr lang="cs-CZ" sz="2800" b="1" dirty="0" smtClean="0">
                <a:solidFill>
                  <a:srgbClr val="0000FF"/>
                </a:solidFill>
              </a:rPr>
              <a:t>RADY (ES) </a:t>
            </a:r>
            <a:r>
              <a:rPr lang="cs-CZ" sz="2800" b="1" smtClean="0">
                <a:solidFill>
                  <a:srgbClr val="0000FF"/>
                </a:solidFill>
              </a:rPr>
              <a:t>834/2007 </a:t>
            </a:r>
            <a:r>
              <a:rPr lang="cs-CZ" sz="2800" smtClean="0">
                <a:solidFill>
                  <a:srgbClr val="0000FF"/>
                </a:solidFill>
              </a:rPr>
              <a:t>o </a:t>
            </a:r>
            <a:r>
              <a:rPr lang="cs-CZ" sz="2800" dirty="0" smtClean="0">
                <a:solidFill>
                  <a:srgbClr val="0000FF"/>
                </a:solidFill>
              </a:rPr>
              <a:t>ekologické produkci a označování ekologických produktů</a:t>
            </a:r>
          </a:p>
          <a:p>
            <a:pPr>
              <a:spcBef>
                <a:spcPts val="750"/>
              </a:spcBef>
              <a:buClrTx/>
              <a:buFontTx/>
              <a:buNone/>
            </a:pPr>
            <a:endParaRPr lang="cs-CZ" sz="3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>
              <a:buClrTx/>
              <a:buFontTx/>
              <a:buNone/>
            </a:pPr>
            <a:r>
              <a:rPr lang="cs-CZ" sz="4000"/>
              <a:t>Povolené zpracovatelské postupy</a:t>
            </a:r>
          </a:p>
        </p:txBody>
      </p: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435280" cy="5154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41313" indent="-341313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marL="514350" indent="-514350">
              <a:spcBef>
                <a:spcPts val="700"/>
              </a:spcBef>
              <a:buFont typeface="+mj-lt"/>
              <a:buAutoNum type="arabicPeriod"/>
            </a:pPr>
            <a:r>
              <a:rPr lang="cs-CZ" sz="2800" dirty="0">
                <a:solidFill>
                  <a:srgbClr val="FFC000"/>
                </a:solidFill>
              </a:rPr>
              <a:t>mechanické zpracování (mletí, </a:t>
            </a:r>
            <a:r>
              <a:rPr lang="cs-CZ" sz="2800" dirty="0" smtClean="0">
                <a:solidFill>
                  <a:srgbClr val="FFC000"/>
                </a:solidFill>
              </a:rPr>
              <a:t>drcení, stloukání</a:t>
            </a:r>
            <a:r>
              <a:rPr lang="cs-CZ" sz="2800" dirty="0">
                <a:solidFill>
                  <a:srgbClr val="FFC000"/>
                </a:solidFill>
              </a:rPr>
              <a:t>)</a:t>
            </a:r>
          </a:p>
          <a:p>
            <a:pPr marL="514350" indent="-514350">
              <a:spcBef>
                <a:spcPts val="700"/>
              </a:spcBef>
              <a:buFont typeface="+mj-lt"/>
              <a:buAutoNum type="arabicPeriod"/>
            </a:pPr>
            <a:r>
              <a:rPr lang="cs-CZ" sz="2800" dirty="0">
                <a:solidFill>
                  <a:srgbClr val="FF0000"/>
                </a:solidFill>
              </a:rPr>
              <a:t>tepelné zpracování (sušení, pasterace, sterilace)</a:t>
            </a:r>
          </a:p>
          <a:p>
            <a:pPr marL="514350" indent="-514350">
              <a:spcBef>
                <a:spcPts val="700"/>
              </a:spcBef>
              <a:buFont typeface="+mj-lt"/>
              <a:buAutoNum type="arabicPeriod"/>
            </a:pPr>
            <a:r>
              <a:rPr lang="cs-CZ" sz="2800" dirty="0">
                <a:solidFill>
                  <a:srgbClr val="C00000"/>
                </a:solidFill>
              </a:rPr>
              <a:t>uzení bez použití chemikálií</a:t>
            </a:r>
          </a:p>
          <a:p>
            <a:pPr marL="514350" indent="-514350">
              <a:spcBef>
                <a:spcPts val="700"/>
              </a:spcBef>
              <a:buFont typeface="+mj-lt"/>
              <a:buAutoNum type="arabicPeriod"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lisování</a:t>
            </a:r>
          </a:p>
          <a:p>
            <a:pPr marL="514350" indent="-514350">
              <a:spcBef>
                <a:spcPts val="700"/>
              </a:spcBef>
              <a:buFont typeface="+mj-lt"/>
              <a:buAutoNum type="arabicPeriod"/>
            </a:pPr>
            <a:r>
              <a:rPr lang="cs-CZ" sz="2800" dirty="0">
                <a:solidFill>
                  <a:srgbClr val="00B050"/>
                </a:solidFill>
              </a:rPr>
              <a:t>filtrace </a:t>
            </a:r>
          </a:p>
          <a:p>
            <a:pPr marL="514350" indent="-514350">
              <a:spcBef>
                <a:spcPts val="700"/>
              </a:spcBef>
              <a:buFont typeface="+mj-lt"/>
              <a:buAutoNum type="arabicPeriod"/>
            </a:pPr>
            <a:r>
              <a:rPr lang="cs-CZ" sz="2800" dirty="0">
                <a:solidFill>
                  <a:srgbClr val="00B0F0"/>
                </a:solidFill>
              </a:rPr>
              <a:t>chlazení a mrazení</a:t>
            </a:r>
          </a:p>
          <a:p>
            <a:pPr marL="514350" indent="-514350">
              <a:spcBef>
                <a:spcPts val="700"/>
              </a:spcBef>
              <a:buFont typeface="+mj-lt"/>
              <a:buAutoNum type="arabicPeriod"/>
            </a:pPr>
            <a:r>
              <a:rPr lang="cs-CZ" sz="2800" dirty="0">
                <a:solidFill>
                  <a:schemeClr val="accent1"/>
                </a:solidFill>
              </a:rPr>
              <a:t>fermentace</a:t>
            </a:r>
          </a:p>
          <a:p>
            <a:pPr marL="514350" indent="-514350">
              <a:spcBef>
                <a:spcPts val="700"/>
              </a:spcBef>
              <a:buFont typeface="+mj-lt"/>
              <a:buAutoNum type="arabicPeriod"/>
            </a:pPr>
            <a:r>
              <a:rPr lang="cs-CZ" sz="2800" dirty="0">
                <a:solidFill>
                  <a:srgbClr val="0070C0"/>
                </a:solidFill>
              </a:rPr>
              <a:t>extrakce parou, alkoholem</a:t>
            </a:r>
          </a:p>
          <a:p>
            <a:pPr marL="514350" indent="-514350">
              <a:spcBef>
                <a:spcPts val="700"/>
              </a:spcBef>
              <a:buFont typeface="+mj-lt"/>
              <a:buAutoNum type="arabicPeriod"/>
            </a:pPr>
            <a:r>
              <a:rPr lang="cs-CZ" sz="2800" dirty="0">
                <a:solidFill>
                  <a:srgbClr val="FF0066"/>
                </a:solidFill>
              </a:rPr>
              <a:t>destilace</a:t>
            </a:r>
          </a:p>
          <a:p>
            <a:pPr>
              <a:spcBef>
                <a:spcPts val="700"/>
              </a:spcBef>
              <a:buClrTx/>
              <a:buFontTx/>
              <a:buNone/>
            </a:pP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>
              <a:buClrTx/>
              <a:buFontTx/>
              <a:buNone/>
            </a:pPr>
            <a:r>
              <a:rPr lang="cs-CZ" sz="4000"/>
              <a:t>Zakázané zpracovatelské postupy</a:t>
            </a:r>
          </a:p>
        </p:txBody>
      </p:sp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725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>
              <a:lnSpc>
                <a:spcPct val="90000"/>
              </a:lnSpc>
            </a:pPr>
            <a:endParaRPr lang="cs-CZ" sz="2800" dirty="0"/>
          </a:p>
          <a:p>
            <a:pPr eaLnBrk="0" hangingPunct="0">
              <a:spcBef>
                <a:spcPts val="800"/>
              </a:spcBef>
            </a:pPr>
            <a:r>
              <a:rPr lang="cs-CZ" sz="2800" dirty="0" smtClean="0">
                <a:solidFill>
                  <a:srgbClr val="00B8FF"/>
                </a:solidFill>
              </a:rPr>
              <a:t>1. bělení</a:t>
            </a:r>
            <a:endParaRPr lang="cs-CZ" sz="2800" dirty="0">
              <a:solidFill>
                <a:srgbClr val="00B8FF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rgbClr val="FF00FF"/>
                </a:solidFill>
              </a:rPr>
              <a:t>2. nakládání </a:t>
            </a:r>
            <a:r>
              <a:rPr lang="cs-CZ" sz="2800" dirty="0">
                <a:solidFill>
                  <a:srgbClr val="FF00FF"/>
                </a:solidFill>
              </a:rPr>
              <a:t>s používáním chemikálií</a:t>
            </a:r>
          </a:p>
          <a:p>
            <a:pPr>
              <a:lnSpc>
                <a:spcPct val="90000"/>
              </a:lnSpc>
            </a:pPr>
            <a:r>
              <a:rPr lang="cs-CZ" sz="2800" dirty="0" smtClean="0">
                <a:solidFill>
                  <a:srgbClr val="5E11A6"/>
                </a:solidFill>
              </a:rPr>
              <a:t>3. působení </a:t>
            </a:r>
            <a:r>
              <a:rPr lang="cs-CZ" sz="2800" dirty="0">
                <a:solidFill>
                  <a:srgbClr val="5E11A6"/>
                </a:solidFill>
              </a:rPr>
              <a:t>hormonů</a:t>
            </a:r>
          </a:p>
          <a:p>
            <a:r>
              <a:rPr lang="cs-CZ" sz="2800" dirty="0" smtClean="0">
                <a:solidFill>
                  <a:srgbClr val="B80047"/>
                </a:solidFill>
              </a:rPr>
              <a:t>4. uzení </a:t>
            </a:r>
            <a:r>
              <a:rPr lang="cs-CZ" sz="2800" dirty="0">
                <a:solidFill>
                  <a:srgbClr val="B80047"/>
                </a:solidFill>
              </a:rPr>
              <a:t>s použitím chemikálií</a:t>
            </a:r>
          </a:p>
          <a:p>
            <a:r>
              <a:rPr lang="cs-CZ" sz="2800" dirty="0" smtClean="0">
                <a:solidFill>
                  <a:srgbClr val="83CAFF"/>
                </a:solidFill>
              </a:rPr>
              <a:t>5. ozařování </a:t>
            </a:r>
            <a:r>
              <a:rPr lang="cs-CZ" sz="2800" dirty="0">
                <a:solidFill>
                  <a:srgbClr val="83CAFF"/>
                </a:solidFill>
              </a:rPr>
              <a:t>a mikrovlnný ohřev</a:t>
            </a:r>
          </a:p>
          <a:p>
            <a:r>
              <a:rPr lang="cs-CZ" sz="2800" dirty="0" smtClean="0">
                <a:solidFill>
                  <a:srgbClr val="FF950E"/>
                </a:solidFill>
              </a:rPr>
              <a:t>6. přidávání </a:t>
            </a:r>
            <a:r>
              <a:rPr lang="cs-CZ" sz="2800" dirty="0">
                <a:solidFill>
                  <a:srgbClr val="FF950E"/>
                </a:solidFill>
              </a:rPr>
              <a:t>přídatných látek a sladidel syntetického původu a oxidu siřičitého s výjimkou ošetřování vína.</a:t>
            </a:r>
          </a:p>
          <a:p>
            <a:pPr>
              <a:lnSpc>
                <a:spcPct val="90000"/>
              </a:lnSpc>
            </a:pPr>
            <a:endParaRPr lang="cs-CZ" sz="3200" dirty="0"/>
          </a:p>
          <a:p>
            <a:pPr>
              <a:lnSpc>
                <a:spcPct val="90000"/>
              </a:lnSpc>
              <a:buClrTx/>
              <a:buFontTx/>
              <a:buNone/>
            </a:pP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>
              <a:buClrTx/>
              <a:buFontTx/>
              <a:buNone/>
            </a:pPr>
            <a:r>
              <a:rPr lang="cs-CZ" sz="4000"/>
              <a:t>Kontrolní systém </a:t>
            </a:r>
          </a:p>
        </p:txBody>
      </p:sp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457200" y="1439863"/>
            <a:ext cx="8229600" cy="5268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608013" indent="-608013"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>
              <a:lnSpc>
                <a:spcPct val="90000"/>
              </a:lnSpc>
              <a:spcBef>
                <a:spcPts val="600"/>
              </a:spcBef>
            </a:pPr>
            <a:r>
              <a:rPr lang="cs-CZ" sz="2800" dirty="0" smtClean="0"/>
              <a:t>	Cílem </a:t>
            </a:r>
            <a:r>
              <a:rPr lang="cs-CZ" sz="2800" dirty="0"/>
              <a:t>je zjistit, jestli zemědělský podnik řádně dodržuje směrnice pro ekologické zemědělství a zaručit konzumentům pravost bioproduktu.</a:t>
            </a:r>
          </a:p>
          <a:p>
            <a:pPr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endParaRPr lang="cs-CZ" sz="2800" dirty="0"/>
          </a:p>
          <a:p>
            <a:pPr>
              <a:lnSpc>
                <a:spcPct val="90000"/>
              </a:lnSpc>
              <a:spcBef>
                <a:spcPts val="600"/>
              </a:spcBef>
              <a:buClrTx/>
              <a:buSzTx/>
              <a:buFontTx/>
              <a:buNone/>
            </a:pPr>
            <a:r>
              <a:rPr lang="cs-CZ" sz="2800" dirty="0" smtClean="0">
                <a:solidFill>
                  <a:srgbClr val="00AE00"/>
                </a:solidFill>
              </a:rPr>
              <a:t>	Producentovi </a:t>
            </a:r>
            <a:r>
              <a:rPr lang="cs-CZ" sz="2800" dirty="0">
                <a:solidFill>
                  <a:srgbClr val="00AE00"/>
                </a:solidFill>
              </a:rPr>
              <a:t>musí být umožněno používat </a:t>
            </a:r>
            <a:r>
              <a:rPr lang="cs-CZ" sz="2800" dirty="0" smtClean="0">
                <a:solidFill>
                  <a:srgbClr val="00AE00"/>
                </a:solidFill>
              </a:rPr>
              <a:t>ochrannou </a:t>
            </a:r>
            <a:r>
              <a:rPr lang="cs-CZ" sz="2800" dirty="0">
                <a:solidFill>
                  <a:srgbClr val="00AE00"/>
                </a:solidFill>
              </a:rPr>
              <a:t>známku.</a:t>
            </a:r>
          </a:p>
          <a:p>
            <a:pPr>
              <a:lnSpc>
                <a:spcPct val="90000"/>
              </a:lnSpc>
              <a:spcBef>
                <a:spcPts val="600"/>
              </a:spcBef>
              <a:buClrTx/>
              <a:buSzTx/>
              <a:buFontTx/>
              <a:buNone/>
            </a:pPr>
            <a:endParaRPr lang="cs-CZ" sz="2800" dirty="0"/>
          </a:p>
          <a:p>
            <a:pPr>
              <a:lnSpc>
                <a:spcPct val="90000"/>
              </a:lnSpc>
              <a:spcBef>
                <a:spcPts val="600"/>
              </a:spcBef>
              <a:buClrTx/>
              <a:buSzTx/>
              <a:buFontTx/>
              <a:buNone/>
            </a:pPr>
            <a:r>
              <a:rPr lang="cs-CZ" sz="2800" dirty="0" smtClean="0"/>
              <a:t>	Kontrolu </a:t>
            </a:r>
            <a:r>
              <a:rPr lang="cs-CZ" sz="2800" dirty="0"/>
              <a:t>provádí nezávislá kontrolní organizace.</a:t>
            </a:r>
          </a:p>
          <a:p>
            <a:pPr>
              <a:lnSpc>
                <a:spcPct val="90000"/>
              </a:lnSpc>
              <a:spcBef>
                <a:spcPts val="600"/>
              </a:spcBef>
              <a:buClrTx/>
              <a:buSzTx/>
              <a:buFontTx/>
              <a:buNone/>
            </a:pPr>
            <a:r>
              <a:rPr lang="cs-CZ" sz="2800" dirty="0" smtClean="0"/>
              <a:t>	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</a:rPr>
              <a:t>Na 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základě zprávy z kontroly může být podniku přiznáno právo používat ochrannou známku na svou </a:t>
            </a:r>
            <a:r>
              <a:rPr lang="cs-CZ" sz="2800" dirty="0" err="1">
                <a:solidFill>
                  <a:schemeClr val="accent2">
                    <a:lumMod val="75000"/>
                  </a:schemeClr>
                </a:solidFill>
              </a:rPr>
              <a:t>bioprodukci</a:t>
            </a:r>
            <a:r>
              <a:rPr lang="cs-CZ" sz="2800" dirty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pPr>
              <a:lnSpc>
                <a:spcPct val="90000"/>
              </a:lnSpc>
              <a:spcBef>
                <a:spcPts val="600"/>
              </a:spcBef>
              <a:buClrTx/>
              <a:buFontTx/>
              <a:buNone/>
            </a:pPr>
            <a:endParaRPr lang="cs-CZ" sz="24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>
              <a:buClrTx/>
              <a:buFontTx/>
              <a:buNone/>
            </a:pPr>
            <a:r>
              <a:rPr lang="cs-CZ" sz="4000"/>
              <a:t>Skladování bioproduktů </a:t>
            </a:r>
          </a:p>
        </p:txBody>
      </p:sp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97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41313" indent="-341313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>
              <a:spcBef>
                <a:spcPts val="700"/>
              </a:spcBef>
              <a:buFont typeface="Arial" charset="0"/>
              <a:buChar char="•"/>
            </a:pPr>
            <a:r>
              <a:rPr lang="cs-CZ" sz="2800"/>
              <a:t>odděleně od konvenčních fyzickou přepážkou </a:t>
            </a:r>
          </a:p>
          <a:p>
            <a:pPr>
              <a:spcBef>
                <a:spcPts val="700"/>
              </a:spcBef>
              <a:buFont typeface="Arial" charset="0"/>
              <a:buNone/>
            </a:pPr>
            <a:endParaRPr lang="cs-CZ" sz="2800" dirty="0"/>
          </a:p>
          <a:p>
            <a:pPr>
              <a:spcBef>
                <a:spcPts val="700"/>
              </a:spcBef>
              <a:buFont typeface="Arial" charset="0"/>
              <a:buChar char="•"/>
            </a:pPr>
            <a:r>
              <a:rPr lang="cs-CZ" sz="2800" dirty="0"/>
              <a:t>pravidelné čištění a udržování v čistotě </a:t>
            </a:r>
          </a:p>
          <a:p>
            <a:pPr>
              <a:spcBef>
                <a:spcPts val="700"/>
              </a:spcBef>
              <a:buFont typeface="Arial" charset="0"/>
              <a:buNone/>
            </a:pPr>
            <a:endParaRPr lang="cs-CZ" sz="2800" dirty="0"/>
          </a:p>
          <a:p>
            <a:pPr>
              <a:spcBef>
                <a:spcPts val="700"/>
              </a:spcBef>
              <a:buFont typeface="Arial" charset="0"/>
              <a:buChar char="•"/>
            </a:pPr>
            <a:r>
              <a:rPr lang="cs-CZ" sz="2800" dirty="0"/>
              <a:t>pravidelná kontrola </a:t>
            </a:r>
          </a:p>
          <a:p>
            <a:pPr>
              <a:spcBef>
                <a:spcPts val="700"/>
              </a:spcBef>
              <a:buFont typeface="Arial" charset="0"/>
              <a:buNone/>
            </a:pPr>
            <a:endParaRPr lang="cs-CZ" sz="2800" dirty="0"/>
          </a:p>
          <a:p>
            <a:pPr>
              <a:spcBef>
                <a:spcPts val="700"/>
              </a:spcBef>
              <a:buFont typeface="Arial" charset="0"/>
              <a:buChar char="•"/>
            </a:pPr>
            <a:r>
              <a:rPr lang="cs-CZ" sz="2800" dirty="0"/>
              <a:t>zamezení </a:t>
            </a:r>
            <a:r>
              <a:rPr lang="cs-CZ" sz="2800" dirty="0" err="1"/>
              <a:t>absorbce</a:t>
            </a:r>
            <a:r>
              <a:rPr lang="cs-CZ" sz="2800" dirty="0"/>
              <a:t> zpracované hmoty zařízeními přicházejícími do styku s biopotravinou</a:t>
            </a:r>
          </a:p>
          <a:p>
            <a:pPr>
              <a:spcBef>
                <a:spcPts val="700"/>
              </a:spcBef>
              <a:buFont typeface="Arial" charset="0"/>
              <a:buNone/>
            </a:pP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>
              <a:buClrTx/>
              <a:buFontTx/>
              <a:buNone/>
            </a:pPr>
            <a:r>
              <a:rPr lang="cs-CZ" sz="4000"/>
              <a:t>Zásady ošetřování a manipulace</a:t>
            </a: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57200" y="1439863"/>
            <a:ext cx="8229600" cy="513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 marL="341313" indent="-341313"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>
              <a:lnSpc>
                <a:spcPct val="80000"/>
              </a:lnSpc>
              <a:spcBef>
                <a:spcPts val="550"/>
              </a:spcBef>
              <a:buFont typeface="Arial" charset="0"/>
              <a:buChar char="•"/>
            </a:pPr>
            <a:r>
              <a:rPr lang="cs-CZ" sz="2800" dirty="0"/>
              <a:t>Vedení přesných záznamů o dezinfekci. </a:t>
            </a:r>
          </a:p>
          <a:p>
            <a:pPr>
              <a:lnSpc>
                <a:spcPct val="80000"/>
              </a:lnSpc>
              <a:spcBef>
                <a:spcPts val="550"/>
              </a:spcBef>
              <a:buFont typeface="Arial" charset="0"/>
              <a:buNone/>
            </a:pPr>
            <a:r>
              <a:rPr lang="cs-CZ" sz="2800" dirty="0"/>
              <a:t> </a:t>
            </a:r>
          </a:p>
          <a:p>
            <a:pPr>
              <a:lnSpc>
                <a:spcPct val="80000"/>
              </a:lnSpc>
              <a:spcBef>
                <a:spcPts val="550"/>
              </a:spcBef>
              <a:buFont typeface="Arial" charset="0"/>
              <a:buChar char="•"/>
            </a:pPr>
            <a:r>
              <a:rPr lang="cs-CZ" sz="2800" dirty="0"/>
              <a:t>Přeprava pouze v uzavřených obalech či kontejnerech</a:t>
            </a:r>
            <a:r>
              <a:rPr lang="cs-CZ" sz="2800" dirty="0" smtClean="0"/>
              <a:t>, vyjma </a:t>
            </a:r>
            <a:r>
              <a:rPr lang="cs-CZ" sz="2800" dirty="0"/>
              <a:t>ovoce a zeleniny. </a:t>
            </a:r>
          </a:p>
          <a:p>
            <a:pPr>
              <a:lnSpc>
                <a:spcPct val="80000"/>
              </a:lnSpc>
              <a:spcBef>
                <a:spcPts val="550"/>
              </a:spcBef>
              <a:buFont typeface="Arial" charset="0"/>
              <a:buNone/>
            </a:pPr>
            <a:endParaRPr lang="cs-CZ" sz="2800" dirty="0"/>
          </a:p>
          <a:p>
            <a:pPr>
              <a:lnSpc>
                <a:spcPct val="80000"/>
              </a:lnSpc>
              <a:spcBef>
                <a:spcPts val="550"/>
              </a:spcBef>
              <a:buFont typeface="Arial" charset="0"/>
              <a:buChar char="•"/>
            </a:pPr>
            <a:r>
              <a:rPr lang="cs-CZ" sz="2800" dirty="0"/>
              <a:t>Opatření obalů štítkem se jménem a bydlištěm, obchodním jménem a sídlem a označením bioprodukt. </a:t>
            </a:r>
          </a:p>
          <a:p>
            <a:pPr>
              <a:lnSpc>
                <a:spcPct val="80000"/>
              </a:lnSpc>
              <a:spcBef>
                <a:spcPts val="550"/>
              </a:spcBef>
              <a:buFont typeface="Arial" charset="0"/>
              <a:buNone/>
            </a:pPr>
            <a:endParaRPr lang="cs-CZ" sz="2800" dirty="0"/>
          </a:p>
          <a:p>
            <a:pPr>
              <a:lnSpc>
                <a:spcPct val="80000"/>
              </a:lnSpc>
              <a:spcBef>
                <a:spcPts val="450"/>
              </a:spcBef>
              <a:buFont typeface="Arial" charset="0"/>
              <a:buChar char="•"/>
            </a:pPr>
            <a:r>
              <a:rPr lang="cs-CZ" sz="2800" dirty="0"/>
              <a:t>Uzavření obalu se nepožaduje při přepravě mezi dvěma ekologickými podnikateli, výrobcem biopotravin a distributorem.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>
              <a:buClrTx/>
              <a:buFontTx/>
              <a:buNone/>
            </a:pPr>
            <a:r>
              <a:rPr lang="cs-CZ" sz="4000"/>
              <a:t>Opakování</a:t>
            </a:r>
          </a:p>
        </p:txBody>
      </p:sp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457200" y="1412875"/>
            <a:ext cx="8229600" cy="5326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>
              <a:spcBef>
                <a:spcPts val="750"/>
              </a:spcBef>
              <a:buClrTx/>
              <a:buFontTx/>
              <a:buNone/>
            </a:pPr>
            <a:r>
              <a:rPr lang="cs-CZ" sz="3000"/>
              <a:t>1. Zpracování musí být odděleno. Jak?</a:t>
            </a:r>
          </a:p>
          <a:p>
            <a:pPr>
              <a:spcBef>
                <a:spcPts val="750"/>
              </a:spcBef>
              <a:buClrTx/>
              <a:buFontTx/>
              <a:buNone/>
            </a:pPr>
            <a:endParaRPr lang="cs-CZ" sz="3000"/>
          </a:p>
          <a:p>
            <a:pPr>
              <a:spcBef>
                <a:spcPts val="750"/>
              </a:spcBef>
              <a:buClrTx/>
              <a:buFontTx/>
              <a:buNone/>
            </a:pPr>
            <a:r>
              <a:rPr lang="cs-CZ" sz="3000"/>
              <a:t>2. Jaké jsou povolené postupy při zpracování bioproduktů?</a:t>
            </a:r>
          </a:p>
          <a:p>
            <a:pPr>
              <a:spcBef>
                <a:spcPts val="750"/>
              </a:spcBef>
              <a:buClrTx/>
              <a:buFontTx/>
              <a:buNone/>
            </a:pPr>
            <a:endParaRPr lang="cs-CZ" sz="3000"/>
          </a:p>
          <a:p>
            <a:pPr>
              <a:spcBef>
                <a:spcPts val="750"/>
              </a:spcBef>
              <a:buClrTx/>
              <a:buFontTx/>
              <a:buNone/>
            </a:pPr>
            <a:r>
              <a:rPr lang="cs-CZ" sz="3000"/>
              <a:t>3. Jaké jsou zakázané postupy při zpracování bioproduktů?</a:t>
            </a:r>
          </a:p>
          <a:p>
            <a:pPr>
              <a:spcBef>
                <a:spcPts val="750"/>
              </a:spcBef>
              <a:buClrTx/>
              <a:buFontTx/>
              <a:buNone/>
            </a:pPr>
            <a:endParaRPr lang="cs-CZ" sz="3000"/>
          </a:p>
          <a:p>
            <a:pPr>
              <a:spcBef>
                <a:spcPts val="750"/>
              </a:spcBef>
              <a:buClrTx/>
              <a:buFontTx/>
              <a:buNone/>
            </a:pPr>
            <a:r>
              <a:rPr lang="cs-CZ" sz="3000"/>
              <a:t>4.Co musí být na štítku na obalu bioproduktu?</a:t>
            </a:r>
          </a:p>
          <a:p>
            <a:pPr>
              <a:spcBef>
                <a:spcPts val="750"/>
              </a:spcBef>
              <a:buClrTx/>
              <a:buFontTx/>
              <a:buNone/>
            </a:pPr>
            <a:endParaRPr lang="cs-CZ" sz="300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>
              <a:buClrTx/>
              <a:buFontTx/>
              <a:buNone/>
            </a:pPr>
            <a:r>
              <a:rPr lang="cs-CZ" sz="4000"/>
              <a:t>Opakování - </a:t>
            </a:r>
            <a:r>
              <a:rPr lang="cs-CZ" sz="4000">
                <a:solidFill>
                  <a:srgbClr val="FF0000"/>
                </a:solidFill>
              </a:rPr>
              <a:t>Řešení</a:t>
            </a:r>
          </a:p>
        </p:txBody>
      </p:sp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457200" y="1412875"/>
            <a:ext cx="8229600" cy="4713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569913" algn="l"/>
                <a:tab pos="1484313" algn="l"/>
                <a:tab pos="2398713" algn="l"/>
                <a:tab pos="3313113" algn="l"/>
                <a:tab pos="4227513" algn="l"/>
                <a:tab pos="5141913" algn="l"/>
                <a:tab pos="6056313" algn="l"/>
                <a:tab pos="6970713" algn="l"/>
                <a:tab pos="7885113" algn="l"/>
                <a:tab pos="8799513" algn="l"/>
                <a:tab pos="97139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>
              <a:spcBef>
                <a:spcPts val="750"/>
              </a:spcBef>
            </a:pPr>
            <a:r>
              <a:rPr lang="cs-CZ" sz="2400"/>
              <a:t>1. Zpracování musí být odděleno. Jak?</a:t>
            </a:r>
          </a:p>
          <a:p>
            <a:pPr>
              <a:spcBef>
                <a:spcPts val="750"/>
              </a:spcBef>
            </a:pPr>
            <a:r>
              <a:rPr lang="cs-CZ" sz="2400">
                <a:solidFill>
                  <a:srgbClr val="FF0000"/>
                </a:solidFill>
              </a:rPr>
              <a:t>časově a prostorově</a:t>
            </a:r>
          </a:p>
          <a:p>
            <a:pPr>
              <a:spcBef>
                <a:spcPts val="750"/>
              </a:spcBef>
            </a:pPr>
            <a:r>
              <a:rPr lang="cs-CZ" sz="2400"/>
              <a:t>2. Jaké jsou povolené postupy při zpracování bioproduktů? </a:t>
            </a:r>
            <a:r>
              <a:rPr lang="cs-CZ" sz="2400">
                <a:solidFill>
                  <a:srgbClr val="FF0000"/>
                </a:solidFill>
              </a:rPr>
              <a:t>sterilace, destilace, sušení, uzení bez chemikálií, chlazení, marazení, filtrace</a:t>
            </a:r>
          </a:p>
          <a:p>
            <a:pPr>
              <a:spcBef>
                <a:spcPts val="750"/>
              </a:spcBef>
            </a:pPr>
            <a:r>
              <a:rPr lang="cs-CZ" sz="2400"/>
              <a:t>3. Jaké jsou zakázané postupy při zpracování bioproduktů? </a:t>
            </a:r>
            <a:r>
              <a:rPr lang="cs-CZ" sz="2400">
                <a:solidFill>
                  <a:srgbClr val="FF0000"/>
                </a:solidFill>
              </a:rPr>
              <a:t>bělení, nakládání s chemikáliemi, ozařování, používání přídatných syntetických látek.</a:t>
            </a:r>
          </a:p>
          <a:p>
            <a:pPr>
              <a:spcBef>
                <a:spcPts val="750"/>
              </a:spcBef>
            </a:pPr>
            <a:r>
              <a:rPr lang="cs-CZ" sz="2400"/>
              <a:t>4.Co musí být na štítku na obalu bioproduktu?</a:t>
            </a:r>
          </a:p>
          <a:p>
            <a:pPr>
              <a:spcBef>
                <a:spcPts val="750"/>
              </a:spcBef>
            </a:pPr>
            <a:r>
              <a:rPr lang="cs-CZ" sz="2400">
                <a:solidFill>
                  <a:srgbClr val="FF0000"/>
                </a:solidFill>
              </a:rPr>
              <a:t>Jméno, bydliště, sídlo, označení bioprodukt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>
              <a:buClrTx/>
              <a:buFontTx/>
              <a:buNone/>
            </a:pPr>
            <a:r>
              <a:rPr lang="cs-CZ" sz="4000"/>
              <a:t>Zdroje:</a:t>
            </a:r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457200" y="1412875"/>
            <a:ext cx="8229600" cy="4713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lvl1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>
              <a:lnSpc>
                <a:spcPct val="93000"/>
              </a:lnSpc>
              <a:spcAft>
                <a:spcPts val="1413"/>
              </a:spcAft>
            </a:pPr>
            <a:r>
              <a:rPr lang="cs-CZ" sz="3000">
                <a:latin typeface="Calibri" pitchFamily="32" charset="0"/>
              </a:rPr>
              <a:t>Šarapatka B.– Urban J. a kolektiv: Ekologické zemědělství v praxi, PRO-BIO Svaz ekologických zemědělců, Šumperk 2006</a:t>
            </a:r>
          </a:p>
          <a:p>
            <a:pPr>
              <a:spcBef>
                <a:spcPts val="750"/>
              </a:spcBef>
              <a:buClrTx/>
              <a:buFontTx/>
              <a:buNone/>
            </a:pPr>
            <a:endParaRPr lang="cs-CZ" sz="300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Microsoft YaHei"/>
        <a:cs typeface="Microsoft YaHei"/>
      </a:majorFont>
      <a:minorFont>
        <a:latin typeface="Arial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=""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368</Words>
  <Application>Microsoft Office PowerPoint</Application>
  <PresentationFormat>Předvádění na obrazovce (4:3)</PresentationFormat>
  <Paragraphs>84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Zpracování bioproduktů</dc:title>
  <dc:creator>John</dc:creator>
  <cp:lastModifiedBy>Dum</cp:lastModifiedBy>
  <cp:revision>19</cp:revision>
  <cp:lastPrinted>1601-01-01T00:00:00Z</cp:lastPrinted>
  <dcterms:created xsi:type="dcterms:W3CDTF">2008-02-27T10:13:03Z</dcterms:created>
  <dcterms:modified xsi:type="dcterms:W3CDTF">2014-06-02T10:33:49Z</dcterms:modified>
</cp:coreProperties>
</file>