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8" r:id="rId3"/>
    <p:sldId id="259" r:id="rId4"/>
    <p:sldId id="260" r:id="rId5"/>
    <p:sldId id="261" r:id="rId6"/>
    <p:sldId id="265" r:id="rId7"/>
    <p:sldId id="264" r:id="rId8"/>
    <p:sldId id="263" r:id="rId9"/>
    <p:sldId id="262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5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>
            <a:lnSpc>
              <a:spcPct val="100000"/>
            </a:lnSpc>
          </a:pPr>
          <a:r>
            <a:rPr lang="cs-CZ" sz="1300" b="0" baseline="0" dirty="0" smtClean="0">
              <a:latin typeface="Times New Roman" pitchFamily="18" charset="0"/>
              <a:cs typeface="Times New Roman" pitchFamily="18" charset="0"/>
            </a:rPr>
            <a:t>VY_32_INOVACE_11_Matematika pro 6.ročník_Kružnice trojúhelníku vepsaná</a:t>
          </a:r>
          <a:endParaRPr lang="cs-CZ" sz="1300" b="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Martina Dostálová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500" dirty="0" smtClean="0"/>
            <a:t>Téma: Kružnice trojúhelníku vepsaná</a:t>
          </a:r>
          <a:endParaRPr lang="cs-CZ" sz="15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000" custScaleY="9969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X="100000" custScaleY="9225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B0B3D1-FF91-45F9-AF73-11E7C2FF5ABA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B3C535E-D66B-47EA-84B5-4B465E3F085B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AE4A264-814B-4736-9876-8017A9B8AFAD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DA63273-E088-4282-8735-24F2E7742745}" type="presOf" srcId="{D1D4F407-5343-4D3F-B5B9-D407B03CAEB4}" destId="{AED2198E-93D5-4001-81B4-73124B309672}" srcOrd="1" destOrd="0" presId="urn:microsoft.com/office/officeart/2005/8/layout/target3"/>
    <dgm:cxn modelId="{F940C17E-D7B8-44C4-8564-195B7DF27D53}" type="presOf" srcId="{B651F6E3-6281-48DB-9319-2AEAFDAE7572}" destId="{619D679B-A015-4ECF-8348-D1034C574F40}" srcOrd="0" destOrd="0" presId="urn:microsoft.com/office/officeart/2005/8/layout/target3"/>
    <dgm:cxn modelId="{7A0AFCE0-4340-4E85-839D-8829F44C3675}" type="presOf" srcId="{B651F6E3-6281-48DB-9319-2AEAFDAE7572}" destId="{6BB5E863-4638-4E1D-BFDE-399D028AC4ED}" srcOrd="1" destOrd="0" presId="urn:microsoft.com/office/officeart/2005/8/layout/target3"/>
    <dgm:cxn modelId="{C4AF4688-7ABD-4F6F-AE45-54D6E8EAB0D7}" type="presOf" srcId="{D1D4F407-5343-4D3F-B5B9-D407B03CAEB4}" destId="{D005CE8C-CC26-4C3E-AC11-E15060ECD759}" srcOrd="0" destOrd="0" presId="urn:microsoft.com/office/officeart/2005/8/layout/target3"/>
    <dgm:cxn modelId="{093FD91C-E316-4A2C-9841-39609FB6636A}" type="presOf" srcId="{D1B46980-6531-4606-95E6-44980827E919}" destId="{6140AFEC-043D-4C43-A2F9-D0F5331DF3A3}" srcOrd="0" destOrd="0" presId="urn:microsoft.com/office/officeart/2005/8/layout/target3"/>
    <dgm:cxn modelId="{C12597B7-EE5C-4F15-AE54-D226AC52EE82}" type="presOf" srcId="{757F3AB3-0718-4624-B441-E567A8F0AB56}" destId="{333A1088-737F-45CB-B68E-254E46348037}" srcOrd="0" destOrd="0" presId="urn:microsoft.com/office/officeart/2005/8/layout/target3"/>
    <dgm:cxn modelId="{B7C9E7FC-B089-4122-91DA-03BB42897289}" type="presOf" srcId="{4C35D32F-0EAB-4CD7-82EE-45574DC2A586}" destId="{890E4F0B-2866-4A3F-A3C7-2A14B1797930}" srcOrd="1" destOrd="0" presId="urn:microsoft.com/office/officeart/2005/8/layout/target3"/>
    <dgm:cxn modelId="{3949B6E0-AABD-4865-8097-ED88F6129725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0B13452-1B3C-46B6-B9A4-CCFD71914205}" type="presParOf" srcId="{333A1088-737F-45CB-B68E-254E46348037}" destId="{F5ABB229-8D3B-4694-996A-96F23CF14429}" srcOrd="0" destOrd="0" presId="urn:microsoft.com/office/officeart/2005/8/layout/target3"/>
    <dgm:cxn modelId="{2A975B24-A2CB-412C-B0B9-1FD5F928B54A}" type="presParOf" srcId="{333A1088-737F-45CB-B68E-254E46348037}" destId="{F41139FD-01EE-4571-8B17-4FB00FC51163}" srcOrd="1" destOrd="0" presId="urn:microsoft.com/office/officeart/2005/8/layout/target3"/>
    <dgm:cxn modelId="{39853508-FAEE-475E-8555-8E353AAC9462}" type="presParOf" srcId="{333A1088-737F-45CB-B68E-254E46348037}" destId="{D005CE8C-CC26-4C3E-AC11-E15060ECD759}" srcOrd="2" destOrd="0" presId="urn:microsoft.com/office/officeart/2005/8/layout/target3"/>
    <dgm:cxn modelId="{EC6263AF-35D0-4310-96BF-F4CB4869D336}" type="presParOf" srcId="{333A1088-737F-45CB-B68E-254E46348037}" destId="{2C702D82-9B77-49B7-9568-BB8EB47C3372}" srcOrd="3" destOrd="0" presId="urn:microsoft.com/office/officeart/2005/8/layout/target3"/>
    <dgm:cxn modelId="{579BBEF3-200A-49D5-8526-716A09FD8628}" type="presParOf" srcId="{333A1088-737F-45CB-B68E-254E46348037}" destId="{A52A0455-90FF-4808-ABD0-F02540D31D5A}" srcOrd="4" destOrd="0" presId="urn:microsoft.com/office/officeart/2005/8/layout/target3"/>
    <dgm:cxn modelId="{A6FB4B13-0AB3-4B30-956E-45FB7D9CF303}" type="presParOf" srcId="{333A1088-737F-45CB-B68E-254E46348037}" destId="{6140AFEC-043D-4C43-A2F9-D0F5331DF3A3}" srcOrd="5" destOrd="0" presId="urn:microsoft.com/office/officeart/2005/8/layout/target3"/>
    <dgm:cxn modelId="{B8BE16C1-E415-4006-A5CF-47849F21AA9E}" type="presParOf" srcId="{333A1088-737F-45CB-B68E-254E46348037}" destId="{9358AC05-5D7D-4327-9F80-1AD486AEA664}" srcOrd="6" destOrd="0" presId="urn:microsoft.com/office/officeart/2005/8/layout/target3"/>
    <dgm:cxn modelId="{B2578089-1487-48D8-906F-727014400F61}" type="presParOf" srcId="{333A1088-737F-45CB-B68E-254E46348037}" destId="{313FC574-E1CD-4FB4-B054-0B805CE0447D}" srcOrd="7" destOrd="0" presId="urn:microsoft.com/office/officeart/2005/8/layout/target3"/>
    <dgm:cxn modelId="{3ECE57F1-7E51-43BE-BC03-BCAA903EABB0}" type="presParOf" srcId="{333A1088-737F-45CB-B68E-254E46348037}" destId="{619D679B-A015-4ECF-8348-D1034C574F40}" srcOrd="8" destOrd="0" presId="urn:microsoft.com/office/officeart/2005/8/layout/target3"/>
    <dgm:cxn modelId="{AB35A360-C366-4813-9D08-859A95802D56}" type="presParOf" srcId="{333A1088-737F-45CB-B68E-254E46348037}" destId="{322283A8-4A27-4CDA-BAE3-F381106A9174}" srcOrd="9" destOrd="0" presId="urn:microsoft.com/office/officeart/2005/8/layout/target3"/>
    <dgm:cxn modelId="{446B9D17-16A0-4190-A18C-A57160CCC8EB}" type="presParOf" srcId="{333A1088-737F-45CB-B68E-254E46348037}" destId="{FFC9F71D-1B4F-4AD9-A4A6-86ADEFC8AF5C}" srcOrd="10" destOrd="0" presId="urn:microsoft.com/office/officeart/2005/8/layout/target3"/>
    <dgm:cxn modelId="{F6FCC5B7-2CFE-459B-BE2B-2A63B685D019}" type="presParOf" srcId="{333A1088-737F-45CB-B68E-254E46348037}" destId="{25B08C86-7E15-44DC-BE7F-FFB55DD49D12}" srcOrd="11" destOrd="0" presId="urn:microsoft.com/office/officeart/2005/8/layout/target3"/>
    <dgm:cxn modelId="{CA20B0CF-4D7C-45CF-AF6E-F69D5216A73E}" type="presParOf" srcId="{333A1088-737F-45CB-B68E-254E46348037}" destId="{76644BE8-9D7C-4C09-B250-3D10AF48CBB7}" srcOrd="12" destOrd="0" presId="urn:microsoft.com/office/officeart/2005/8/layout/target3"/>
    <dgm:cxn modelId="{29AC3288-E4CB-4E39-B352-52CA4326824C}" type="presParOf" srcId="{333A1088-737F-45CB-B68E-254E46348037}" destId="{EE85B701-7295-41C0-BA7A-34D3756A2AE6}" srcOrd="13" destOrd="0" presId="urn:microsoft.com/office/officeart/2005/8/layout/target3"/>
    <dgm:cxn modelId="{8542A22F-752C-458B-A78B-E415F408AE03}" type="presParOf" srcId="{333A1088-737F-45CB-B68E-254E46348037}" destId="{8BEBB6EC-1DAA-4CAC-8A25-BC0FCBD5DBD5}" srcOrd="14" destOrd="0" presId="urn:microsoft.com/office/officeart/2005/8/layout/target3"/>
    <dgm:cxn modelId="{2E4F9CAB-0E5A-4A3C-ABF2-3E41A7945A3E}" type="presParOf" srcId="{333A1088-737F-45CB-B68E-254E46348037}" destId="{AED2198E-93D5-4001-81B4-73124B309672}" srcOrd="15" destOrd="0" presId="urn:microsoft.com/office/officeart/2005/8/layout/target3"/>
    <dgm:cxn modelId="{6978EBB1-6EE0-4450-8027-164B5F4AEDFE}" type="presParOf" srcId="{333A1088-737F-45CB-B68E-254E46348037}" destId="{2BE915AB-18AA-4053-B92C-3BFC9ED204BB}" srcOrd="16" destOrd="0" presId="urn:microsoft.com/office/officeart/2005/8/layout/target3"/>
    <dgm:cxn modelId="{37409002-3244-48C7-A1B1-00A9331E9A65}" type="presParOf" srcId="{333A1088-737F-45CB-B68E-254E46348037}" destId="{6BB5E863-4638-4E1D-BFDE-399D028AC4ED}" srcOrd="17" destOrd="0" presId="urn:microsoft.com/office/officeart/2005/8/layout/target3"/>
    <dgm:cxn modelId="{C9589EEE-37BD-4D38-86E8-9AE316321380}" type="presParOf" srcId="{333A1088-737F-45CB-B68E-254E46348037}" destId="{5A5FFA88-C948-4069-8E93-59FA12366E83}" srcOrd="18" destOrd="0" presId="urn:microsoft.com/office/officeart/2005/8/layout/target3"/>
    <dgm:cxn modelId="{F6712B32-BA17-44CB-AAE6-D1B4EED715C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shade val="50000"/>
            <a:hueOff val="-145666"/>
            <a:satOff val="-3518"/>
            <a:lumOff val="18531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2">
              <a:shade val="50000"/>
              <a:hueOff val="-134445"/>
              <a:satOff val="-3069"/>
              <a:lumOff val="1686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Martina Dostálová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shade val="50000"/>
            <a:hueOff val="-291332"/>
            <a:satOff val="-7037"/>
            <a:lumOff val="37062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7492"/>
          <a:ext cx="5350878" cy="1473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2">
              <a:shade val="50000"/>
              <a:hueOff val="-268890"/>
              <a:satOff val="-6138"/>
              <a:lumOff val="3373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cs-CZ" sz="1300" b="0" kern="1200" baseline="0" dirty="0" smtClean="0">
              <a:latin typeface="Times New Roman" pitchFamily="18" charset="0"/>
              <a:cs typeface="Times New Roman" pitchFamily="18" charset="0"/>
            </a:rPr>
            <a:t>VY_32_INOVACE_11_Matematika pro 6.ročník_Kružnice trojúhelníku vepsaná</a:t>
          </a:r>
          <a:endParaRPr lang="cs-CZ" sz="1300" b="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817492"/>
        <a:ext cx="5350878" cy="406407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shade val="50000"/>
            <a:hueOff val="-291332"/>
            <a:satOff val="-7037"/>
            <a:lumOff val="37062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59392"/>
          <a:ext cx="5350878" cy="8696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2">
              <a:shade val="50000"/>
              <a:hueOff val="-268890"/>
              <a:satOff val="-6138"/>
              <a:lumOff val="3373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Kružnice trojúhelníku vepsaná</a:t>
          </a:r>
          <a:endParaRPr lang="cs-CZ" sz="1500" kern="1200" dirty="0"/>
        </a:p>
      </dsp:txBody>
      <dsp:txXfrm>
        <a:off x="1273857" y="1259392"/>
        <a:ext cx="5350878" cy="376075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shade val="50000"/>
            <a:hueOff val="-145666"/>
            <a:satOff val="-3518"/>
            <a:lumOff val="18531"/>
            <a:alpha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2">
              <a:shade val="50000"/>
              <a:hueOff val="-134445"/>
              <a:satOff val="-3069"/>
              <a:lumOff val="1686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2509406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92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lnSpc>
                <a:spcPct val="150000"/>
              </a:lnSpc>
              <a:buNone/>
            </a:pPr>
            <a:r>
              <a:rPr lang="cs-CZ" dirty="0" smtClean="0"/>
              <a:t>Digitální učební materiál Kružnice trojúhelníku vepsaná je určen pro prezentaci na interaktivní tabuli v 6. ročníku základní školy a navazuje na digitální učební materiál Kružnice trojúhelníku opsaná. Součástí je i opakování o konstrukci osy úhlu.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9115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Trojúhelník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Kružnice vepsaná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1823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Osa úhlu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4705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Př. Sestroj osu úhlu </a:t>
            </a:r>
            <a:r>
              <a:rPr lang="cs-CZ" cap="none" dirty="0" smtClean="0">
                <a:latin typeface="Calibri"/>
                <a:cs typeface="Calibri"/>
              </a:rPr>
              <a:t>ABC.</a:t>
            </a:r>
            <a:endParaRPr lang="cs-CZ" cap="none" dirty="0"/>
          </a:p>
        </p:txBody>
      </p:sp>
      <p:pic>
        <p:nvPicPr>
          <p:cNvPr id="1026" name="Picture 2" descr="U:\MAT\6.třída\Geometrie\Osa úhlu\úhel - zadání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72816"/>
            <a:ext cx="7619048" cy="477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9160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Př. Sestroj osu úhlu </a:t>
            </a:r>
            <a:r>
              <a:rPr lang="cs-CZ" cap="none" dirty="0" smtClean="0">
                <a:latin typeface="Calibri"/>
                <a:cs typeface="Calibri"/>
              </a:rPr>
              <a:t>ABC.</a:t>
            </a:r>
            <a:endParaRPr lang="cs-CZ" cap="none" dirty="0"/>
          </a:p>
        </p:txBody>
      </p:sp>
      <p:pic>
        <p:nvPicPr>
          <p:cNvPr id="4" name="Picture 3" descr="U:\MAT\6.třída\Geometrie\Osa úhlu\osa úhlu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72815"/>
            <a:ext cx="7609524" cy="477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0512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Př. Sestroj osu úhlu </a:t>
            </a:r>
            <a:r>
              <a:rPr lang="cs-CZ" cap="none" dirty="0" smtClean="0">
                <a:latin typeface="Calibri"/>
                <a:cs typeface="Calibri"/>
              </a:rPr>
              <a:t>ABC.</a:t>
            </a:r>
            <a:endParaRPr lang="cs-CZ" cap="none" dirty="0"/>
          </a:p>
        </p:txBody>
      </p:sp>
      <p:pic>
        <p:nvPicPr>
          <p:cNvPr id="5" name="Picture 2" descr="U:\MAT\6.třída\Geometrie\Osa úhlu\osa úhlu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77577"/>
            <a:ext cx="7619048" cy="4761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7965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Př. Sestroj osu úhlu ABC.</a:t>
            </a:r>
            <a:endParaRPr lang="cs-CZ" cap="none" dirty="0"/>
          </a:p>
        </p:txBody>
      </p:sp>
      <p:pic>
        <p:nvPicPr>
          <p:cNvPr id="4" name="Picture 2" descr="U:\MAT\6.třída\Geometrie\Osa úhlu\osa úhlu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71937"/>
            <a:ext cx="7628572" cy="477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0791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Osy úhlu trojúhelníka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9591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Př. Narýsuj libovolný trojúhelník ABC. Sestroj osy všech jeho vnitřních úhlů.</a:t>
            </a:r>
            <a:endParaRPr lang="cs-CZ" cap="none" dirty="0"/>
          </a:p>
        </p:txBody>
      </p:sp>
      <p:pic>
        <p:nvPicPr>
          <p:cNvPr id="4099" name="Picture 3" descr="U:\MAT\6.třída\Geometrie\Osa úhlu\trojúhelní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3067" y="2780928"/>
            <a:ext cx="5704762" cy="3819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7030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Př. Narýsuj libovolný trojúhelník ABC. Sestroj osy všech jeho vnitřních úhlů.</a:t>
            </a:r>
            <a:endParaRPr lang="cs-CZ" cap="none" dirty="0"/>
          </a:p>
        </p:txBody>
      </p:sp>
      <p:pic>
        <p:nvPicPr>
          <p:cNvPr id="5122" name="Picture 2" descr="U:\MAT\6.třída\Geometrie\Kružnice vepsaná\osy úhlů tr.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212976"/>
            <a:ext cx="6114286" cy="3561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9350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Př. Narýsuj libovolný trojúhelník ABC. Sestroj osy všech jeho vnitřních úhlů.</a:t>
            </a:r>
            <a:endParaRPr lang="cs-CZ" cap="none" dirty="0"/>
          </a:p>
        </p:txBody>
      </p:sp>
      <p:pic>
        <p:nvPicPr>
          <p:cNvPr id="6146" name="Picture 2" descr="U:\MAT\6.třída\Geometrie\Kružnice vepsaná\osy úhlů tr.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038952"/>
            <a:ext cx="5714286" cy="3819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9350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Př. Narýsuj libovolný trojúhelník ABC. Sestroj osy všech jeho vnitřních úhlů.</a:t>
            </a:r>
            <a:endParaRPr lang="cs-CZ" cap="none" dirty="0"/>
          </a:p>
        </p:txBody>
      </p:sp>
      <p:pic>
        <p:nvPicPr>
          <p:cNvPr id="6146" name="Picture 2" descr="U:\MAT\6.třída\Geometrie\Kružnice vepsaná\osy úhlů tr.2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038952"/>
            <a:ext cx="5714286" cy="3819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U:\MAT\6.třída\Geometrie\Kružnice vepsaná\osy úhlů tr.3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5983" y="3000857"/>
            <a:ext cx="6161905" cy="3857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2990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U:\MAT\6.třída\Geometrie\Kružnice vepsaná\průsečík os úhlů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714" y="567095"/>
            <a:ext cx="7628572" cy="572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476672"/>
            <a:ext cx="3816424" cy="193899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/>
              <a:t>Osy úhlů trojúhelníka se protínají v jednom bodě – S – průsečík os </a:t>
            </a:r>
            <a:r>
              <a:rPr lang="cs-CZ" sz="3000" dirty="0" smtClean="0"/>
              <a:t>trojúhelníka.</a:t>
            </a:r>
            <a:endParaRPr lang="cs-CZ" sz="3000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5076056" y="3663348"/>
            <a:ext cx="288032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 flipV="1">
            <a:off x="3707904" y="2348880"/>
            <a:ext cx="1656184" cy="1314468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6053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trojúhelník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Kružnice vepsaná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79078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0999" y="1719071"/>
            <a:ext cx="8407893" cy="1493905"/>
          </a:xfrm>
        </p:spPr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střed kružnice </a:t>
            </a:r>
            <a:r>
              <a:rPr lang="cs-CZ" dirty="0" smtClean="0"/>
              <a:t>– průsečík os úhlů – S</a:t>
            </a:r>
          </a:p>
          <a:p>
            <a:pPr algn="ctr">
              <a:lnSpc>
                <a:spcPct val="150000"/>
              </a:lnSpc>
            </a:pPr>
            <a:r>
              <a:rPr lang="cs-CZ" dirty="0" smtClean="0">
                <a:solidFill>
                  <a:srgbClr val="FF0000"/>
                </a:solidFill>
              </a:rPr>
              <a:t>poloměr </a:t>
            </a:r>
            <a:r>
              <a:rPr lang="cs-CZ" dirty="0" smtClean="0"/>
              <a:t>– velikost kolmice z bodu S k jedné ze stran ∆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Kružnice vepsaná ∆</a:t>
            </a:r>
            <a:endParaRPr lang="cs-CZ" dirty="0"/>
          </a:p>
        </p:txBody>
      </p:sp>
      <p:pic>
        <p:nvPicPr>
          <p:cNvPr id="9219" name="Picture 3" descr="U:\MAT\6.třída\Geometrie\Kružnice vepsaná\polomě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2636912"/>
            <a:ext cx="5836860" cy="4092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2780928"/>
            <a:ext cx="3384377" cy="55399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/>
              <a:t>r = </a:t>
            </a:r>
            <a:r>
              <a:rPr lang="cs-CZ" sz="3000" dirty="0" smtClean="0">
                <a:latin typeface="Calibri"/>
                <a:cs typeface="Calibri"/>
              </a:rPr>
              <a:t>│SD│=│SE│=│SF│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3675947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Kružnice vepsaná ∆</a:t>
            </a:r>
            <a:endParaRPr lang="cs-CZ" dirty="0"/>
          </a:p>
        </p:txBody>
      </p:sp>
      <p:pic>
        <p:nvPicPr>
          <p:cNvPr id="10242" name="Picture 2" descr="U:\MAT\6.třída\Geometrie\Kružnice vepsaná\kružnice vepsaná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1015" y="2060848"/>
            <a:ext cx="5933334" cy="397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72903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Opsaná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764686"/>
            <a:ext cx="4040188" cy="3035191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Vepsaná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2929617"/>
            <a:ext cx="4041775" cy="2705329"/>
          </a:xfr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Kružnice opsaná a vepsaná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77002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109728" indent="0">
              <a:buFont typeface="Arial" pitchFamily="34" charset="0"/>
              <a:buNone/>
            </a:pPr>
            <a:r>
              <a:rPr lang="cs-CZ" sz="2000" smtClean="0"/>
              <a:t>ODVÁRKO, Oldřich; KADLEČEK, Jiří. </a:t>
            </a:r>
            <a:r>
              <a:rPr lang="cs-CZ" sz="2000" i="1" smtClean="0"/>
              <a:t>Matematika pro 6.ročník základní školy : 2.díl</a:t>
            </a:r>
            <a:r>
              <a:rPr lang="cs-CZ" sz="2000" smtClean="0"/>
              <a:t>. 1.vydání. Praha : Prometheus, 1997. 88 s. ISBN 80-7196-086-1.</a:t>
            </a:r>
          </a:p>
          <a:p>
            <a:pPr marL="109728" indent="0">
              <a:buFont typeface="Arial" pitchFamily="34" charset="0"/>
              <a:buNone/>
            </a:pPr>
            <a:endParaRPr lang="cs-CZ" sz="2000" smtClean="0"/>
          </a:p>
          <a:p>
            <a:pPr marL="109728" indent="0">
              <a:buFont typeface="Arial" pitchFamily="34" charset="0"/>
              <a:buNone/>
            </a:pPr>
            <a:r>
              <a:rPr lang="cs-CZ" sz="2000" smtClean="0"/>
              <a:t>http://microsoft.com</a:t>
            </a:r>
          </a:p>
          <a:p>
            <a:pPr marL="109728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8535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94</TotalTime>
  <Words>250</Words>
  <Application>Microsoft Office PowerPoint</Application>
  <PresentationFormat>Předvádění na obrazovce (4:3)</PresentationFormat>
  <Paragraphs>35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Mřížka</vt:lpstr>
      <vt:lpstr>Prezentace aplikace PowerPoint</vt:lpstr>
      <vt:lpstr>Anotace</vt:lpstr>
      <vt:lpstr>Kružnice vepsaná</vt:lpstr>
      <vt:lpstr>Osa úhlu</vt:lpstr>
      <vt:lpstr>Př. Sestroj osu úhlu ABC.</vt:lpstr>
      <vt:lpstr>Př. Sestroj osu úhlu ABC.</vt:lpstr>
      <vt:lpstr>Př. Sestroj osu úhlu ABC.</vt:lpstr>
      <vt:lpstr>Př. Sestroj osu úhlu ABC.</vt:lpstr>
      <vt:lpstr>Osy úhlu trojúhelníka</vt:lpstr>
      <vt:lpstr>Př. Narýsuj libovolný trojúhelník ABC. Sestroj osy všech jeho vnitřních úhlů.</vt:lpstr>
      <vt:lpstr>Př. Narýsuj libovolný trojúhelník ABC. Sestroj osy všech jeho vnitřních úhlů.</vt:lpstr>
      <vt:lpstr>Př. Narýsuj libovolný trojúhelník ABC. Sestroj osy všech jeho vnitřních úhlů.</vt:lpstr>
      <vt:lpstr>Př. Narýsuj libovolný trojúhelník ABC. Sestroj osy všech jeho vnitřních úhlů.</vt:lpstr>
      <vt:lpstr>Prezentace aplikace PowerPoint</vt:lpstr>
      <vt:lpstr>Kružnice vepsaná</vt:lpstr>
      <vt:lpstr>Kružnice vepsaná ∆</vt:lpstr>
      <vt:lpstr>Kružnice vepsaná ∆</vt:lpstr>
      <vt:lpstr>Kružnice opsaná a vepsaná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 Králík</cp:lastModifiedBy>
  <cp:revision>19</cp:revision>
  <dcterms:created xsi:type="dcterms:W3CDTF">2012-01-20T08:11:22Z</dcterms:created>
  <dcterms:modified xsi:type="dcterms:W3CDTF">2012-04-05T08:44:43Z</dcterms:modified>
</cp:coreProperties>
</file>