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3"/>
  </p:notesMasterIdLst>
  <p:sldIdLst>
    <p:sldId id="267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10080625" cy="7559675"/>
  <p:notesSz cx="7559675" cy="10691813"/>
  <p:defaultTextStyle>
    <a:defPPr>
      <a:defRPr lang="en-GB"/>
    </a:defPPr>
    <a:lvl1pPr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742950" indent="-28575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11430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6002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2057400" indent="-228600" algn="l" defTabSz="449263" rtl="0" fontAlgn="base" hangingPunct="0">
      <a:lnSpc>
        <a:spcPct val="93000"/>
      </a:lnSpc>
      <a:spcBef>
        <a:spcPct val="0"/>
      </a:spcBef>
      <a:spcAft>
        <a:spcPct val="0"/>
      </a:spcAft>
      <a:buClr>
        <a:srgbClr val="000000"/>
      </a:buClr>
      <a:buSzPct val="100000"/>
      <a:buFont typeface="Times New Roman" pitchFamily="16" charset="0"/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0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-546" y="-72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3525" cy="40068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sp>
      <p:sp>
        <p:nvSpPr>
          <p:cNvPr id="205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755650" y="5078413"/>
            <a:ext cx="6046788" cy="481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cs-CZ" smtClean="0"/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hdr"/>
          </p:nvPr>
        </p:nvSpPr>
        <p:spPr bwMode="auto">
          <a:xfrm>
            <a:off x="0" y="0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Lucida Sans Unicode" charset="0"/>
              </a:defRPr>
            </a:lvl1pPr>
          </a:lstStyle>
          <a:p>
            <a:endParaRPr lang="cs-CZ"/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/>
          </p:nvPr>
        </p:nvSpPr>
        <p:spPr bwMode="auto">
          <a:xfrm>
            <a:off x="4278313" y="0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Lucida Sans Unicode" charset="0"/>
              </a:defRPr>
            </a:lvl1pPr>
          </a:lstStyle>
          <a:p>
            <a:endParaRPr lang="cs-CZ"/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/>
          </p:nvPr>
        </p:nvSpPr>
        <p:spPr bwMode="auto">
          <a:xfrm>
            <a:off x="0" y="10156825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Lucida Sans Unicode" charset="0"/>
              </a:defRPr>
            </a:lvl1pPr>
          </a:lstStyle>
          <a:p>
            <a:endParaRPr lang="cs-CZ"/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/>
          </p:nvPr>
        </p:nvSpPr>
        <p:spPr bwMode="auto">
          <a:xfrm>
            <a:off x="4278313" y="10156825"/>
            <a:ext cx="3279775" cy="533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Lucida Sans Unicode" charset="0"/>
              </a:defRPr>
            </a:lvl1pPr>
          </a:lstStyle>
          <a:p>
            <a:fld id="{2E895FB9-B52A-4A38-AB4D-5926AE3729F7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061877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6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5E1328-82B4-4BE1-AA7A-68A812489BCE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EC8AF6B-B754-4BFE-B7FF-3B8ABA377B29}" type="slidenum">
              <a:rPr lang="cs-CZ"/>
              <a:pPr/>
              <a:t>2</a:t>
            </a:fld>
            <a:endParaRPr lang="cs-CZ"/>
          </a:p>
        </p:txBody>
      </p:sp>
      <p:sp>
        <p:nvSpPr>
          <p:cNvPr id="133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33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AB2FA364-9FD9-4FED-83B2-0500709EA08B}" type="slidenum">
              <a:rPr lang="cs-CZ"/>
              <a:pPr/>
              <a:t>3</a:t>
            </a:fld>
            <a:endParaRPr lang="cs-CZ"/>
          </a:p>
        </p:txBody>
      </p:sp>
      <p:sp>
        <p:nvSpPr>
          <p:cNvPr id="1433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433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74251B8D-37DB-45A8-9308-E6E830C30355}" type="slidenum">
              <a:rPr lang="cs-CZ"/>
              <a:pPr/>
              <a:t>4</a:t>
            </a:fld>
            <a:endParaRPr lang="cs-CZ"/>
          </a:p>
        </p:txBody>
      </p:sp>
      <p:sp>
        <p:nvSpPr>
          <p:cNvPr id="1536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536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8ACEC919-2F87-48D1-A3E7-B0351A377303}" type="slidenum">
              <a:rPr lang="cs-CZ"/>
              <a:pPr/>
              <a:t>5</a:t>
            </a:fld>
            <a:endParaRPr lang="cs-CZ"/>
          </a:p>
        </p:txBody>
      </p:sp>
      <p:sp>
        <p:nvSpPr>
          <p:cNvPr id="1638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638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DBB1B273-83D6-4BC7-9232-D7405E96DA71}" type="slidenum">
              <a:rPr lang="cs-CZ"/>
              <a:pPr/>
              <a:t>6</a:t>
            </a:fld>
            <a:endParaRPr lang="cs-CZ"/>
          </a:p>
        </p:txBody>
      </p:sp>
      <p:sp>
        <p:nvSpPr>
          <p:cNvPr id="1740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741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1C862003-8FE8-47D1-9ABF-35A9D38D8BB7}" type="slidenum">
              <a:rPr lang="cs-CZ"/>
              <a:pPr/>
              <a:t>7</a:t>
            </a:fld>
            <a:endParaRPr lang="cs-CZ"/>
          </a:p>
        </p:txBody>
      </p:sp>
      <p:sp>
        <p:nvSpPr>
          <p:cNvPr id="1843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843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577863B8-051A-49A1-A4CC-4278B191E258}" type="slidenum">
              <a:rPr lang="cs-CZ"/>
              <a:pPr/>
              <a:t>8</a:t>
            </a:fld>
            <a:endParaRPr lang="cs-CZ"/>
          </a:p>
        </p:txBody>
      </p:sp>
      <p:sp>
        <p:nvSpPr>
          <p:cNvPr id="19457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19458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31C5B33B-9E89-4A15-AE65-126C1B36828F}" type="slidenum">
              <a:rPr lang="cs-CZ"/>
              <a:pPr/>
              <a:t>9</a:t>
            </a:fld>
            <a:endParaRPr lang="cs-CZ"/>
          </a:p>
        </p:txBody>
      </p:sp>
      <p:sp>
        <p:nvSpPr>
          <p:cNvPr id="20481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0482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CC8A072-71AD-4315-A430-B07A2E9F22C3}" type="slidenum">
              <a:rPr lang="cs-CZ"/>
              <a:pPr/>
              <a:t>10</a:t>
            </a:fld>
            <a:endParaRPr lang="cs-CZ"/>
          </a:p>
        </p:txBody>
      </p:sp>
      <p:sp>
        <p:nvSpPr>
          <p:cNvPr id="21505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1506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F2D4E987-7931-43BF-8728-44FB0042122E}" type="slidenum">
              <a:rPr lang="cs-CZ"/>
              <a:pPr/>
              <a:t>11</a:t>
            </a:fld>
            <a:endParaRPr lang="cs-CZ"/>
          </a:p>
        </p:txBody>
      </p:sp>
      <p:sp>
        <p:nvSpPr>
          <p:cNvPr id="22529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06488" y="812800"/>
            <a:ext cx="5345112" cy="4008438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2530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755650" y="5078413"/>
            <a:ext cx="6048375" cy="4811712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650" y="2347913"/>
            <a:ext cx="8569325" cy="1620837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12888" y="4283075"/>
            <a:ext cx="7056437" cy="1931988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1FF3D0B7-BB2B-4DAB-9EDD-88139A500E48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480051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0E91772D-2E2D-42B9-8F93-F4FB6BCD9D12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102433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96925" y="4857750"/>
            <a:ext cx="8567738" cy="15017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96925" y="3203575"/>
            <a:ext cx="8567738" cy="1654175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656F7FAD-D645-404B-BC61-490D8EB0DE98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5173053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03238" y="1768475"/>
            <a:ext cx="4457700" cy="4987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113338" y="1768475"/>
            <a:ext cx="4459287" cy="4987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741EFF07-047D-4CE1-933A-7F33FC3F3C9D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543982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5" y="303213"/>
            <a:ext cx="9072563" cy="1258887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04825" y="1692275"/>
            <a:ext cx="4452938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04825" y="2397125"/>
            <a:ext cx="4452938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5121275" y="1692275"/>
            <a:ext cx="4456113" cy="70485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5121275" y="2397125"/>
            <a:ext cx="4456113" cy="43561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4B7B4F94-7991-4054-8550-42C374042D72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2544989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909B13C-0A1D-4646-9BF3-D6BCE774A29B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526495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556638B-24DC-459D-8B81-1E95B12B2DDE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852440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4825" y="301625"/>
            <a:ext cx="3316288" cy="127952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41763" y="301625"/>
            <a:ext cx="5635625" cy="6451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04825" y="1581150"/>
            <a:ext cx="3316288" cy="517207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DFF11C92-8BA2-473B-B71C-48E092654186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326230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976438" y="5291138"/>
            <a:ext cx="6048375" cy="6254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976438" y="674688"/>
            <a:ext cx="6048375" cy="453707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976438" y="5916613"/>
            <a:ext cx="6048375" cy="8874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ECD5E84E-E452-4A36-89D9-42AF0D515CA2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109105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AEDAF9EE-5198-413D-8AD9-4949C323DAF7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035448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05675" y="301625"/>
            <a:ext cx="2266950" cy="645477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3238" y="301625"/>
            <a:ext cx="6650037" cy="645477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idx="12"/>
          </p:nvPr>
        </p:nvSpPr>
        <p:spPr/>
        <p:txBody>
          <a:bodyPr/>
          <a:lstStyle>
            <a:lvl1pPr>
              <a:defRPr/>
            </a:lvl1pPr>
          </a:lstStyle>
          <a:p>
            <a:fld id="{F12017B4-20F2-4191-BC45-674DA821F7FD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3508436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lastní rozlože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3238" y="301625"/>
            <a:ext cx="9069387" cy="1260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0"/>
          </p:nvPr>
        </p:nvSpPr>
        <p:spPr>
          <a:xfrm>
            <a:off x="503238" y="6886575"/>
            <a:ext cx="2346325" cy="519113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idx="11"/>
          </p:nvPr>
        </p:nvSpPr>
        <p:spPr>
          <a:xfrm>
            <a:off x="3448050" y="6886575"/>
            <a:ext cx="3194050" cy="519113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idx="12"/>
          </p:nvPr>
        </p:nvSpPr>
        <p:spPr>
          <a:xfrm>
            <a:off x="7227888" y="6886575"/>
            <a:ext cx="2346325" cy="519113"/>
          </a:xfrm>
        </p:spPr>
        <p:txBody>
          <a:bodyPr/>
          <a:lstStyle>
            <a:lvl1pPr>
              <a:defRPr/>
            </a:lvl1pPr>
          </a:lstStyle>
          <a:p>
            <a:fld id="{02334B70-4CA4-47AA-9BE5-13C6E129C864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68875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503238" y="301625"/>
            <a:ext cx="9069387" cy="1260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titulního textu</a:t>
            </a:r>
          </a:p>
        </p:txBody>
      </p:sp>
      <p:sp>
        <p:nvSpPr>
          <p:cNvPr id="1026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503238" y="1768475"/>
            <a:ext cx="9069387" cy="4987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8224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Klepněte pro úpravu formátu textu osnovy</a:t>
            </a:r>
          </a:p>
          <a:p>
            <a:pPr lvl="1"/>
            <a:r>
              <a:rPr lang="en-GB" smtClean="0"/>
              <a:t>Druhá úroveň</a:t>
            </a:r>
          </a:p>
          <a:p>
            <a:pPr lvl="2"/>
            <a:r>
              <a:rPr lang="en-GB" smtClean="0"/>
              <a:t>Třetí úroveň</a:t>
            </a:r>
          </a:p>
          <a:p>
            <a:pPr lvl="3"/>
            <a:r>
              <a:rPr lang="en-GB" smtClean="0"/>
              <a:t>Čtvrtá úroveň osnovy</a:t>
            </a:r>
          </a:p>
          <a:p>
            <a:pPr lvl="4"/>
            <a:r>
              <a:rPr lang="en-GB" smtClean="0"/>
              <a:t>Pátá úroveň osnovy</a:t>
            </a:r>
          </a:p>
          <a:p>
            <a:pPr lvl="4"/>
            <a:r>
              <a:rPr lang="en-GB" smtClean="0"/>
              <a:t>Šestá úroveň</a:t>
            </a:r>
          </a:p>
          <a:p>
            <a:pPr lvl="4"/>
            <a:r>
              <a:rPr lang="en-GB" smtClean="0"/>
              <a:t>Sedmá úroveň</a:t>
            </a:r>
          </a:p>
          <a:p>
            <a:pPr lvl="4"/>
            <a:r>
              <a:rPr lang="en-GB" smtClean="0"/>
              <a:t>Osmá úroveň textu</a:t>
            </a:r>
          </a:p>
          <a:p>
            <a:pPr lvl="4"/>
            <a:r>
              <a:rPr lang="en-GB" smtClean="0"/>
              <a:t>Devátá úroveň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503238" y="6886575"/>
            <a:ext cx="2346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Lucida Sans Unicode" charset="0"/>
              </a:defRPr>
            </a:lvl1pPr>
          </a:lstStyle>
          <a:p>
            <a:endParaRPr lang="cs-CZ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448050" y="6886575"/>
            <a:ext cx="31940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>
              <a:lnSpc>
                <a:spcPct val="95000"/>
              </a:lnSpc>
              <a:tabLst>
                <a:tab pos="723900" algn="l"/>
                <a:tab pos="1447800" algn="l"/>
                <a:tab pos="2171700" algn="l"/>
                <a:tab pos="28956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Lucida Sans Unicode" charset="0"/>
              </a:defRPr>
            </a:lvl1pPr>
          </a:lstStyle>
          <a:p>
            <a:endParaRPr lang="cs-CZ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7227888" y="6886575"/>
            <a:ext cx="234632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tabLst>
                <a:tab pos="723900" algn="l"/>
                <a:tab pos="1447800" algn="l"/>
                <a:tab pos="2171700" algn="l"/>
              </a:tabLst>
              <a:defRPr sz="1400">
                <a:solidFill>
                  <a:srgbClr val="000000"/>
                </a:solidFill>
                <a:latin typeface="Times New Roman" pitchFamily="16" charset="0"/>
                <a:cs typeface="Lucida Sans Unicode" charset="0"/>
              </a:defRPr>
            </a:lvl1pPr>
          </a:lstStyle>
          <a:p>
            <a:fld id="{DE5980F1-9F5D-4644-8782-C1794F409850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+mj-lt"/>
          <a:ea typeface="+mj-ea"/>
          <a:cs typeface="+mj-cs"/>
        </a:defRPr>
      </a:lvl1pPr>
      <a:lvl2pPr marL="742950" indent="-28575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2pPr>
      <a:lvl3pPr marL="1143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3pPr>
      <a:lvl4pPr marL="1600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4pPr>
      <a:lvl5pPr marL="20574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5pPr>
      <a:lvl6pPr marL="25146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6pPr>
      <a:lvl7pPr marL="29718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7pPr>
      <a:lvl8pPr marL="34290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8pPr>
      <a:lvl9pPr marL="3886200" indent="-228600" algn="ctr" defTabSz="449263" rtl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6" charset="0"/>
        <a:defRPr sz="4400">
          <a:solidFill>
            <a:srgbClr val="000000"/>
          </a:solidFill>
          <a:latin typeface="Arial" charset="0"/>
          <a:ea typeface="Microsoft YaHei" charset="0"/>
          <a:cs typeface="Microsoft YaHei" charset="0"/>
        </a:defRPr>
      </a:lvl9pPr>
    </p:titleStyle>
    <p:bodyStyle>
      <a:lvl1pPr marL="342900" indent="-342900" algn="l" defTabSz="449263" rtl="0" fontAlgn="base" hangingPunct="0">
        <a:lnSpc>
          <a:spcPct val="93000"/>
        </a:lnSpc>
        <a:spcBef>
          <a:spcPct val="0"/>
        </a:spcBef>
        <a:spcAft>
          <a:spcPts val="1413"/>
        </a:spcAft>
        <a:buClr>
          <a:srgbClr val="000000"/>
        </a:buClr>
        <a:buSzPct val="100000"/>
        <a:buFont typeface="Times New Roman" pitchFamily="16" charset="0"/>
        <a:defRPr sz="32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 defTabSz="449263" rtl="0" fontAlgn="base" hangingPunct="0">
        <a:lnSpc>
          <a:spcPct val="93000"/>
        </a:lnSpc>
        <a:spcBef>
          <a:spcPct val="0"/>
        </a:spcBef>
        <a:spcAft>
          <a:spcPts val="1138"/>
        </a:spcAft>
        <a:buClr>
          <a:srgbClr val="000000"/>
        </a:buClr>
        <a:buSzPct val="100000"/>
        <a:buFont typeface="Times New Roman" pitchFamily="16" charset="0"/>
        <a:defRPr sz="28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 defTabSz="449263" rtl="0" fontAlgn="base" hangingPunct="0">
        <a:lnSpc>
          <a:spcPct val="93000"/>
        </a:lnSpc>
        <a:spcBef>
          <a:spcPct val="0"/>
        </a:spcBef>
        <a:spcAft>
          <a:spcPts val="850"/>
        </a:spcAft>
        <a:buClr>
          <a:srgbClr val="000000"/>
        </a:buClr>
        <a:buSzPct val="100000"/>
        <a:buFont typeface="Times New Roman" pitchFamily="16" charset="0"/>
        <a:defRPr sz="2400"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 defTabSz="449263" rtl="0" fontAlgn="base" hangingPunct="0">
        <a:lnSpc>
          <a:spcPct val="93000"/>
        </a:lnSpc>
        <a:spcBef>
          <a:spcPct val="0"/>
        </a:spcBef>
        <a:spcAft>
          <a:spcPts val="575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6pPr>
      <a:lvl7pPr marL="29718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7pPr>
      <a:lvl8pPr marL="34290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8pPr>
      <a:lvl9pPr marL="3886200" indent="-228600" algn="l" defTabSz="449263" rtl="0" fontAlgn="base" hangingPunct="0">
        <a:lnSpc>
          <a:spcPct val="93000"/>
        </a:lnSpc>
        <a:spcBef>
          <a:spcPct val="0"/>
        </a:spcBef>
        <a:spcAft>
          <a:spcPts val="288"/>
        </a:spcAft>
        <a:buClr>
          <a:srgbClr val="000000"/>
        </a:buClr>
        <a:buSzPct val="100000"/>
        <a:buFont typeface="Times New Roman" pitchFamily="16" charset="0"/>
        <a:defRPr sz="2000"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title"/>
          </p:nvPr>
        </p:nvSpPr>
        <p:spPr>
          <a:xfrm>
            <a:off x="504031" y="302738"/>
            <a:ext cx="9072563" cy="1665928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88855" y="286987"/>
            <a:ext cx="6704665" cy="163793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255679648"/>
              </p:ext>
            </p:extLst>
          </p:nvPr>
        </p:nvGraphicFramePr>
        <p:xfrm>
          <a:off x="1387838" y="2351899"/>
          <a:ext cx="7383707" cy="4696805"/>
        </p:xfrm>
        <a:graphic>
          <a:graphicData uri="http://schemas.openxmlformats.org/drawingml/2006/table">
            <a:tbl>
              <a:tblPr/>
              <a:tblGrid>
                <a:gridCol w="2714418"/>
                <a:gridCol w="4669289"/>
              </a:tblGrid>
              <a:tr h="71396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100806" marR="100806" marT="50398" marB="50398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100806" marR="100806" marT="50398" marB="5039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100806" marR="100806" marT="50398" marB="50398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marL="100806" marR="100806" marT="50398" marB="5039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marL="100806" marR="100806" marT="50398" marB="50398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Značení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bioproduktů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VY_32_INOVACE_11.02.18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100806" marR="100806" marT="50398" marB="5039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100806" marR="100806" marT="50398" marB="50398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Ing. Alice Votavová</a:t>
                      </a:r>
                    </a:p>
                  </a:txBody>
                  <a:tcPr marL="100806" marR="100806" marT="50398" marB="5039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100806" marR="100806" marT="50398" marB="50398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0">
                        <a:lnSpc>
                          <a:spcPct val="9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Times New Roman" pitchFamily="16" charset="0"/>
                        <a:buNone/>
                        <a:tabLst>
                          <a:tab pos="723900" algn="l"/>
                          <a:tab pos="1447800" algn="l"/>
                          <a:tab pos="2171700" algn="l"/>
                          <a:tab pos="2895600" algn="l"/>
                          <a:tab pos="3619500" algn="l"/>
                          <a:tab pos="4343400" algn="l"/>
                          <a:tab pos="5067300" algn="l"/>
                          <a:tab pos="5791200" algn="l"/>
                          <a:tab pos="6515100" algn="l"/>
                          <a:tab pos="7239000" algn="l"/>
                        </a:tabLst>
                      </a:pPr>
                      <a:r>
                        <a:rPr kumimoji="0" lang="cs-CZ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Ekologické zemědělství a agroturistika pro 4. ročník </a:t>
                      </a:r>
                      <a:r>
                        <a:rPr kumimoji="0" lang="cs-CZ" sz="1100" b="0" i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agropodnikání</a:t>
                      </a:r>
                      <a:r>
                        <a:rPr kumimoji="0" lang="cs-CZ" sz="11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+mn-ea"/>
                          <a:cs typeface="Calibri" pitchFamily="34" charset="0"/>
                        </a:rPr>
                        <a:t> (rozvoj venkova)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100806" marR="100806" marT="50398" marB="50398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4. </a:t>
                      </a:r>
                      <a:r>
                        <a:rPr kumimoji="0" lang="cs-CZ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Agropodnikání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100806" marR="100806" marT="50398" marB="50398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8. března 2013</a:t>
                      </a:r>
                    </a:p>
                  </a:txBody>
                  <a:tcPr marL="100806" marR="100806" marT="50398" marB="5039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100806" marR="100806" marT="50398" marB="50398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Prezentace seznamuje s pojmy bioprodukt a biopotravina, zabývá se označováním </a:t>
                      </a:r>
                      <a:r>
                        <a:rPr kumimoji="0" lang="cs-CZ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biovýrobků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. Je doplněna o obrázky log, které se používají v EU a ČR.</a:t>
                      </a:r>
                    </a:p>
                  </a:txBody>
                  <a:tcPr marL="100806" marR="100806" marT="50398" marB="5039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62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5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100806" marR="100806" marT="50398" marB="50398"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Výkladová prezentace  doplněná o otázky ,  kterými si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žáci upevní probrané učivo.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100806" marR="100806" marT="50398" marB="50398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2858429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70975" cy="1262063"/>
          </a:xfrm>
          <a:ln/>
        </p:spPr>
        <p:txBody>
          <a:bodyPr tIns="38808"/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/>
              <a:t>Bioprodukt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type="subTitle" idx="4294967295"/>
          </p:nvPr>
        </p:nvSpPr>
        <p:spPr bwMode="auto">
          <a:xfrm>
            <a:off x="503238" y="1768475"/>
            <a:ext cx="9070975" cy="4989513"/>
          </a:xfrm>
          <a:prstGeom prst="rect">
            <a:avLst/>
          </a:prstGeom>
          <a:noFill/>
          <a:ln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28224" rIns="0" bIns="0" anchor="ctr"/>
          <a:lstStyle/>
          <a:p>
            <a:pPr marL="0" indent="0" algn="just"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>
                <a:solidFill>
                  <a:srgbClr val="FF0000"/>
                </a:solidFill>
              </a:rPr>
              <a:t>Surovina rostlinného nebo živočišného původu získaná v systému ekologického zemědělství.</a:t>
            </a:r>
          </a:p>
          <a:p>
            <a:pPr marL="0" indent="0" algn="just"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endParaRPr lang="cs-CZ"/>
          </a:p>
          <a:p>
            <a:pPr marL="0" indent="0" algn="just"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/>
              <a:t>Je určena k výrobě biopotravin, krmiva, osiva, sadby. </a:t>
            </a:r>
          </a:p>
          <a:p>
            <a:pPr marL="0" indent="0" algn="just"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/>
              <a:t>Př.:</a:t>
            </a:r>
          </a:p>
          <a:p>
            <a:pPr marL="0" indent="0" algn="just"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>
                <a:solidFill>
                  <a:srgbClr val="0000FF"/>
                </a:solidFill>
              </a:rPr>
              <a:t>obiloviny, zelenina, ovoce, luskoviny, olejniny, LAKR, syrové mléko, vejce, živá zvířata.</a:t>
            </a:r>
          </a:p>
          <a:p>
            <a:pPr marL="0" indent="0" algn="just">
              <a:spcAft>
                <a:spcPct val="0"/>
              </a:spcAft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>
                <a:solidFill>
                  <a:srgbClr val="00AE00"/>
                </a:solidFill>
              </a:rPr>
              <a:t>Produkty lovu volně žijících zvířat a ryb se za bioprodukci nepovažují.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70975" cy="1262063"/>
          </a:xfrm>
          <a:ln/>
        </p:spPr>
        <p:txBody>
          <a:bodyPr tIns="38808"/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/>
              <a:t>Biopotravina</a:t>
            </a:r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03238" y="1768475"/>
            <a:ext cx="9070975" cy="4989513"/>
          </a:xfrm>
          <a:ln/>
        </p:spPr>
        <p:txBody>
          <a:bodyPr/>
          <a:lstStyle/>
          <a:p>
            <a:pPr marL="431800" indent="-323850">
              <a:buSzPct val="45000"/>
              <a:buFont typeface="Wingdings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dirty="0"/>
              <a:t>Potravina vyrobená ze surovin pocházejících výhradně z ekologického zemědělství za podmínek uvedených v dokumentu:</a:t>
            </a:r>
          </a:p>
          <a:p>
            <a:pPr marL="431800" indent="-323850">
              <a:buSzPct val="45000"/>
              <a:buFont typeface="Wingdings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endParaRPr lang="cs-CZ" b="1" dirty="0">
              <a:solidFill>
                <a:srgbClr val="0000FF"/>
              </a:solidFill>
            </a:endParaRPr>
          </a:p>
          <a:p>
            <a:pPr marL="431800" indent="-323850">
              <a:buSzPct val="45000"/>
              <a:buFont typeface="Wingdings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b="1" dirty="0">
                <a:solidFill>
                  <a:srgbClr val="0000FF"/>
                </a:solidFill>
              </a:rPr>
              <a:t>NAŘÍZENÍ RADY (ES) 834/2007 </a:t>
            </a:r>
          </a:p>
          <a:p>
            <a:pPr marL="431800" indent="-323850">
              <a:buSzPct val="45000"/>
              <a:buFont typeface="Wingdings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dirty="0">
                <a:solidFill>
                  <a:srgbClr val="0000FF"/>
                </a:solidFill>
              </a:rPr>
              <a:t>o ekologické produkci a označování ekologických produktů</a:t>
            </a:r>
          </a:p>
          <a:p>
            <a:pPr marL="431800" indent="-323850">
              <a:buSzPct val="45000"/>
              <a:buFont typeface="Wingdings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endParaRPr lang="cs-CZ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70975" cy="1262063"/>
          </a:xfrm>
          <a:ln/>
        </p:spPr>
        <p:txBody>
          <a:bodyPr tIns="38808"/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/>
              <a:t>Označování bioproduktů</a:t>
            </a:r>
          </a:p>
        </p:txBody>
      </p:sp>
      <p:sp>
        <p:nvSpPr>
          <p:cNvPr id="512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03238" y="1768475"/>
            <a:ext cx="9070975" cy="5424488"/>
          </a:xfrm>
          <a:ln/>
        </p:spPr>
        <p:txBody>
          <a:bodyPr/>
          <a:lstStyle/>
          <a:p>
            <a:pPr marL="431800" indent="-323850">
              <a:buSzPct val="45000"/>
              <a:buFont typeface="Wingdings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dirty="0" smtClean="0">
                <a:solidFill>
                  <a:srgbClr val="008000"/>
                </a:solidFill>
              </a:rPr>
              <a:t>	Produkt </a:t>
            </a:r>
            <a:r>
              <a:rPr lang="cs-CZ" dirty="0">
                <a:solidFill>
                  <a:srgbClr val="008000"/>
                </a:solidFill>
              </a:rPr>
              <a:t>označený výrazy „bio“ a „</a:t>
            </a:r>
            <a:r>
              <a:rPr lang="cs-CZ" dirty="0" err="1">
                <a:solidFill>
                  <a:srgbClr val="008000"/>
                </a:solidFill>
              </a:rPr>
              <a:t>eko</a:t>
            </a:r>
            <a:r>
              <a:rPr lang="cs-CZ" dirty="0">
                <a:solidFill>
                  <a:srgbClr val="008000"/>
                </a:solidFill>
              </a:rPr>
              <a:t>“ může být používán, pouze když splňuje podmínky „Nařízení“.</a:t>
            </a:r>
          </a:p>
          <a:p>
            <a:pPr marL="431800" indent="-323850">
              <a:buSzPct val="45000"/>
              <a:buFont typeface="Wingdings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dirty="0">
                <a:solidFill>
                  <a:srgbClr val="FF0000"/>
                </a:solidFill>
              </a:rPr>
              <a:t>Podmínky:</a:t>
            </a:r>
            <a:r>
              <a:rPr lang="cs-CZ" dirty="0"/>
              <a:t> </a:t>
            </a:r>
          </a:p>
          <a:p>
            <a:pPr marL="431800" indent="-323850">
              <a:buSzPct val="45000"/>
              <a:buFont typeface="Wingdings" charset="2"/>
              <a:buChar char="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dirty="0"/>
              <a:t>registrace subjektu do systému EZ, </a:t>
            </a:r>
          </a:p>
          <a:p>
            <a:pPr marL="431800" indent="-323850">
              <a:buSzPct val="45000"/>
              <a:buFont typeface="Wingdings" charset="2"/>
              <a:buChar char="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dirty="0"/>
              <a:t>uzavřená smlouva s kontrolní organizací, každoroční inspekce, </a:t>
            </a:r>
          </a:p>
          <a:p>
            <a:pPr marL="431800" indent="-323850">
              <a:buSzPct val="45000"/>
              <a:buFont typeface="Wingdings" charset="2"/>
              <a:buChar char="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dirty="0"/>
              <a:t>ukončené přechodné období</a:t>
            </a:r>
          </a:p>
          <a:p>
            <a:pPr marL="431800" indent="-323850">
              <a:buSzPct val="45000"/>
              <a:buFont typeface="Wingdings" charset="2"/>
              <a:buChar char="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dirty="0"/>
              <a:t>podaná žádost o vydání certifikátu na konkrétní bioprodukt (biopotravinu).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70975" cy="1262063"/>
          </a:xfrm>
          <a:ln/>
        </p:spPr>
        <p:txBody>
          <a:bodyPr tIns="38808"/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/>
              <a:t>Povinné údaje na biopotravině</a:t>
            </a:r>
          </a:p>
        </p:txBody>
      </p:sp>
      <p:sp>
        <p:nvSpPr>
          <p:cNvPr id="614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03238" y="1768475"/>
            <a:ext cx="9070975" cy="4989513"/>
          </a:xfrm>
          <a:ln/>
        </p:spPr>
        <p:txBody>
          <a:bodyPr/>
          <a:lstStyle/>
          <a:p>
            <a:pPr marL="431800" indent="-323850">
              <a:buSzPct val="45000"/>
              <a:buFont typeface="Wingdings" charset="2"/>
              <a:buChar char="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/>
              <a:t>logo BIO, případně slovo v dokumentaci „bio“ (př. špalda, skot)</a:t>
            </a:r>
          </a:p>
          <a:p>
            <a:pPr marL="431800" indent="-323850">
              <a:buSzPct val="45000"/>
              <a:buFont typeface="Wingdings" charset="2"/>
              <a:buChar char="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/>
              <a:t>číselný kód kontrolní organizace (tj.: CZ-BIO-KEZ-01, CZ-BIO-ABCERT-02, CZ-BIOKONT-03)</a:t>
            </a:r>
          </a:p>
          <a:p>
            <a:pPr marL="431800" indent="-323850">
              <a:buSzPct val="45000"/>
              <a:buFont typeface="Wingdings" charset="2"/>
              <a:buChar char="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/>
              <a:t>logo EU na balené produkty vyprodukované v EU.</a:t>
            </a:r>
          </a:p>
          <a:p>
            <a:pPr marL="431800" indent="-323850">
              <a:buSzPct val="45000"/>
              <a:buFont typeface="Wingdings" charset="2"/>
              <a:buChar char="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/>
              <a:t>označení původu biopotraviny, např. zemědělská produkce EU, ČR.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70975" cy="1262063"/>
          </a:xfrm>
          <a:ln/>
        </p:spPr>
        <p:txBody>
          <a:bodyPr tIns="38808"/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/>
              <a:t>Další údaje  </a:t>
            </a:r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03238" y="1768475"/>
            <a:ext cx="9070975" cy="5064125"/>
          </a:xfrm>
          <a:ln/>
        </p:spPr>
        <p:txBody>
          <a:bodyPr/>
          <a:lstStyle/>
          <a:p>
            <a:pPr marL="431800" indent="-323850">
              <a:buSzPct val="45000"/>
              <a:buFont typeface="Wingdings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dirty="0" smtClean="0"/>
              <a:t>	Kromě </a:t>
            </a:r>
            <a:r>
              <a:rPr lang="cs-CZ" dirty="0"/>
              <a:t>loga EU, lze používat vnitrostátní a soukromá loga.</a:t>
            </a:r>
          </a:p>
          <a:p>
            <a:pPr marL="431800" indent="-323850">
              <a:buSzPct val="45000"/>
              <a:buFont typeface="Wingdings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dirty="0" smtClean="0"/>
              <a:t>	Označení </a:t>
            </a:r>
            <a:r>
              <a:rPr lang="cs-CZ" dirty="0"/>
              <a:t>produktů a potravin, které nesplňují podmínky „Nařízení“, jako např.: </a:t>
            </a:r>
          </a:p>
          <a:p>
            <a:pPr marL="431800" indent="-323850">
              <a:buSzPct val="45000"/>
              <a:buFont typeface="Wingdings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dirty="0" smtClean="0">
                <a:solidFill>
                  <a:srgbClr val="FF0000"/>
                </a:solidFill>
              </a:rPr>
              <a:t>	biologické </a:t>
            </a:r>
            <a:r>
              <a:rPr lang="cs-CZ" dirty="0">
                <a:solidFill>
                  <a:srgbClr val="FF0000"/>
                </a:solidFill>
              </a:rPr>
              <a:t>nebo ekologické</a:t>
            </a:r>
            <a:r>
              <a:rPr lang="cs-CZ" dirty="0"/>
              <a:t> nesmí být používáno svévolně. Toto se považuje za klamání spotřebitele.</a:t>
            </a:r>
          </a:p>
          <a:p>
            <a:pPr marL="431800" indent="-323850">
              <a:buSzPct val="45000"/>
              <a:buFont typeface="Wingdings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dirty="0" smtClean="0"/>
              <a:t>	Produkt </a:t>
            </a:r>
            <a:r>
              <a:rPr lang="cs-CZ" dirty="0"/>
              <a:t>z přechodného období se označí slovně </a:t>
            </a:r>
            <a:r>
              <a:rPr lang="cs-CZ" dirty="0">
                <a:solidFill>
                  <a:srgbClr val="0000FF"/>
                </a:solidFill>
              </a:rPr>
              <a:t>„produkt z přechodného období“</a:t>
            </a:r>
            <a:r>
              <a:rPr lang="cs-CZ" dirty="0"/>
              <a:t> a č. kód kontrolní organizace.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70975" cy="1262063"/>
          </a:xfrm>
          <a:ln/>
        </p:spPr>
        <p:txBody>
          <a:bodyPr tIns="38808"/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/>
              <a:t>Národní logo ČR (biozebra)</a:t>
            </a:r>
          </a:p>
        </p:txBody>
      </p:sp>
      <p:sp>
        <p:nvSpPr>
          <p:cNvPr id="8194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03238" y="1768475"/>
            <a:ext cx="9070975" cy="4989513"/>
          </a:xfrm>
          <a:ln/>
        </p:spPr>
        <p:txBody>
          <a:bodyPr/>
          <a:lstStyle/>
          <a:p>
            <a:endParaRPr lang="cs-CZ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39975" y="3419475"/>
            <a:ext cx="4859338" cy="2339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70975" cy="1262063"/>
          </a:xfrm>
          <a:ln/>
        </p:spPr>
        <p:txBody>
          <a:bodyPr tIns="38808"/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/>
              <a:t>Nové logo EU</a:t>
            </a: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9363" y="2595563"/>
            <a:ext cx="5219700" cy="2984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blipFill dpi="0" rotWithShape="0">
                  <a:blip/>
                  <a:srcRect/>
                  <a:stretch>
                    <a:fillRect/>
                  </a:stretch>
                </a:blip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70975" cy="1262063"/>
          </a:xfrm>
          <a:ln/>
        </p:spPr>
        <p:txBody>
          <a:bodyPr tIns="38808"/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/>
              <a:t>Opakování</a:t>
            </a:r>
          </a:p>
        </p:txBody>
      </p:sp>
      <p:sp>
        <p:nvSpPr>
          <p:cNvPr id="10242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03238" y="1768475"/>
            <a:ext cx="9070975" cy="4989513"/>
          </a:xfrm>
          <a:ln/>
        </p:spPr>
        <p:txBody>
          <a:bodyPr/>
          <a:lstStyle/>
          <a:p>
            <a:pPr marL="431800" indent="-323850">
              <a:buSzPct val="45000"/>
              <a:buFont typeface="Wingdings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/>
              <a:t>1. Co je bioprodukt.</a:t>
            </a:r>
          </a:p>
          <a:p>
            <a:pPr marL="431800" indent="-323850">
              <a:buSzPct val="45000"/>
              <a:buFont typeface="Wingdings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/>
              <a:t>2. Co je biopotravina.</a:t>
            </a:r>
          </a:p>
          <a:p>
            <a:pPr marL="431800" indent="-323850">
              <a:buSzPct val="45000"/>
              <a:buFont typeface="Wingdings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/>
              <a:t>3. Jak se označuje biopotravina.</a:t>
            </a:r>
          </a:p>
          <a:p>
            <a:pPr marL="431800" indent="-323850">
              <a:buSzPct val="45000"/>
              <a:buFont typeface="Wingdings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/>
              <a:t>4. Jak se označuje produkt z přechodného období.</a:t>
            </a:r>
          </a:p>
          <a:p>
            <a:pPr marL="431800" indent="-323850">
              <a:buSzPct val="45000"/>
              <a:buFont typeface="Wingdings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/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5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70975" cy="1262063"/>
          </a:xfrm>
          <a:ln/>
        </p:spPr>
        <p:txBody>
          <a:bodyPr tIns="38808"/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/>
              <a:t>Opakování - </a:t>
            </a:r>
            <a:r>
              <a:rPr lang="cs-CZ">
                <a:solidFill>
                  <a:srgbClr val="FF0000"/>
                </a:solidFill>
              </a:rPr>
              <a:t>Řešení</a:t>
            </a:r>
          </a:p>
        </p:txBody>
      </p:sp>
      <p:sp>
        <p:nvSpPr>
          <p:cNvPr id="11266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03238" y="1768475"/>
            <a:ext cx="9070975" cy="4989513"/>
          </a:xfrm>
          <a:ln/>
        </p:spPr>
        <p:txBody>
          <a:bodyPr/>
          <a:lstStyle/>
          <a:p>
            <a:pPr marL="431800" indent="-323850">
              <a:buSzPct val="45000"/>
              <a:buFont typeface="Wingdings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/>
              <a:t>1. Co je bioprodukt. </a:t>
            </a:r>
            <a:r>
              <a:rPr lang="cs-CZ">
                <a:solidFill>
                  <a:srgbClr val="FF0000"/>
                </a:solidFill>
              </a:rPr>
              <a:t>Surovina získaná v systému EZ. </a:t>
            </a:r>
          </a:p>
        </p:txBody>
      </p:sp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504825" y="1770063"/>
            <a:ext cx="9070975" cy="5424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0" tIns="28224" rIns="0" bIns="0"/>
          <a:lstStyle>
            <a:lvl1pPr marL="431800" indent="-32385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1pPr>
            <a:lvl2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2pPr>
            <a:lvl3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3pPr>
            <a:lvl4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4pPr>
            <a:lvl5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5pPr>
            <a:lvl6pPr marL="25146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6pPr>
            <a:lvl7pPr marL="29718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7pPr>
            <a:lvl8pPr marL="34290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8pPr>
            <a:lvl9pPr marL="3886200" indent="-228600" defTabSz="449263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  <a:defRPr>
                <a:solidFill>
                  <a:srgbClr val="000000"/>
                </a:solidFill>
                <a:latin typeface="Arial" charset="0"/>
                <a:ea typeface="Microsoft YaHei" charset="0"/>
                <a:cs typeface="Microsoft YaHei" charset="0"/>
              </a:defRPr>
            </a:lvl9pPr>
          </a:lstStyle>
          <a:p>
            <a:pPr>
              <a:spcAft>
                <a:spcPts val="1413"/>
              </a:spcAft>
              <a:buSzPct val="45000"/>
              <a:buFont typeface="Wingdings" charset="2"/>
              <a:buNone/>
            </a:pPr>
            <a:r>
              <a:rPr lang="cs-CZ" sz="3200"/>
              <a:t>1. Co je bioprodukt.</a:t>
            </a:r>
          </a:p>
          <a:p>
            <a:pPr>
              <a:spcAft>
                <a:spcPts val="1413"/>
              </a:spcAft>
              <a:buSzPct val="45000"/>
              <a:buFont typeface="Wingdings" charset="2"/>
              <a:buNone/>
            </a:pPr>
            <a:endParaRPr lang="cs-CZ" sz="3200"/>
          </a:p>
          <a:p>
            <a:pPr>
              <a:spcAft>
                <a:spcPts val="1413"/>
              </a:spcAft>
              <a:buSzPct val="45000"/>
              <a:buFont typeface="Wingdings" charset="2"/>
              <a:buNone/>
            </a:pPr>
            <a:r>
              <a:rPr lang="cs-CZ" sz="3200"/>
              <a:t>2. Co je biopotravina. </a:t>
            </a:r>
            <a:r>
              <a:rPr lang="cs-CZ" sz="3200">
                <a:solidFill>
                  <a:srgbClr val="FF0000"/>
                </a:solidFill>
              </a:rPr>
              <a:t>Potravina vyrobená ze surovin, získaných v EZ, splňuje dané předpisy.</a:t>
            </a:r>
          </a:p>
          <a:p>
            <a:pPr>
              <a:spcAft>
                <a:spcPts val="1413"/>
              </a:spcAft>
              <a:buSzPct val="45000"/>
              <a:buFont typeface="Wingdings" charset="2"/>
              <a:buNone/>
            </a:pPr>
            <a:r>
              <a:rPr lang="cs-CZ" sz="3200"/>
              <a:t>3. Jak se označuje biopotravina. </a:t>
            </a:r>
            <a:r>
              <a:rPr lang="cs-CZ" sz="3200">
                <a:solidFill>
                  <a:srgbClr val="FF0000"/>
                </a:solidFill>
              </a:rPr>
              <a:t>Logem a číslem kontrolní organizace a označením původu.</a:t>
            </a:r>
          </a:p>
          <a:p>
            <a:pPr>
              <a:spcAft>
                <a:spcPts val="1413"/>
              </a:spcAft>
              <a:buSzPct val="45000"/>
              <a:buFont typeface="Wingdings" charset="2"/>
              <a:buNone/>
            </a:pPr>
            <a:r>
              <a:rPr lang="cs-CZ" sz="3200"/>
              <a:t>4. Jak se označuje produkt z přechodného období. </a:t>
            </a:r>
            <a:r>
              <a:rPr lang="cs-CZ" sz="3200">
                <a:solidFill>
                  <a:srgbClr val="FF0000"/>
                </a:solidFill>
              </a:rPr>
              <a:t>Slovně „produkt přechodného období“</a:t>
            </a:r>
          </a:p>
          <a:p>
            <a:pPr>
              <a:spcAft>
                <a:spcPts val="1413"/>
              </a:spcAft>
              <a:buSzPct val="45000"/>
              <a:buFont typeface="Wingdings" charset="2"/>
              <a:buNone/>
            </a:pPr>
            <a:r>
              <a:rPr lang="cs-CZ" sz="3200"/>
              <a:t>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>
            <a:spLocks noGrp="1" noChangeArrowheads="1"/>
          </p:cNvSpPr>
          <p:nvPr>
            <p:ph type="title"/>
          </p:nvPr>
        </p:nvSpPr>
        <p:spPr>
          <a:xfrm>
            <a:off x="503238" y="301625"/>
            <a:ext cx="9070975" cy="1262063"/>
          </a:xfrm>
          <a:ln/>
        </p:spPr>
        <p:txBody>
          <a:bodyPr tIns="38808"/>
          <a:lstStyle/>
          <a:p>
            <a:pPr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/>
              <a:t>Zdroje:</a:t>
            </a:r>
          </a:p>
        </p:txBody>
      </p:sp>
      <p:sp>
        <p:nvSpPr>
          <p:cNvPr id="1229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503238" y="1768475"/>
            <a:ext cx="9396412" cy="4989513"/>
          </a:xfrm>
          <a:ln/>
        </p:spPr>
        <p:txBody>
          <a:bodyPr tIns="21168"/>
          <a:lstStyle/>
          <a:p>
            <a:pPr marL="431800" indent="-32385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z="2400"/>
              <a:t>http://www.apic-ak.cz/data_ak/13/l/EkoZemBiopotrPravPredpisy.pdf</a:t>
            </a:r>
          </a:p>
          <a:p>
            <a:pPr marL="431800" indent="-323850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r>
              <a:rPr lang="cs-CZ" sz="2400"/>
              <a:t>http://www.bio-info.cz/zpravy/jak-pouzivat-nove-evropske-logo-pro-biopotraviny</a:t>
            </a:r>
          </a:p>
          <a:p>
            <a:pPr marL="431800" indent="-323850">
              <a:buSzPct val="45000"/>
              <a:buFont typeface="Wingdings" charset="2"/>
              <a:buNone/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  <a:tab pos="8686800" algn="l"/>
              </a:tabLst>
            </a:pPr>
            <a:endParaRPr lang="cs-CZ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Motiv systému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tiv systému Office">
      <a:majorFont>
        <a:latin typeface="Arial"/>
        <a:ea typeface="Microsoft YaHei"/>
        <a:cs typeface="Microsoft YaHei"/>
      </a:majorFont>
      <a:minorFont>
        <a:latin typeface="Arial"/>
        <a:ea typeface="Microsoft YaHei"/>
        <a:cs typeface="Microsoft YaHei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0">
          <a:lnSpc>
            <a:spcPct val="93000"/>
          </a:lnSpc>
          <a:spcBef>
            <a:spcPct val="0"/>
          </a:spcBef>
          <a:spcAft>
            <a:spcPct val="0"/>
          </a:spcAft>
          <a:buClr>
            <a:srgbClr val="000000"/>
          </a:buClr>
          <a:buSzPct val="100000"/>
          <a:buFont typeface="Times New Roman" pitchFamily="16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effectLst/>
            <a:latin typeface="Arial" charset="0"/>
          </a:defRPr>
        </a:defPPr>
      </a:lstStyle>
    </a:lnDef>
  </a:objectDefaults>
  <a:extraClrSchemeLst>
    <a:extraClrScheme>
      <a:clrScheme name="Motiv systému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tiv systému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tiv systému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376</Words>
  <Application>Microsoft Office PowerPoint</Application>
  <PresentationFormat>Vlastní</PresentationFormat>
  <Paragraphs>78</Paragraphs>
  <Slides>11</Slides>
  <Notes>11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Snímek 1</vt:lpstr>
      <vt:lpstr>Bioprodukt</vt:lpstr>
      <vt:lpstr>Biopotravina</vt:lpstr>
      <vt:lpstr>Označování bioproduktů</vt:lpstr>
      <vt:lpstr>Povinné údaje na biopotravině</vt:lpstr>
      <vt:lpstr>Další údaje  </vt:lpstr>
      <vt:lpstr>Národní logo ČR (biozebra)</vt:lpstr>
      <vt:lpstr>Nové logo EU</vt:lpstr>
      <vt:lpstr>Opakování</vt:lpstr>
      <vt:lpstr>Opakování - Řešení</vt:lpstr>
      <vt:lpstr>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Alice Votavová</dc:creator>
  <cp:lastModifiedBy>nausovj</cp:lastModifiedBy>
  <cp:revision>9</cp:revision>
  <cp:lastPrinted>1601-01-01T00:00:00Z</cp:lastPrinted>
  <dcterms:created xsi:type="dcterms:W3CDTF">2014-03-02T08:36:34Z</dcterms:created>
  <dcterms:modified xsi:type="dcterms:W3CDTF">2014-03-26T08:11:04Z</dcterms:modified>
</cp:coreProperties>
</file>