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17"/>
  </p:notesMasterIdLst>
  <p:sldIdLst>
    <p:sldId id="262" r:id="rId4"/>
    <p:sldId id="263" r:id="rId5"/>
    <p:sldId id="264" r:id="rId6"/>
    <p:sldId id="257" r:id="rId7"/>
    <p:sldId id="258" r:id="rId8"/>
    <p:sldId id="261" r:id="rId9"/>
    <p:sldId id="266" r:id="rId10"/>
    <p:sldId id="259" r:id="rId11"/>
    <p:sldId id="260" r:id="rId12"/>
    <p:sldId id="267" r:id="rId13"/>
    <p:sldId id="268" r:id="rId14"/>
    <p:sldId id="269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74007-566C-4382-B817-10CE9657FDD9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091080-776E-46BD-9CD1-846CE0986B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64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C059D4-3E40-4A30-A4AA-C23C6B5010A7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 spd="slow"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 spd="slow"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D16349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0616077"/>
      </p:ext>
    </p:extLst>
  </p:cSld>
  <p:clrMapOvr>
    <a:masterClrMapping/>
  </p:clrMapOvr>
  <p:transition spd="slow"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722337113"/>
      </p:ext>
    </p:extLst>
  </p:cSld>
  <p:clrMapOvr>
    <a:masterClrMapping/>
  </p:clrMapOvr>
  <p:transition spd="slow">
    <p:wipe dir="r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6343161"/>
      </p:ext>
    </p:extLst>
  </p:cSld>
  <p:clrMapOvr>
    <a:masterClrMapping/>
  </p:clrMapOvr>
  <p:transition spd="slow">
    <p:wipe dir="r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282281586"/>
      </p:ext>
    </p:extLst>
  </p:cSld>
  <p:clrMapOvr>
    <a:masterClrMapping/>
  </p:clrMapOvr>
  <p:transition spd="slow">
    <p:wipe dir="r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1013204"/>
      </p:ext>
    </p:extLst>
  </p:cSld>
  <p:clrMapOvr>
    <a:masterClrMapping/>
  </p:clrMapOvr>
  <p:transition spd="slow">
    <p:wipe dir="r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599343700"/>
      </p:ext>
    </p:extLst>
  </p:cSld>
  <p:clrMapOvr>
    <a:masterClrMapping/>
  </p:clrMapOvr>
  <p:transition spd="slow">
    <p:wipe dir="r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9348657"/>
      </p:ext>
    </p:extLst>
  </p:cSld>
  <p:clrMapOvr>
    <a:masterClrMapping/>
  </p:clrMapOvr>
  <p:transition spd="slow">
    <p:wipe dir="r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2473699"/>
      </p:ext>
    </p:extLst>
  </p:cSld>
  <p:clrMapOvr>
    <a:masterClrMapping/>
  </p:clrMapOvr>
  <p:transition spd="slow">
    <p:wipe dir="r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1059363"/>
      </p:ext>
    </p:extLst>
  </p:cSld>
  <p:clrMapOvr>
    <a:masterClrMapping/>
  </p:clrMapOvr>
  <p:transition spd="slow">
    <p:wipe dir="r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8774850"/>
      </p:ext>
    </p:extLst>
  </p:cSld>
  <p:clrMapOvr>
    <a:masterClrMapping/>
  </p:clrMapOvr>
  <p:transition spd="slow">
    <p:wipe dir="r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7876564"/>
      </p:ext>
    </p:extLst>
  </p:cSld>
  <p:clrMapOvr>
    <a:masterClrMapping/>
  </p:clrMapOvr>
  <p:transition spd="slow">
    <p:wipe dir="r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D16349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8605084"/>
      </p:ext>
    </p:extLst>
  </p:cSld>
  <p:clrMapOvr>
    <a:masterClrMapping/>
  </p:clrMapOvr>
  <p:transition spd="slow">
    <p:wipe dir="r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594455489"/>
      </p:ext>
    </p:extLst>
  </p:cSld>
  <p:clrMapOvr>
    <a:masterClrMapping/>
  </p:clrMapOvr>
  <p:transition spd="slow">
    <p:wipe dir="r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9372420"/>
      </p:ext>
    </p:extLst>
  </p:cSld>
  <p:clrMapOvr>
    <a:masterClrMapping/>
  </p:clrMapOvr>
  <p:transition spd="slow">
    <p:wipe dir="r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689040975"/>
      </p:ext>
    </p:extLst>
  </p:cSld>
  <p:clrMapOvr>
    <a:masterClrMapping/>
  </p:clrMapOvr>
  <p:transition spd="slow">
    <p:wipe dir="r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3235628"/>
      </p:ext>
    </p:extLst>
  </p:cSld>
  <p:clrMapOvr>
    <a:masterClrMapping/>
  </p:clrMapOvr>
  <p:transition spd="slow">
    <p:wipe dir="r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229577890"/>
      </p:ext>
    </p:extLst>
  </p:cSld>
  <p:clrMapOvr>
    <a:masterClrMapping/>
  </p:clrMapOvr>
  <p:transition spd="slow">
    <p:wipe dir="r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1015878"/>
      </p:ext>
    </p:extLst>
  </p:cSld>
  <p:clrMapOvr>
    <a:masterClrMapping/>
  </p:clrMapOvr>
  <p:transition spd="slow">
    <p:wipe dir="r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7032203"/>
      </p:ext>
    </p:extLst>
  </p:cSld>
  <p:clrMapOvr>
    <a:masterClrMapping/>
  </p:clrMapOvr>
  <p:transition spd="slow">
    <p:wipe dir="r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4000910"/>
      </p:ext>
    </p:extLst>
  </p:cSld>
  <p:clrMapOvr>
    <a:masterClrMapping/>
  </p:clrMapOvr>
  <p:transition spd="slow">
    <p:wipe dir="r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3298107"/>
      </p:ext>
    </p:extLst>
  </p:cSld>
  <p:clrMapOvr>
    <a:masterClrMapping/>
  </p:clrMapOvr>
  <p:transition spd="slow">
    <p:wipe dir="r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2482130"/>
      </p:ext>
    </p:extLst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bg1">
                <a:shade val="60000"/>
                <a:satMod val="110000"/>
              </a:schemeClr>
              <a:schemeClr val="bg1">
                <a:tint val="95000"/>
              </a:schemeClr>
            </a:duotone>
            <a:lum/>
          </a:blip>
          <a:srcRect/>
          <a:tile tx="0" ty="0" sx="25000" sy="25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9CA31-B5F7-404B-A978-31566B3805A2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E5B9E9C-0BBD-4F26-AF5F-6899D1F5BD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 dir="r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bg1">
                <a:shade val="60000"/>
                <a:satMod val="110000"/>
              </a:schemeClr>
              <a:schemeClr val="bg1">
                <a:tint val="95000"/>
              </a:schemeClr>
            </a:duotone>
            <a:lum/>
          </a:blip>
          <a:srcRect/>
          <a:tile tx="0" ty="0" sx="24000" sy="5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56607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 dir="r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bg1">
                <a:shade val="60000"/>
                <a:satMod val="110000"/>
              </a:schemeClr>
              <a:schemeClr val="bg1">
                <a:tint val="95000"/>
              </a:schemeClr>
            </a:duotone>
            <a:lum/>
          </a:blip>
          <a:srcRect/>
          <a:tile tx="0" ty="0" sx="24000" sy="5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>
                <a:solidFill>
                  <a:prstClr val="white"/>
                </a:solidFill>
              </a:rPr>
              <a:pPr/>
              <a:t>7.1.2014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74816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r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11560" y="3861048"/>
            <a:ext cx="7854696" cy="1608584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sz="2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Prodejna</a:t>
            </a:r>
            <a:endParaRPr lang="cs-CZ" sz="36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9552" y="2204864"/>
            <a:ext cx="7851648" cy="18288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5400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Obchodní provoz</a:t>
            </a:r>
            <a:endParaRPr lang="cs-CZ" sz="5400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94470027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1676400"/>
            <a:ext cx="8610600" cy="4724400"/>
          </a:xfrm>
          <a:solidFill>
            <a:schemeClr val="tx1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Číslo projektu: </a:t>
            </a: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CZ.1.07/1.5.00/34.0077</a:t>
            </a:r>
          </a:p>
          <a:p>
            <a:pPr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Šablona:</a:t>
            </a: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III/2 Inovace a zkvalitnění výuky</a:t>
            </a:r>
            <a:b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</a:b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                    prostřednictvím ICT</a:t>
            </a:r>
          </a:p>
          <a:p>
            <a:pPr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Sada:</a:t>
            </a: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10</a:t>
            </a:r>
          </a:p>
          <a:p>
            <a:pPr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Číslo materiálu: </a:t>
            </a: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VY_32_INOVACE_1PP_OPR_08</a:t>
            </a:r>
            <a:endParaRPr lang="cs-CZ" dirty="0">
              <a:solidFill>
                <a:sysClr val="windowText" lastClr="000000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23528" y="304800"/>
            <a:ext cx="8568952" cy="1179984"/>
          </a:xfrm>
          <a:solidFill>
            <a:schemeClr val="tx1">
              <a:lumMod val="50000"/>
            </a:schemeClr>
          </a:solidFill>
          <a:ln>
            <a:noFill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>
              <a:spcAft>
                <a:spcPts val="1200"/>
              </a:spcAft>
            </a:pPr>
            <a:r>
              <a:rPr lang="cs-CZ" sz="40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Digitální</a:t>
            </a:r>
            <a:r>
              <a:rPr lang="cs-CZ" sz="4000" dirty="0" smtClean="0">
                <a:solidFill>
                  <a:schemeClr val="bg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učební</a:t>
            </a:r>
            <a:r>
              <a:rPr lang="cs-CZ" sz="4000" dirty="0" smtClean="0">
                <a:solidFill>
                  <a:schemeClr val="bg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materiál</a:t>
            </a:r>
            <a:endParaRPr lang="cs-CZ" sz="4000" dirty="0">
              <a:solidFill>
                <a:sysClr val="windowText" lastClr="000000"/>
              </a:solidFill>
              <a:latin typeface="+mj-lt"/>
              <a:cs typeface="Times New Roman" pitchFamily="18" charset="0"/>
            </a:endParaRPr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45720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521662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381000" y="1600200"/>
            <a:ext cx="8291264" cy="4162008"/>
          </a:xfrm>
          <a:solidFill>
            <a:schemeClr val="tx1">
              <a:lumMod val="5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endParaRPr lang="cs-CZ" sz="900" b="1" dirty="0" smtClean="0">
              <a:solidFill>
                <a:schemeClr val="bg1"/>
              </a:solidFill>
              <a:latin typeface="+mj-lt"/>
              <a:cs typeface="Times New Roman" pitchFamily="18" charset="0"/>
            </a:endParaRP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Předmět: 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Obchodní provoz	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1.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Vytvořeno: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říjen 2013</a:t>
            </a:r>
            <a:endParaRPr lang="cs-CZ" sz="2200" b="1" dirty="0" smtClean="0">
              <a:solidFill>
                <a:sysClr val="windowText" lastClr="000000"/>
              </a:solidFill>
              <a:latin typeface="+mj-lt"/>
              <a:cs typeface="Times New Roman" pitchFamily="18" charset="0"/>
            </a:endParaRP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Jméno autora: 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Ing. Lenka Orálková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Odborné učiliště a Praktická škola, Mohelnice, Vodní 27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Anotace: 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Prezentace je určena žákům 1. ročníku oboru Prodavačské práce jako výukový materiál. Seznamuje žáky s ochranou zboží před zcizením během prodejní doby </a:t>
            </a:r>
            <a:b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</a:b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a před zničením zboží.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Klíčová slova: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ochrana zboží před zcizením a zničením</a:t>
            </a: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95456" cy="1256184"/>
          </a:xfrm>
          <a:solidFill>
            <a:schemeClr val="tx1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b="1" dirty="0" smtClean="0">
                <a:solidFill>
                  <a:sysClr val="windowText" lastClr="000000"/>
                </a:solidFill>
                <a:effectLst/>
                <a:latin typeface="+mj-lt"/>
                <a:cs typeface="Times New Roman" pitchFamily="18" charset="0"/>
              </a:rPr>
              <a:t>Ochrana zboží před zcizením </a:t>
            </a:r>
            <a:br>
              <a:rPr lang="cs-CZ" sz="4000" b="1" dirty="0" smtClean="0">
                <a:solidFill>
                  <a:sysClr val="windowText" lastClr="000000"/>
                </a:solidFill>
                <a:effectLst/>
                <a:latin typeface="+mj-lt"/>
                <a:cs typeface="Times New Roman" pitchFamily="18" charset="0"/>
              </a:rPr>
            </a:br>
            <a:r>
              <a:rPr lang="cs-CZ" sz="4000" b="1" dirty="0" smtClean="0">
                <a:solidFill>
                  <a:sysClr val="windowText" lastClr="000000"/>
                </a:solidFill>
                <a:effectLst/>
                <a:latin typeface="+mj-lt"/>
                <a:cs typeface="Times New Roman" pitchFamily="18" charset="0"/>
              </a:rPr>
              <a:t>a zničením</a:t>
            </a:r>
            <a:endParaRPr lang="cs-CZ" sz="4000" b="1" dirty="0">
              <a:solidFill>
                <a:sysClr val="windowText" lastClr="000000"/>
              </a:solidFill>
              <a:effectLst/>
              <a:latin typeface="+mj-lt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1000" y="5867400"/>
            <a:ext cx="8280400" cy="576263"/>
          </a:xfrm>
          <a:prstGeom prst="rect">
            <a:avLst/>
          </a:prstGeom>
          <a:solidFill>
            <a:schemeClr val="tx1">
              <a:lumMod val="5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Autorem materiálu a všech jeho částí, není-li uvedeno jinak</a:t>
            </a:r>
            <a:r>
              <a:rPr lang="cs-CZ" sz="1400" i="1" dirty="0" smtClean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,  </a:t>
            </a: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je </a:t>
            </a:r>
            <a:r>
              <a:rPr lang="cs-CZ" sz="1400" i="1" dirty="0" smtClean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Ing. Lenka Orálková </a:t>
            </a:r>
            <a:endParaRPr lang="cs-CZ" sz="1400" i="1" dirty="0">
              <a:solidFill>
                <a:sysClr val="windowText" lastClr="000000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ysClr val="windowText" lastClr="000000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316416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25963"/>
          </a:xfrm>
        </p:spPr>
        <p:txBody>
          <a:bodyPr/>
          <a:lstStyle/>
          <a:p>
            <a:r>
              <a:rPr lang="cs-CZ" dirty="0" smtClean="0"/>
              <a:t>Kolektiv pracovníků prodejny je povinen dbát na to, aby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nedocházelo ke zcizení zboží jak během prodejní doby, tak i po uzavření prodejny. </a:t>
            </a:r>
          </a:p>
          <a:p>
            <a:r>
              <a:rPr lang="cs-CZ" dirty="0" smtClean="0"/>
              <a:t>Péče o zboží je součástí ochrany majetku.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</a:t>
            </a:r>
            <a:endParaRPr lang="cs-CZ" dirty="0"/>
          </a:p>
        </p:txBody>
      </p:sp>
      <p:pic>
        <p:nvPicPr>
          <p:cNvPr id="7" name="Obrázek 6" descr="prode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3092962"/>
            <a:ext cx="2508363" cy="334448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8" name="Obdélník 7"/>
          <p:cNvSpPr/>
          <p:nvPr/>
        </p:nvSpPr>
        <p:spPr>
          <a:xfrm>
            <a:off x="6983658" y="6309320"/>
            <a:ext cx="60946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dobrá organizace práce</a:t>
            </a:r>
            <a:r>
              <a:rPr lang="cs-CZ" dirty="0" smtClean="0"/>
              <a:t>,</a:t>
            </a:r>
            <a:endParaRPr lang="cs-CZ" b="1" dirty="0" smtClean="0"/>
          </a:p>
          <a:p>
            <a:pPr lvl="0"/>
            <a:r>
              <a:rPr lang="cs-CZ" b="1" dirty="0" smtClean="0"/>
              <a:t>vybavení prodejny různými pomůckami</a:t>
            </a:r>
            <a:r>
              <a:rPr lang="cs-CZ" dirty="0" smtClean="0"/>
              <a:t> (zrcadla, průmyslová televize, bezpečnostní cenovky – magnetizované a připevněné na zboží plastikovým kolíčkem, které u východu z prodejny signalizují zloděje),</a:t>
            </a:r>
          </a:p>
          <a:p>
            <a:pPr lvl="0"/>
            <a:r>
              <a:rPr lang="cs-CZ" b="1" dirty="0" smtClean="0"/>
              <a:t>dispoziční řešení prodejny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Ochrana před zcizením </a:t>
            </a:r>
            <a:br>
              <a:rPr lang="cs-CZ" dirty="0" smtClean="0"/>
            </a:br>
            <a:r>
              <a:rPr lang="cs-CZ" dirty="0" smtClean="0"/>
              <a:t>během prodejní doby: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62" r="11407" b="17942"/>
          <a:stretch/>
        </p:blipFill>
        <p:spPr>
          <a:xfrm>
            <a:off x="6883364" y="188640"/>
            <a:ext cx="1793091" cy="16561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42680" y="4077072"/>
            <a:ext cx="3264364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/>
          <p:nvPr/>
        </p:nvSpPr>
        <p:spPr>
          <a:xfrm>
            <a:off x="8260246" y="1772816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7959025" y="6519446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 smtClean="0"/>
              <a:t>Obr.3</a:t>
            </a:r>
            <a:endParaRPr lang="cs-CZ" sz="1200" dirty="0"/>
          </a:p>
        </p:txBody>
      </p:sp>
      <p:sp>
        <p:nvSpPr>
          <p:cNvPr id="10" name="Šipka doprava 9"/>
          <p:cNvSpPr/>
          <p:nvPr/>
        </p:nvSpPr>
        <p:spPr>
          <a:xfrm>
            <a:off x="755576" y="4941168"/>
            <a:ext cx="5400600" cy="864096"/>
          </a:xfrm>
          <a:prstGeom prst="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Bezpečnostní rámy u východu</a:t>
            </a:r>
            <a:endParaRPr lang="cs-CZ" sz="2400" dirty="0"/>
          </a:p>
        </p:txBody>
      </p:sp>
      <p:sp>
        <p:nvSpPr>
          <p:cNvPr id="4" name="Tlačítko akce: Návrat 3">
            <a:hlinkClick r:id="rId4" action="ppaction://hlinksldjump" highlightClick="1"/>
          </p:cNvPr>
          <p:cNvSpPr/>
          <p:nvPr/>
        </p:nvSpPr>
        <p:spPr>
          <a:xfrm>
            <a:off x="8869708" y="6519446"/>
            <a:ext cx="274292" cy="276999"/>
          </a:xfrm>
          <a:prstGeom prst="actionButtonRetur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Zrcadla v prodejně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17" t="2956" r="15749" b="6332"/>
          <a:stretch/>
        </p:blipFill>
        <p:spPr>
          <a:xfrm>
            <a:off x="6012160" y="3650476"/>
            <a:ext cx="2664296" cy="27872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304" b="17500"/>
          <a:stretch>
            <a:fillRect/>
          </a:stretch>
        </p:blipFill>
        <p:spPr>
          <a:xfrm>
            <a:off x="5940151" y="548680"/>
            <a:ext cx="2741009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délník 5"/>
          <p:cNvSpPr/>
          <p:nvPr/>
        </p:nvSpPr>
        <p:spPr>
          <a:xfrm>
            <a:off x="4932040" y="5445224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8028384" y="3140968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200" dirty="0" smtClean="0"/>
              <a:t>Obr.5</a:t>
            </a:r>
            <a:endParaRPr lang="cs-CZ" sz="1200" dirty="0"/>
          </a:p>
        </p:txBody>
      </p:sp>
      <p:pic>
        <p:nvPicPr>
          <p:cNvPr id="8" name="Obrázek 7" descr="DSCN241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1772816"/>
            <a:ext cx="4704522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8063778" y="6488668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Obr.6</a:t>
            </a:r>
            <a:endParaRPr lang="cs-CZ" sz="1200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Ochrana před zcizením zboží během pracovní doby </a:t>
            </a:r>
            <a:br>
              <a:rPr lang="cs-CZ" dirty="0" smtClean="0"/>
            </a:br>
            <a:r>
              <a:rPr lang="cs-CZ" dirty="0" smtClean="0">
                <a:latin typeface="Arial"/>
                <a:cs typeface="Arial"/>
              </a:rPr>
              <a:t>→ uzamykatelné vitríny</a:t>
            </a:r>
            <a:endParaRPr lang="cs-CZ" dirty="0"/>
          </a:p>
        </p:txBody>
      </p:sp>
      <p:pic>
        <p:nvPicPr>
          <p:cNvPr id="3" name="Obrázek 2" descr="P1050593.JPG"/>
          <p:cNvPicPr>
            <a:picLocks noChangeAspect="1"/>
          </p:cNvPicPr>
          <p:nvPr/>
        </p:nvPicPr>
        <p:blipFill>
          <a:blip r:embed="rId2" cstate="print"/>
          <a:srcRect b="13888"/>
          <a:stretch>
            <a:fillRect/>
          </a:stretch>
        </p:blipFill>
        <p:spPr>
          <a:xfrm>
            <a:off x="899592" y="2348880"/>
            <a:ext cx="7671677" cy="3600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7703738" y="6021288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Obr.7</a:t>
            </a:r>
            <a:endParaRPr lang="cs-CZ" sz="1200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zaměřena zejména na: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/>
              <a:t>dodržování hygienických a bezpečnostních předpisů,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/>
              <a:t>správnou manipulaci se zbožím,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/>
              <a:t>vhodné a bezpečné uložení zboží ve skladě,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/>
              <a:t>vhodné a bezpečné vystavení zboží v prodejní místnosti,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/>
              <a:t>dodržování preventivních opatření, např. proti hlodavcům, hmyzu.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zboží před zničením </a:t>
            </a:r>
            <a:endParaRPr lang="cs-CZ" dirty="0"/>
          </a:p>
        </p:txBody>
      </p:sp>
      <p:pic>
        <p:nvPicPr>
          <p:cNvPr id="2050" name="Picture 2" descr="C:\Users\oralle.OUAPRS.009\AppData\Local\Microsoft\Windows\Temporary Internet Files\Content.IE5\Q3KIRSPJ\MC900430057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731"/>
          <a:stretch/>
        </p:blipFill>
        <p:spPr bwMode="auto">
          <a:xfrm>
            <a:off x="6084168" y="4797152"/>
            <a:ext cx="2336031" cy="185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Návrat 3">
            <a:hlinkClick r:id="rId3" action="ppaction://hlinksldjump" highlightClick="1"/>
          </p:cNvPr>
          <p:cNvSpPr/>
          <p:nvPr/>
        </p:nvSpPr>
        <p:spPr>
          <a:xfrm>
            <a:off x="8820472" y="6525344"/>
            <a:ext cx="323528" cy="332656"/>
          </a:xfrm>
          <a:prstGeom prst="actionButtonRetur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SCN239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764704"/>
            <a:ext cx="3072341" cy="2304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DSCN239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764704"/>
            <a:ext cx="3024336" cy="22682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DSCN239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033664"/>
            <a:ext cx="3168352" cy="2376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DSCN239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3861048"/>
            <a:ext cx="3374504" cy="25308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Elipsa 13"/>
          <p:cNvSpPr/>
          <p:nvPr/>
        </p:nvSpPr>
        <p:spPr>
          <a:xfrm>
            <a:off x="2915816" y="2348880"/>
            <a:ext cx="3672408" cy="259228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Dodržování hygienických </a:t>
            </a:r>
            <a:br>
              <a:rPr lang="cs-CZ" sz="2400" dirty="0" smtClean="0"/>
            </a:br>
            <a:r>
              <a:rPr lang="cs-CZ" sz="2400" dirty="0" smtClean="0"/>
              <a:t>předpisů</a:t>
            </a:r>
            <a:endParaRPr lang="cs-CZ" sz="2400" dirty="0"/>
          </a:p>
        </p:txBody>
      </p:sp>
      <p:sp>
        <p:nvSpPr>
          <p:cNvPr id="18" name="Šipka nahoru 17"/>
          <p:cNvSpPr/>
          <p:nvPr/>
        </p:nvSpPr>
        <p:spPr>
          <a:xfrm rot="13626890">
            <a:off x="2659271" y="3733400"/>
            <a:ext cx="873181" cy="1449411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400" dirty="0" smtClean="0"/>
              <a:t>Lžíce</a:t>
            </a:r>
            <a:endParaRPr lang="cs-CZ" sz="2400" dirty="0"/>
          </a:p>
        </p:txBody>
      </p:sp>
      <p:sp>
        <p:nvSpPr>
          <p:cNvPr id="19" name="Šipka nahoru 18"/>
          <p:cNvSpPr/>
          <p:nvPr/>
        </p:nvSpPr>
        <p:spPr>
          <a:xfrm rot="1559548">
            <a:off x="4822036" y="1117936"/>
            <a:ext cx="1366777" cy="1785122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/>
              <a:t>Pracovní plášť</a:t>
            </a:r>
            <a:endParaRPr lang="cs-CZ" sz="2400" dirty="0"/>
          </a:p>
        </p:txBody>
      </p:sp>
      <p:sp>
        <p:nvSpPr>
          <p:cNvPr id="20" name="Šipka nahoru 19"/>
          <p:cNvSpPr/>
          <p:nvPr/>
        </p:nvSpPr>
        <p:spPr>
          <a:xfrm rot="7933095">
            <a:off x="6045610" y="3442592"/>
            <a:ext cx="873181" cy="1449411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400" dirty="0" smtClean="0"/>
              <a:t>Kleště</a:t>
            </a:r>
            <a:endParaRPr lang="cs-CZ" sz="2400" dirty="0"/>
          </a:p>
        </p:txBody>
      </p:sp>
      <p:sp>
        <p:nvSpPr>
          <p:cNvPr id="21" name="Šipka nahoru 20"/>
          <p:cNvSpPr/>
          <p:nvPr/>
        </p:nvSpPr>
        <p:spPr>
          <a:xfrm rot="19402157">
            <a:off x="2684963" y="1770067"/>
            <a:ext cx="873181" cy="1449411"/>
          </a:xfrm>
          <a:prstGeom prst="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400" dirty="0" smtClean="0"/>
              <a:t>Lžíce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755576" y="3068960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23" name="Obdélník 22"/>
          <p:cNvSpPr/>
          <p:nvPr/>
        </p:nvSpPr>
        <p:spPr>
          <a:xfrm>
            <a:off x="7740352" y="3068960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Obr.9</a:t>
            </a:r>
            <a:endParaRPr lang="cs-CZ" sz="1200" dirty="0"/>
          </a:p>
        </p:txBody>
      </p:sp>
      <p:sp>
        <p:nvSpPr>
          <p:cNvPr id="24" name="Obdélník 23"/>
          <p:cNvSpPr/>
          <p:nvPr/>
        </p:nvSpPr>
        <p:spPr>
          <a:xfrm>
            <a:off x="634676" y="6381328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Obr.10</a:t>
            </a:r>
            <a:endParaRPr lang="cs-CZ" sz="1200" dirty="0"/>
          </a:p>
        </p:txBody>
      </p:sp>
      <p:sp>
        <p:nvSpPr>
          <p:cNvPr id="25" name="Obdélník 24"/>
          <p:cNvSpPr/>
          <p:nvPr/>
        </p:nvSpPr>
        <p:spPr>
          <a:xfrm>
            <a:off x="7979492" y="6381328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Obr.11</a:t>
            </a:r>
            <a:endParaRPr lang="cs-CZ" sz="1200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0507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4221088"/>
            <a:ext cx="3240360" cy="21629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 descr="P10507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4581128"/>
            <a:ext cx="2160240" cy="184899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 descr="P1050816.JPG"/>
          <p:cNvPicPr>
            <a:picLocks noChangeAspect="1"/>
          </p:cNvPicPr>
          <p:nvPr/>
        </p:nvPicPr>
        <p:blipFill>
          <a:blip r:embed="rId4" cstate="print"/>
          <a:srcRect t="45249" r="35211" b="-782"/>
          <a:stretch>
            <a:fillRect/>
          </a:stretch>
        </p:blipFill>
        <p:spPr>
          <a:xfrm>
            <a:off x="755576" y="1412776"/>
            <a:ext cx="3920434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P105084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1412776"/>
            <a:ext cx="3707904" cy="27809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Nesprávná manipulace se zbožím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5868144" y="3717032"/>
            <a:ext cx="360040" cy="1152128"/>
          </a:xfrm>
          <a:prstGeom prst="straightConnector1">
            <a:avLst/>
          </a:prstGeom>
          <a:ln w="76200">
            <a:solidFill>
              <a:schemeClr val="accent1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947044" y="3861048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Obr.12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3442988" y="6381328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Obr.13</a:t>
            </a:r>
            <a:endParaRPr lang="cs-CZ" sz="1200" dirty="0"/>
          </a:p>
        </p:txBody>
      </p:sp>
      <p:sp>
        <p:nvSpPr>
          <p:cNvPr id="12" name="Obdélník 11"/>
          <p:cNvSpPr/>
          <p:nvPr/>
        </p:nvSpPr>
        <p:spPr>
          <a:xfrm>
            <a:off x="7979492" y="4149080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Obr.14</a:t>
            </a:r>
            <a:endParaRPr lang="cs-CZ" sz="1200" dirty="0"/>
          </a:p>
        </p:txBody>
      </p:sp>
      <p:sp>
        <p:nvSpPr>
          <p:cNvPr id="13" name="Obdélník 12"/>
          <p:cNvSpPr/>
          <p:nvPr/>
        </p:nvSpPr>
        <p:spPr>
          <a:xfrm>
            <a:off x="7115396" y="6165304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Obr.15</a:t>
            </a:r>
            <a:endParaRPr lang="cs-CZ" sz="1200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1050838.JPG"/>
          <p:cNvPicPr>
            <a:picLocks noChangeAspect="1"/>
          </p:cNvPicPr>
          <p:nvPr/>
        </p:nvPicPr>
        <p:blipFill>
          <a:blip r:embed="rId2" cstate="print"/>
          <a:srcRect t="7019"/>
          <a:stretch>
            <a:fillRect/>
          </a:stretch>
        </p:blipFill>
        <p:spPr>
          <a:xfrm>
            <a:off x="581328" y="1556792"/>
            <a:ext cx="4021604" cy="4985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P105085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4221088"/>
            <a:ext cx="2952328" cy="22142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Vhodné uložení zboží </a:t>
            </a:r>
            <a:br>
              <a:rPr lang="cs-CZ" dirty="0" smtClean="0"/>
            </a:br>
            <a:r>
              <a:rPr lang="cs-CZ" dirty="0" smtClean="0"/>
              <a:t>v prodejní místnosti </a:t>
            </a:r>
            <a:endParaRPr lang="cs-CZ" dirty="0"/>
          </a:p>
        </p:txBody>
      </p:sp>
      <p:pic>
        <p:nvPicPr>
          <p:cNvPr id="8" name="Obrázek 7" descr="P1050845.JPG"/>
          <p:cNvPicPr>
            <a:picLocks noChangeAspect="1"/>
          </p:cNvPicPr>
          <p:nvPr/>
        </p:nvPicPr>
        <p:blipFill>
          <a:blip r:embed="rId4" cstate="print"/>
          <a:srcRect r="14706" b="6176"/>
          <a:stretch>
            <a:fillRect/>
          </a:stretch>
        </p:blipFill>
        <p:spPr>
          <a:xfrm>
            <a:off x="5364088" y="1628800"/>
            <a:ext cx="2952328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3875036" y="6381328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Obr.16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7596336" y="3861048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Obr.17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7619452" y="6309320"/>
            <a:ext cx="70724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dirty="0" smtClean="0"/>
              <a:t>Obr.18</a:t>
            </a:r>
            <a:endParaRPr lang="cs-CZ" sz="12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Clr>
                <a:schemeClr val="tx1"/>
              </a:buClr>
              <a:buSzPct val="100000"/>
              <a:buFont typeface="+mj-lt"/>
              <a:buAutoNum type="arabicPeriod"/>
            </a:pPr>
            <a:r>
              <a:rPr lang="cs-CZ" dirty="0" smtClean="0"/>
              <a:t>Jak </a:t>
            </a:r>
            <a:r>
              <a:rPr lang="cs-CZ" dirty="0"/>
              <a:t>lze chránit zboží před zcizením během prodejní </a:t>
            </a:r>
            <a:r>
              <a:rPr lang="cs-CZ" dirty="0" smtClean="0"/>
              <a:t>doby?</a:t>
            </a:r>
          </a:p>
          <a:p>
            <a:pPr marL="109728" indent="0">
              <a:buClr>
                <a:schemeClr val="tx1"/>
              </a:buClr>
              <a:buSzPct val="100000"/>
              <a:buNone/>
            </a:pPr>
            <a:r>
              <a:rPr lang="cs-CZ" dirty="0" smtClean="0"/>
              <a:t>	</a:t>
            </a:r>
            <a:r>
              <a:rPr lang="cs-CZ" i="1" dirty="0" smtClean="0"/>
              <a:t>Odpověď:</a:t>
            </a:r>
          </a:p>
          <a:p>
            <a:pPr marL="109728" indent="0">
              <a:buClr>
                <a:schemeClr val="tx1"/>
              </a:buClr>
              <a:buSzPct val="100000"/>
              <a:buNone/>
            </a:pPr>
            <a:endParaRPr lang="cs-CZ" dirty="0" smtClean="0"/>
          </a:p>
          <a:p>
            <a:pPr marL="624078" indent="-514350">
              <a:buClr>
                <a:schemeClr val="tx1"/>
              </a:buClr>
              <a:buSzPct val="100000"/>
              <a:buFont typeface="+mj-lt"/>
              <a:buAutoNum type="arabicPeriod" startAt="2"/>
            </a:pPr>
            <a:r>
              <a:rPr lang="cs-CZ" dirty="0" smtClean="0"/>
              <a:t>Jak lze chránit zboží před zničením?</a:t>
            </a:r>
          </a:p>
          <a:p>
            <a:pPr marL="109728" indent="0">
              <a:buClr>
                <a:schemeClr val="tx1"/>
              </a:buClr>
              <a:buSzPct val="100000"/>
              <a:buNone/>
            </a:pPr>
            <a:r>
              <a:rPr lang="cs-CZ" dirty="0"/>
              <a:t>	</a:t>
            </a:r>
            <a:r>
              <a:rPr lang="cs-CZ" i="1" dirty="0" smtClean="0"/>
              <a:t>Odpověď</a:t>
            </a:r>
            <a:r>
              <a:rPr lang="cs-CZ" i="1" dirty="0"/>
              <a:t>:</a:t>
            </a:r>
            <a:endParaRPr lang="cs-CZ" i="1" dirty="0" smtClean="0"/>
          </a:p>
          <a:p>
            <a:pPr marL="109728" indent="0">
              <a:buClr>
                <a:schemeClr val="tx1"/>
              </a:buClr>
              <a:buSzPct val="100000"/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624078" indent="-514350">
              <a:buClr>
                <a:schemeClr val="tx1"/>
              </a:buClr>
              <a:buSzPct val="100000"/>
              <a:buFont typeface="+mj-lt"/>
              <a:buAutoNum type="arabicPeriod" startAt="2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Tlačítko akce: Nápověda 3">
            <a:hlinkClick r:id="rId2" action="ppaction://hlinksldjump" highlightClick="1"/>
          </p:cNvPr>
          <p:cNvSpPr/>
          <p:nvPr/>
        </p:nvSpPr>
        <p:spPr>
          <a:xfrm>
            <a:off x="3347864" y="2420888"/>
            <a:ext cx="360040" cy="504056"/>
          </a:xfrm>
          <a:prstGeom prst="actionButtonHelp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Nápověda 4">
            <a:hlinkClick r:id="rId3" action="ppaction://hlinksldjump" highlightClick="1"/>
          </p:cNvPr>
          <p:cNvSpPr/>
          <p:nvPr/>
        </p:nvSpPr>
        <p:spPr>
          <a:xfrm>
            <a:off x="3347864" y="3933056"/>
            <a:ext cx="360040" cy="504056"/>
          </a:xfrm>
          <a:prstGeom prst="actionButtonHelp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43498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363272" cy="4525963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2400" dirty="0" smtClean="0"/>
              <a:t>KAPLOVÁ, Františka. </a:t>
            </a:r>
            <a:r>
              <a:rPr lang="cs-CZ" sz="2400" i="1" dirty="0" smtClean="0"/>
              <a:t>Obchodní provoz pro střední odborná učiliště obor Prodavač</a:t>
            </a:r>
            <a:r>
              <a:rPr lang="cs-CZ" sz="2400" dirty="0" smtClean="0"/>
              <a:t>. Olomouc: Nakladatelství Olomouc, 2001, ISBN 80-7182-131-4. </a:t>
            </a:r>
          </a:p>
          <a:p>
            <a:pPr>
              <a:buClr>
                <a:schemeClr val="tx1"/>
              </a:buClr>
            </a:pPr>
            <a:r>
              <a:rPr lang="cs-CZ" sz="2400" dirty="0" smtClean="0"/>
              <a:t>NOVOTNÝ, Mojmír. </a:t>
            </a:r>
            <a:r>
              <a:rPr lang="cs-CZ" sz="2400" i="1" dirty="0" smtClean="0"/>
              <a:t>Obchodní provoz pro střední odborná učiliště</a:t>
            </a:r>
            <a:r>
              <a:rPr lang="cs-CZ" sz="2400" dirty="0" smtClean="0"/>
              <a:t>. Praha: Nakladatelství Fortuna, 2003, ISBN 80-7168-845-2. </a:t>
            </a:r>
          </a:p>
          <a:p>
            <a:pPr>
              <a:buClr>
                <a:schemeClr val="tx1"/>
              </a:buClr>
            </a:pPr>
            <a:r>
              <a:rPr lang="cs-CZ" sz="2400" dirty="0" smtClean="0"/>
              <a:t>Zdroj obrázků: Galerie MS Office.</a:t>
            </a:r>
          </a:p>
          <a:p>
            <a:pPr>
              <a:buClr>
                <a:schemeClr val="tx1"/>
              </a:buClr>
            </a:pPr>
            <a:r>
              <a:rPr lang="cs-CZ" sz="2400" dirty="0" smtClean="0"/>
              <a:t>Obrázky 1 až 18 – vlastní tvorba autora.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7052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093296"/>
            <a:ext cx="8280400" cy="576263"/>
          </a:xfrm>
          <a:prstGeom prst="rect">
            <a:avLst/>
          </a:prstGeom>
          <a:solidFill>
            <a:schemeClr val="tx1">
              <a:lumMod val="50000"/>
            </a:schemeClr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Autorem materiálu a všech jeho částí, není-li uvedeno jinak</a:t>
            </a:r>
            <a:r>
              <a:rPr lang="cs-CZ" sz="1400" i="1" dirty="0" smtClean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,  </a:t>
            </a: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je </a:t>
            </a:r>
            <a:r>
              <a:rPr lang="cs-CZ" sz="1400" i="1" dirty="0" smtClean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Ing. Lenka Orálková </a:t>
            </a:r>
            <a:endParaRPr lang="cs-CZ" sz="1400" i="1" dirty="0">
              <a:solidFill>
                <a:sysClr val="windowText" lastClr="000000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ysClr val="windowText" lastClr="000000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580247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hlu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hlu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262</TotalTime>
  <Words>294</Words>
  <Application>Microsoft Office PowerPoint</Application>
  <PresentationFormat>Předvádění na obrazovce (4:3)</PresentationFormat>
  <Paragraphs>79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Shluk</vt:lpstr>
      <vt:lpstr>1_Shluk</vt:lpstr>
      <vt:lpstr>2_Shluk</vt:lpstr>
      <vt:lpstr> Obchodní provoz</vt:lpstr>
      <vt:lpstr>Digitální učební materiál</vt:lpstr>
      <vt:lpstr>Ochrana zboží před zcizením  a zničením</vt:lpstr>
      <vt:lpstr>              </vt:lpstr>
      <vt:lpstr>Ochrana před zcizením  během prodejní doby:</vt:lpstr>
      <vt:lpstr>Zrcadla v prodejně</vt:lpstr>
      <vt:lpstr>Ochrana před zcizením zboží během pracovní doby  → uzamykatelné vitríny</vt:lpstr>
      <vt:lpstr>Ochrana zboží před zničením </vt:lpstr>
      <vt:lpstr>Snímek 9</vt:lpstr>
      <vt:lpstr>Nesprávná manipulace se zbožím</vt:lpstr>
      <vt:lpstr>Vhodné uložení zboží  v prodejní místnosti </vt:lpstr>
      <vt:lpstr>Opakování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zboží před zcizením a zničením</dc:title>
  <dc:creator>x</dc:creator>
  <cp:lastModifiedBy>x</cp:lastModifiedBy>
  <cp:revision>34</cp:revision>
  <dcterms:created xsi:type="dcterms:W3CDTF">2012-01-11T16:41:23Z</dcterms:created>
  <dcterms:modified xsi:type="dcterms:W3CDTF">2014-01-07T19:54:35Z</dcterms:modified>
</cp:coreProperties>
</file>