
<file path=[Content_Types].xml><?xml version="1.0" encoding="utf-8"?>
<Types xmlns="http://schemas.openxmlformats.org/package/2006/content-types"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7" r:id="rId2"/>
    <p:sldId id="258" r:id="rId3"/>
    <p:sldId id="259" r:id="rId4"/>
    <p:sldId id="260" r:id="rId5"/>
    <p:sldId id="262" r:id="rId6"/>
    <p:sldId id="261" r:id="rId7"/>
    <p:sldId id="263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7" d="100"/>
          <a:sy n="87" d="100"/>
        </p:scale>
        <p:origin x="-1464" y="-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3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1600" baseline="0" dirty="0" smtClean="0"/>
            <a:t>VY_32_INOVACE_18_ROČNÍ OBDOBÍ_LOUKA A VODA</a:t>
          </a:r>
          <a:endParaRPr lang="cs-CZ" sz="16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ZŠ Týnec nad Labem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Mgr. Marcela </a:t>
          </a:r>
          <a:r>
            <a:rPr lang="cs-CZ" sz="2000" dirty="0" err="1" smtClean="0"/>
            <a:t>Veisová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Téma: Louka a voda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b="0" dirty="0" smtClean="0"/>
            <a:t>CZ.1.07/1.4.00/21.1921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ScaleX="100000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B1614225-959F-4C29-AD45-E38B0D68FC12}" type="presOf" srcId="{D1B46980-6531-4606-95E6-44980827E919}" destId="{2BE915AB-18AA-4053-B92C-3BFC9ED204BB}" srcOrd="1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40B1D823-07EC-462F-9FDD-2C17C4DEE172}" type="presOf" srcId="{D1B46980-6531-4606-95E6-44980827E919}" destId="{6140AFEC-043D-4C43-A2F9-D0F5331DF3A3}" srcOrd="0" destOrd="0" presId="urn:microsoft.com/office/officeart/2005/8/layout/target3"/>
    <dgm:cxn modelId="{444B9D25-3321-4388-ACB3-BDF1EDE69501}" type="presOf" srcId="{4C35D32F-0EAB-4CD7-82EE-45574DC2A586}" destId="{8BEBB6EC-1DAA-4CAC-8A25-BC0FCBD5DBD5}" srcOrd="0" destOrd="0" presId="urn:microsoft.com/office/officeart/2005/8/layout/target3"/>
    <dgm:cxn modelId="{2B54B50A-27A8-4CB7-9352-0EDE00AB9A39}" type="presOf" srcId="{4C35D32F-0EAB-4CD7-82EE-45574DC2A586}" destId="{890E4F0B-2866-4A3F-A3C7-2A14B1797930}" srcOrd="1" destOrd="0" presId="urn:microsoft.com/office/officeart/2005/8/layout/target3"/>
    <dgm:cxn modelId="{89E06ABB-9D73-4986-BCBC-3638C318D3A4}" type="presOf" srcId="{D8197B8C-B260-4A16-BDF4-0947B075E274}" destId="{25B08C86-7E15-44DC-BE7F-FFB55DD49D12}" srcOrd="0" destOrd="0" presId="urn:microsoft.com/office/officeart/2005/8/layout/target3"/>
    <dgm:cxn modelId="{25F46B91-0C1F-4817-8790-AC5B1C6AF757}" type="presOf" srcId="{757F3AB3-0718-4624-B441-E567A8F0AB56}" destId="{333A1088-737F-45CB-B68E-254E46348037}" srcOrd="0" destOrd="0" presId="urn:microsoft.com/office/officeart/2005/8/layout/target3"/>
    <dgm:cxn modelId="{F210E102-6448-46AA-94FB-C238CBA96830}" type="presOf" srcId="{B651F6E3-6281-48DB-9319-2AEAFDAE7572}" destId="{619D679B-A015-4ECF-8348-D1034C574F40}" srcOrd="0" destOrd="0" presId="urn:microsoft.com/office/officeart/2005/8/layout/target3"/>
    <dgm:cxn modelId="{B9007965-28BD-4D3A-A2D0-9BE2E94C81AC}" type="presOf" srcId="{D1D4F407-5343-4D3F-B5B9-D407B03CAEB4}" destId="{AED2198E-93D5-4001-81B4-73124B309672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B6F7E802-71D6-4932-9277-520A052157D8}" type="presOf" srcId="{D1D4F407-5343-4D3F-B5B9-D407B03CAEB4}" destId="{D005CE8C-CC26-4C3E-AC11-E15060ECD759}" srcOrd="0" destOrd="0" presId="urn:microsoft.com/office/officeart/2005/8/layout/target3"/>
    <dgm:cxn modelId="{32F1DF3C-DC42-4CC2-805B-C21034510DA3}" type="presOf" srcId="{B651F6E3-6281-48DB-9319-2AEAFDAE7572}" destId="{6BB5E863-4638-4E1D-BFDE-399D028AC4ED}" srcOrd="1" destOrd="0" presId="urn:microsoft.com/office/officeart/2005/8/layout/target3"/>
    <dgm:cxn modelId="{5276EC84-E729-441D-96C4-45AC89EA6BE4}" type="presOf" srcId="{D8197B8C-B260-4A16-BDF4-0947B075E274}" destId="{5A5FFA88-C948-4069-8E93-59FA12366E83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963C8724-A422-4BD0-BE69-819A510CB2D7}" type="presParOf" srcId="{333A1088-737F-45CB-B68E-254E46348037}" destId="{F5ABB229-8D3B-4694-996A-96F23CF14429}" srcOrd="0" destOrd="0" presId="urn:microsoft.com/office/officeart/2005/8/layout/target3"/>
    <dgm:cxn modelId="{2A54749B-677C-478C-9508-A5B2F30BA550}" type="presParOf" srcId="{333A1088-737F-45CB-B68E-254E46348037}" destId="{F41139FD-01EE-4571-8B17-4FB00FC51163}" srcOrd="1" destOrd="0" presId="urn:microsoft.com/office/officeart/2005/8/layout/target3"/>
    <dgm:cxn modelId="{9C19B003-11FD-4725-BF84-7FD587051F45}" type="presParOf" srcId="{333A1088-737F-45CB-B68E-254E46348037}" destId="{D005CE8C-CC26-4C3E-AC11-E15060ECD759}" srcOrd="2" destOrd="0" presId="urn:microsoft.com/office/officeart/2005/8/layout/target3"/>
    <dgm:cxn modelId="{F0164B3C-7158-4B66-A9C7-4EBE262EE013}" type="presParOf" srcId="{333A1088-737F-45CB-B68E-254E46348037}" destId="{2C702D82-9B77-49B7-9568-BB8EB47C3372}" srcOrd="3" destOrd="0" presId="urn:microsoft.com/office/officeart/2005/8/layout/target3"/>
    <dgm:cxn modelId="{23B87279-2B21-46A6-8059-65387F68AB2F}" type="presParOf" srcId="{333A1088-737F-45CB-B68E-254E46348037}" destId="{A52A0455-90FF-4808-ABD0-F02540D31D5A}" srcOrd="4" destOrd="0" presId="urn:microsoft.com/office/officeart/2005/8/layout/target3"/>
    <dgm:cxn modelId="{B1D1BF79-1EDA-453E-9BA6-69ED915AD596}" type="presParOf" srcId="{333A1088-737F-45CB-B68E-254E46348037}" destId="{6140AFEC-043D-4C43-A2F9-D0F5331DF3A3}" srcOrd="5" destOrd="0" presId="urn:microsoft.com/office/officeart/2005/8/layout/target3"/>
    <dgm:cxn modelId="{5003C27C-8024-4311-ABC1-D77F5639AE21}" type="presParOf" srcId="{333A1088-737F-45CB-B68E-254E46348037}" destId="{9358AC05-5D7D-4327-9F80-1AD486AEA664}" srcOrd="6" destOrd="0" presId="urn:microsoft.com/office/officeart/2005/8/layout/target3"/>
    <dgm:cxn modelId="{666FDBA5-13F2-4DD3-AD04-50B9CF5CAF58}" type="presParOf" srcId="{333A1088-737F-45CB-B68E-254E46348037}" destId="{313FC574-E1CD-4FB4-B054-0B805CE0447D}" srcOrd="7" destOrd="0" presId="urn:microsoft.com/office/officeart/2005/8/layout/target3"/>
    <dgm:cxn modelId="{7072725C-453C-4002-829D-3238CB126F07}" type="presParOf" srcId="{333A1088-737F-45CB-B68E-254E46348037}" destId="{619D679B-A015-4ECF-8348-D1034C574F40}" srcOrd="8" destOrd="0" presId="urn:microsoft.com/office/officeart/2005/8/layout/target3"/>
    <dgm:cxn modelId="{6FB480FD-383F-4F09-840A-FC6BE24B3726}" type="presParOf" srcId="{333A1088-737F-45CB-B68E-254E46348037}" destId="{322283A8-4A27-4CDA-BAE3-F381106A9174}" srcOrd="9" destOrd="0" presId="urn:microsoft.com/office/officeart/2005/8/layout/target3"/>
    <dgm:cxn modelId="{B46EE6EE-E405-47F7-B2B4-441EE4C8578F}" type="presParOf" srcId="{333A1088-737F-45CB-B68E-254E46348037}" destId="{FFC9F71D-1B4F-4AD9-A4A6-86ADEFC8AF5C}" srcOrd="10" destOrd="0" presId="urn:microsoft.com/office/officeart/2005/8/layout/target3"/>
    <dgm:cxn modelId="{ADF5EF3D-7D0D-4F1F-AAF8-5543D02AC01A}" type="presParOf" srcId="{333A1088-737F-45CB-B68E-254E46348037}" destId="{25B08C86-7E15-44DC-BE7F-FFB55DD49D12}" srcOrd="11" destOrd="0" presId="urn:microsoft.com/office/officeart/2005/8/layout/target3"/>
    <dgm:cxn modelId="{586E9253-7C8E-4106-8605-259E6BAAB36F}" type="presParOf" srcId="{333A1088-737F-45CB-B68E-254E46348037}" destId="{76644BE8-9D7C-4C09-B250-3D10AF48CBB7}" srcOrd="12" destOrd="0" presId="urn:microsoft.com/office/officeart/2005/8/layout/target3"/>
    <dgm:cxn modelId="{F704CB18-F7BA-4DB2-9E86-5F526C28F708}" type="presParOf" srcId="{333A1088-737F-45CB-B68E-254E46348037}" destId="{EE85B701-7295-41C0-BA7A-34D3756A2AE6}" srcOrd="13" destOrd="0" presId="urn:microsoft.com/office/officeart/2005/8/layout/target3"/>
    <dgm:cxn modelId="{4F59930C-8C0A-4093-9386-21E803D4F0A2}" type="presParOf" srcId="{333A1088-737F-45CB-B68E-254E46348037}" destId="{8BEBB6EC-1DAA-4CAC-8A25-BC0FCBD5DBD5}" srcOrd="14" destOrd="0" presId="urn:microsoft.com/office/officeart/2005/8/layout/target3"/>
    <dgm:cxn modelId="{33F79637-32B3-4D0C-AD91-37276E4A61AD}" type="presParOf" srcId="{333A1088-737F-45CB-B68E-254E46348037}" destId="{AED2198E-93D5-4001-81B4-73124B309672}" srcOrd="15" destOrd="0" presId="urn:microsoft.com/office/officeart/2005/8/layout/target3"/>
    <dgm:cxn modelId="{8162A8EF-96C8-4F11-AB39-3B822B8D9772}" type="presParOf" srcId="{333A1088-737F-45CB-B68E-254E46348037}" destId="{2BE915AB-18AA-4053-B92C-3BFC9ED204BB}" srcOrd="16" destOrd="0" presId="urn:microsoft.com/office/officeart/2005/8/layout/target3"/>
    <dgm:cxn modelId="{F58841C9-EA16-4AA3-9BE1-C2662CBEAAB6}" type="presParOf" srcId="{333A1088-737F-45CB-B68E-254E46348037}" destId="{6BB5E863-4638-4E1D-BFDE-399D028AC4ED}" srcOrd="17" destOrd="0" presId="urn:microsoft.com/office/officeart/2005/8/layout/target3"/>
    <dgm:cxn modelId="{64E322B8-C289-45A6-89D9-45DE15F8272E}" type="presParOf" srcId="{333A1088-737F-45CB-B68E-254E46348037}" destId="{5A5FFA88-C948-4069-8E93-59FA12366E83}" srcOrd="18" destOrd="0" presId="urn:microsoft.com/office/officeart/2005/8/layout/target3"/>
    <dgm:cxn modelId="{66DAA6E7-5AFC-4EF2-B586-9D1606B4D12E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70000"/>
                <a:satMod val="130000"/>
              </a:schemeClr>
            </a:gs>
            <a:gs pos="43000">
              <a:schemeClr val="accent1">
                <a:hueOff val="0"/>
                <a:satOff val="0"/>
                <a:lumOff val="0"/>
                <a:alphaOff val="0"/>
                <a:tint val="44000"/>
                <a:satMod val="165000"/>
              </a:schemeClr>
            </a:gs>
            <a:gs pos="93000">
              <a:schemeClr val="accent1">
                <a:hueOff val="0"/>
                <a:satOff val="0"/>
                <a:lumOff val="0"/>
                <a:alphaOff val="0"/>
                <a:tint val="15000"/>
                <a:satMod val="16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ln>
          <a:noFill/>
        </a:ln>
        <a:effectLst>
          <a:outerShdw blurRad="57150" dist="38100" dir="5400000" algn="ctr" rotWithShape="0">
            <a:schemeClr val="accent1">
              <a:hueOff val="0"/>
              <a:satOff val="0"/>
              <a:lumOff val="0"/>
              <a:alphaOff val="0"/>
              <a:shade val="9000"/>
              <a:satMod val="105000"/>
              <a:alpha val="48000"/>
            </a:scheme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D005CE8C-CC26-4C3E-AC11-E15060ECD759}">
      <dsp:nvSpPr>
        <dsp:cNvPr id="0" name=""/>
        <dsp:cNvSpPr/>
      </dsp:nvSpPr>
      <dsp:spPr>
        <a:xfrm>
          <a:off x="1260800" y="0"/>
          <a:ext cx="5350878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ZŠ Týnec nad Labem</a:t>
          </a:r>
          <a:endParaRPr lang="cs-CZ" sz="2000" kern="1200" dirty="0"/>
        </a:p>
      </dsp:txBody>
      <dsp:txXfrm>
        <a:off x="1260800" y="0"/>
        <a:ext cx="5350878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70000"/>
                <a:satMod val="130000"/>
              </a:schemeClr>
            </a:gs>
            <a:gs pos="43000">
              <a:schemeClr val="accent1">
                <a:hueOff val="0"/>
                <a:satOff val="0"/>
                <a:lumOff val="0"/>
                <a:alphaOff val="0"/>
                <a:tint val="44000"/>
                <a:satMod val="165000"/>
              </a:schemeClr>
            </a:gs>
            <a:gs pos="93000">
              <a:schemeClr val="accent1">
                <a:hueOff val="0"/>
                <a:satOff val="0"/>
                <a:lumOff val="0"/>
                <a:alphaOff val="0"/>
                <a:tint val="15000"/>
                <a:satMod val="16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ln>
          <a:noFill/>
        </a:ln>
        <a:effectLst>
          <a:outerShdw blurRad="57150" dist="38100" dir="5400000" algn="ctr" rotWithShape="0">
            <a:schemeClr val="accent1">
              <a:hueOff val="0"/>
              <a:satOff val="0"/>
              <a:lumOff val="0"/>
              <a:alphaOff val="0"/>
              <a:shade val="9000"/>
              <a:satMod val="105000"/>
              <a:alpha val="48000"/>
            </a:scheme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5350878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Mgr. Marcela </a:t>
          </a:r>
          <a:r>
            <a:rPr lang="cs-CZ" sz="2000" kern="1200" dirty="0" err="1" smtClean="0"/>
            <a:t>Veisová</a:t>
          </a:r>
          <a:endParaRPr lang="cs-CZ" sz="2000" kern="1200" dirty="0"/>
        </a:p>
      </dsp:txBody>
      <dsp:txXfrm>
        <a:off x="1273857" y="407634"/>
        <a:ext cx="5350878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70000"/>
                <a:satMod val="130000"/>
              </a:schemeClr>
            </a:gs>
            <a:gs pos="43000">
              <a:schemeClr val="accent1">
                <a:hueOff val="0"/>
                <a:satOff val="0"/>
                <a:lumOff val="0"/>
                <a:alphaOff val="0"/>
                <a:tint val="44000"/>
                <a:satMod val="165000"/>
              </a:schemeClr>
            </a:gs>
            <a:gs pos="93000">
              <a:schemeClr val="accent1">
                <a:hueOff val="0"/>
                <a:satOff val="0"/>
                <a:lumOff val="0"/>
                <a:alphaOff val="0"/>
                <a:tint val="15000"/>
                <a:satMod val="16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ln>
          <a:noFill/>
        </a:ln>
        <a:effectLst>
          <a:outerShdw blurRad="57150" dist="38100" dir="5400000" algn="ctr" rotWithShape="0">
            <a:schemeClr val="accent1">
              <a:hueOff val="0"/>
              <a:satOff val="0"/>
              <a:lumOff val="0"/>
              <a:alphaOff val="0"/>
              <a:shade val="9000"/>
              <a:satMod val="105000"/>
              <a:alpha val="48000"/>
            </a:scheme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5350878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baseline="0" dirty="0" smtClean="0"/>
            <a:t>VY_32_INOVACE_18_ROČNÍ OBDOBÍ_LOUKA A VODA</a:t>
          </a:r>
          <a:endParaRPr lang="cs-CZ" sz="1600" kern="1200" dirty="0"/>
        </a:p>
      </dsp:txBody>
      <dsp:txXfrm>
        <a:off x="1273857" y="815268"/>
        <a:ext cx="5350878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70000"/>
                <a:satMod val="130000"/>
              </a:schemeClr>
            </a:gs>
            <a:gs pos="43000">
              <a:schemeClr val="accent1">
                <a:hueOff val="0"/>
                <a:satOff val="0"/>
                <a:lumOff val="0"/>
                <a:alphaOff val="0"/>
                <a:tint val="44000"/>
                <a:satMod val="165000"/>
              </a:schemeClr>
            </a:gs>
            <a:gs pos="93000">
              <a:schemeClr val="accent1">
                <a:hueOff val="0"/>
                <a:satOff val="0"/>
                <a:lumOff val="0"/>
                <a:alphaOff val="0"/>
                <a:tint val="15000"/>
                <a:satMod val="16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ln>
          <a:noFill/>
        </a:ln>
        <a:effectLst>
          <a:outerShdw blurRad="57150" dist="38100" dir="5400000" algn="ctr" rotWithShape="0">
            <a:schemeClr val="accent1">
              <a:hueOff val="0"/>
              <a:satOff val="0"/>
              <a:lumOff val="0"/>
              <a:alphaOff val="0"/>
              <a:shade val="9000"/>
              <a:satMod val="105000"/>
              <a:alpha val="48000"/>
            </a:scheme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5350878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Téma: Louka a voda</a:t>
          </a:r>
          <a:endParaRPr lang="cs-CZ" sz="2000" kern="1200" dirty="0"/>
        </a:p>
      </dsp:txBody>
      <dsp:txXfrm>
        <a:off x="1273857" y="1222902"/>
        <a:ext cx="5350878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70000"/>
                <a:satMod val="130000"/>
              </a:schemeClr>
            </a:gs>
            <a:gs pos="43000">
              <a:schemeClr val="accent1">
                <a:hueOff val="0"/>
                <a:satOff val="0"/>
                <a:lumOff val="0"/>
                <a:alphaOff val="0"/>
                <a:tint val="44000"/>
                <a:satMod val="165000"/>
              </a:schemeClr>
            </a:gs>
            <a:gs pos="93000">
              <a:schemeClr val="accent1">
                <a:hueOff val="0"/>
                <a:satOff val="0"/>
                <a:lumOff val="0"/>
                <a:alphaOff val="0"/>
                <a:tint val="15000"/>
                <a:satMod val="16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ln>
          <a:noFill/>
        </a:ln>
        <a:effectLst>
          <a:outerShdw blurRad="57150" dist="38100" dir="5400000" algn="ctr" rotWithShape="0">
            <a:schemeClr val="accent1">
              <a:hueOff val="0"/>
              <a:satOff val="0"/>
              <a:lumOff val="0"/>
              <a:alphaOff val="0"/>
              <a:shade val="9000"/>
              <a:satMod val="105000"/>
              <a:alpha val="48000"/>
            </a:scheme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5350878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0" kern="1200" dirty="0" smtClean="0"/>
            <a:t>CZ.1.07/1.4.00/21.1921</a:t>
          </a:r>
          <a:endParaRPr lang="cs-CZ" sz="2000" kern="1200" dirty="0"/>
        </a:p>
      </dsp:txBody>
      <dsp:txXfrm>
        <a:off x="1273857" y="1630536"/>
        <a:ext cx="5350878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5.4.2012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5.4.2012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5.4.2012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5.4.2012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5.4.2012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5.4.2012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5.4.2012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5.4.2012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s odříznutým a zakulaceným jedním rohem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ravoúhlý trojúhelník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5.4.2012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10" name="Volný tvar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Volný tvar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5.4.2012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5.4.2012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18A2481B-5154-415F-B752-558547769AA3}" type="datetimeFigureOut">
              <a:rPr lang="cs-CZ" smtClean="0"/>
              <a:pPr/>
              <a:t>5.4.2012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2" name="Skupina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Volný tvar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Volný tvar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3.jpeg"/><Relationship Id="rId3" Type="http://schemas.openxmlformats.org/officeDocument/2006/relationships/diagramLayout" Target="../diagrams/layout1.xml"/><Relationship Id="rId7" Type="http://schemas.openxmlformats.org/officeDocument/2006/relationships/image" Target="../media/image2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8.jpeg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7" Type="http://schemas.openxmlformats.org/officeDocument/2006/relationships/image" Target="../media/image15.jpeg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4.wmf"/><Relationship Id="rId5" Type="http://schemas.openxmlformats.org/officeDocument/2006/relationships/image" Target="../media/image13.jpeg"/><Relationship Id="rId4" Type="http://schemas.openxmlformats.org/officeDocument/2006/relationships/image" Target="../media/image12.jpeg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4022980358"/>
              </p:ext>
            </p:extLst>
          </p:nvPr>
        </p:nvGraphicFramePr>
        <p:xfrm>
          <a:off x="2339752" y="908720"/>
          <a:ext cx="6624736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7544" y="918862"/>
            <a:ext cx="1865079" cy="2592288"/>
          </a:xfrm>
          <a:prstGeom prst="rect">
            <a:avLst/>
          </a:prstGeom>
        </p:spPr>
      </p:pic>
    </p:spTree>
  </p:cSld>
  <p:clrMapOvr>
    <a:masterClrMapping/>
  </p:clrMapOvr>
  <p:transition spd="slow">
    <p:randomBar dir="vert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dirty="0" smtClean="0"/>
              <a:t>ANOTACE</a:t>
            </a:r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r>
              <a:rPr lang="cs-CZ" dirty="0" smtClean="0"/>
              <a:t>Prezentace je určena pro žáky 2. ročníku ZŠ. </a:t>
            </a:r>
          </a:p>
          <a:p>
            <a:r>
              <a:rPr lang="cs-CZ" dirty="0" smtClean="0"/>
              <a:t>Slouží pro výklad nové látky.</a:t>
            </a:r>
          </a:p>
          <a:p>
            <a:r>
              <a:rPr lang="cs-CZ" dirty="0" smtClean="0"/>
              <a:t>Vhodná vycházka – louky, vodní plochy.</a:t>
            </a:r>
            <a:endParaRPr lang="cs-CZ" dirty="0"/>
          </a:p>
        </p:txBody>
      </p:sp>
    </p:spTree>
  </p:cSld>
  <p:clrMapOvr>
    <a:masterClrMapping/>
  </p:clrMapOvr>
  <p:transition spd="slow">
    <p:randomBar dir="vert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dirty="0" smtClean="0"/>
              <a:t>LOUKA</a:t>
            </a:r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přírodní společenstvo</a:t>
            </a:r>
          </a:p>
          <a:p>
            <a:r>
              <a:rPr lang="cs-CZ" dirty="0" smtClean="0"/>
              <a:t>rostliny :</a:t>
            </a:r>
          </a:p>
          <a:p>
            <a:pPr lvl="1"/>
            <a:r>
              <a:rPr lang="cs-CZ" dirty="0" smtClean="0"/>
              <a:t>trávy (srha, jetel, bojínek…)</a:t>
            </a:r>
          </a:p>
          <a:p>
            <a:pPr lvl="1"/>
            <a:r>
              <a:rPr lang="cs-CZ" dirty="0" smtClean="0"/>
              <a:t>luční květiny (zvonek, </a:t>
            </a:r>
            <a:r>
              <a:rPr lang="cs-CZ" smtClean="0"/>
              <a:t>chrpa, mlčí </a:t>
            </a:r>
            <a:r>
              <a:rPr lang="cs-CZ" dirty="0" smtClean="0"/>
              <a:t>mák, pomněnka…)</a:t>
            </a:r>
          </a:p>
          <a:p>
            <a:pPr lvl="1"/>
            <a:r>
              <a:rPr lang="cs-CZ" dirty="0" smtClean="0"/>
              <a:t>byliny (pampeliška, podběl, heřmánek, pryskyřník, hluchavka, divizna…)</a:t>
            </a:r>
          </a:p>
          <a:p>
            <a:pPr lvl="5"/>
            <a:endParaRPr lang="cs-CZ" dirty="0" smtClean="0"/>
          </a:p>
          <a:p>
            <a:pPr>
              <a:buNone/>
            </a:pPr>
            <a:endParaRPr lang="cs-CZ" dirty="0"/>
          </a:p>
        </p:txBody>
      </p:sp>
      <p:pic>
        <p:nvPicPr>
          <p:cNvPr id="1033" name="Picture 9" descr="C:\Users\Marcela\AppData\Local\Microsoft\Windows\Temporary Internet Files\Content.IE5\AWGJD1MZ\MP900433319[2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572000" y="4365104"/>
            <a:ext cx="2403469" cy="1596186"/>
          </a:xfrm>
          <a:prstGeom prst="rect">
            <a:avLst/>
          </a:prstGeom>
          <a:noFill/>
        </p:spPr>
      </p:pic>
      <p:pic>
        <p:nvPicPr>
          <p:cNvPr id="1034" name="Picture 10" descr="C:\Users\Marcela\AppData\Local\Microsoft\Windows\Temporary Internet Files\Content.IE5\O0MZE86X\MP900407531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660232" y="1340768"/>
            <a:ext cx="1080120" cy="1619390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randomBar dir="vert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Živočichové – včely (luční med), čmeláci, motýli, kobylky, cvrčci</a:t>
            </a:r>
          </a:p>
          <a:p>
            <a:endParaRPr lang="cs-CZ" dirty="0"/>
          </a:p>
        </p:txBody>
      </p:sp>
      <p:pic>
        <p:nvPicPr>
          <p:cNvPr id="2050" name="Picture 2" descr="C:\Users\Marcela\AppData\Local\Microsoft\Windows\Temporary Internet Files\Content.IE5\O0MZE86X\MP900289457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27584" y="3356992"/>
            <a:ext cx="2279651" cy="1512168"/>
          </a:xfrm>
          <a:prstGeom prst="rect">
            <a:avLst/>
          </a:prstGeom>
          <a:noFill/>
        </p:spPr>
      </p:pic>
      <p:pic>
        <p:nvPicPr>
          <p:cNvPr id="2052" name="Picture 4" descr="C:\Users\Marcela\AppData\Local\Microsoft\Windows\Temporary Internet Files\Content.IE5\AWGJD1MZ\MP900444860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012160" y="4221088"/>
            <a:ext cx="2144699" cy="1656184"/>
          </a:xfrm>
          <a:prstGeom prst="rect">
            <a:avLst/>
          </a:prstGeom>
          <a:noFill/>
        </p:spPr>
      </p:pic>
      <p:pic>
        <p:nvPicPr>
          <p:cNvPr id="2056" name="Picture 8" descr="C:\Users\Marcela\AppData\Local\Microsoft\Windows\Temporary Internet Files\Content.IE5\AWGJD1MZ\MP900406975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779912" y="3140968"/>
            <a:ext cx="1584949" cy="2376264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randomBar dir="vert"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dirty="0" smtClean="0"/>
              <a:t>VODA</a:t>
            </a:r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r>
              <a:rPr lang="cs-CZ" dirty="0" smtClean="0"/>
              <a:t>přírodní společenstvo</a:t>
            </a:r>
          </a:p>
          <a:p>
            <a:endParaRPr lang="cs-CZ" dirty="0" smtClean="0"/>
          </a:p>
          <a:p>
            <a:r>
              <a:rPr lang="cs-CZ" dirty="0" smtClean="0"/>
              <a:t>rostliny a zvířata, která potřebují k životu vodu, nebo její blízkost (vlhké prostředí)</a:t>
            </a:r>
          </a:p>
          <a:p>
            <a:endParaRPr lang="cs-CZ" dirty="0" smtClean="0"/>
          </a:p>
          <a:p>
            <a:r>
              <a:rPr lang="cs-CZ" dirty="0" smtClean="0"/>
              <a:t>vodní plochy – rybníky, jezera, potoky, řeky</a:t>
            </a:r>
          </a:p>
          <a:p>
            <a:endParaRPr lang="cs-CZ" dirty="0" smtClean="0"/>
          </a:p>
          <a:p>
            <a:endParaRPr lang="cs-CZ" dirty="0"/>
          </a:p>
        </p:txBody>
      </p:sp>
      <p:pic>
        <p:nvPicPr>
          <p:cNvPr id="3074" name="Picture 2" descr="C:\Users\Marcela\AppData\Local\Microsoft\Windows\Temporary Internet Files\Content.IE5\2EOZRNWK\MP900400064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716016" y="1556792"/>
            <a:ext cx="2101260" cy="1681008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randomBar dir="vert"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340768"/>
            <a:ext cx="8229600" cy="4983832"/>
          </a:xfrm>
        </p:spPr>
        <p:txBody>
          <a:bodyPr/>
          <a:lstStyle/>
          <a:p>
            <a:r>
              <a:rPr lang="cs-CZ" dirty="0" smtClean="0"/>
              <a:t>POZOR NA ZNEČIŠTĚNÍ VODY – čistota vody je důležitá pro život rostlin a živočichů</a:t>
            </a:r>
          </a:p>
          <a:p>
            <a:endParaRPr lang="cs-CZ" dirty="0" smtClean="0"/>
          </a:p>
          <a:p>
            <a:r>
              <a:rPr lang="cs-CZ" dirty="0" smtClean="0"/>
              <a:t>rostliny – rákos, orobinec, leknín, blatouch, stulík…</a:t>
            </a:r>
          </a:p>
          <a:p>
            <a:endParaRPr lang="cs-CZ" dirty="0" smtClean="0"/>
          </a:p>
          <a:p>
            <a:pPr>
              <a:buNone/>
            </a:pPr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živočichové – ryby, žáby, kachna divoká, vydra, bobr…</a:t>
            </a:r>
          </a:p>
          <a:p>
            <a:endParaRPr lang="cs-CZ" dirty="0"/>
          </a:p>
        </p:txBody>
      </p:sp>
      <p:pic>
        <p:nvPicPr>
          <p:cNvPr id="4098" name="Picture 2" descr="C:\Users\Marcela\AppData\Local\Microsoft\Windows\Temporary Internet Files\Content.IE5\2EOZRNWK\MP900422667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691680" y="3284984"/>
            <a:ext cx="1122547" cy="1124744"/>
          </a:xfrm>
          <a:prstGeom prst="rect">
            <a:avLst/>
          </a:prstGeom>
          <a:noFill/>
        </p:spPr>
      </p:pic>
      <p:pic>
        <p:nvPicPr>
          <p:cNvPr id="4100" name="Picture 4" descr="C:\Users\Marcela\AppData\Local\Microsoft\Windows\Temporary Internet Files\Content.IE5\L9NQ16BA\MP900407463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563888" y="3284984"/>
            <a:ext cx="1728192" cy="1148978"/>
          </a:xfrm>
          <a:prstGeom prst="rect">
            <a:avLst/>
          </a:prstGeom>
          <a:noFill/>
        </p:spPr>
      </p:pic>
      <p:pic>
        <p:nvPicPr>
          <p:cNvPr id="4101" name="Picture 5" descr="C:\Users\Marcela\AppData\Local\Microsoft\Windows\Temporary Internet Files\Content.IE5\AWGJD1MZ\MP900402470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012160" y="3356992"/>
            <a:ext cx="1080120" cy="1080120"/>
          </a:xfrm>
          <a:prstGeom prst="rect">
            <a:avLst/>
          </a:prstGeom>
          <a:noFill/>
        </p:spPr>
      </p:pic>
      <p:pic>
        <p:nvPicPr>
          <p:cNvPr id="4102" name="Picture 6" descr="C:\Users\Marcela\AppData\Local\Microsoft\Windows\Temporary Internet Files\Content.IE5\L9NQ16BA\MP900403180[1]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1547664" y="5229200"/>
            <a:ext cx="1404705" cy="936104"/>
          </a:xfrm>
          <a:prstGeom prst="rect">
            <a:avLst/>
          </a:prstGeom>
          <a:noFill/>
        </p:spPr>
      </p:pic>
      <p:pic>
        <p:nvPicPr>
          <p:cNvPr id="4107" name="Picture 11" descr="C:\Users\Marcela\AppData\Local\Microsoft\Windows\Temporary Internet Files\Content.IE5\O0MZE86X\MC900332378[1].wmf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3707904" y="5229200"/>
            <a:ext cx="1332196" cy="1008112"/>
          </a:xfrm>
          <a:prstGeom prst="rect">
            <a:avLst/>
          </a:prstGeom>
          <a:noFill/>
        </p:spPr>
      </p:pic>
      <p:pic>
        <p:nvPicPr>
          <p:cNvPr id="4108" name="Picture 12" descr="C:\Users\Marcela\AppData\Local\Microsoft\Windows\Temporary Internet Files\Content.IE5\L9NQ16BA\MP900405036[1].jp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5868144" y="5157192"/>
            <a:ext cx="1479505" cy="989856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randomBar dir="vert"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smtClean="0"/>
              <a:t>POUŽITÉ ZDROJE</a:t>
            </a:r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r>
              <a:rPr lang="cs-CZ" smtClean="0"/>
              <a:t>http://microsoft.com</a:t>
            </a:r>
            <a:endParaRPr lang="cs-CZ"/>
          </a:p>
        </p:txBody>
      </p:sp>
    </p:spTree>
  </p:cSld>
  <p:clrMapOvr>
    <a:masterClrMapping/>
  </p:clrMapOvr>
  <p:transition spd="slow">
    <p:randomBar dir="vert"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Shluk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  <a:scene3d>
            <a:camera prst="orthographicFront" fov="0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37</TotalTime>
  <Words>172</Words>
  <Application>Microsoft Office PowerPoint</Application>
  <PresentationFormat>Předvádění na obrazovce (4:3)</PresentationFormat>
  <Paragraphs>34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Tok</vt:lpstr>
      <vt:lpstr>Prezentace aplikace PowerPoint</vt:lpstr>
      <vt:lpstr>ANOTACE</vt:lpstr>
      <vt:lpstr>LOUKA</vt:lpstr>
      <vt:lpstr>Prezentace aplikace PowerPoint</vt:lpstr>
      <vt:lpstr>VODA</vt:lpstr>
      <vt:lpstr>Prezentace aplikace PowerPoint</vt:lpstr>
      <vt:lpstr>POUŽITÉ 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Marcela</dc:creator>
  <cp:lastModifiedBy>Veisová Marcela</cp:lastModifiedBy>
  <cp:revision>15</cp:revision>
  <dcterms:created xsi:type="dcterms:W3CDTF">2012-01-28T10:23:31Z</dcterms:created>
  <dcterms:modified xsi:type="dcterms:W3CDTF">2012-04-05T07:31:31Z</dcterms:modified>
</cp:coreProperties>
</file>