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VY_32_INOVACE_10_Přírodověda 4.ročník_Živočichové v období zimního klidu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Mgr. </a:t>
          </a:r>
          <a:r>
            <a:rPr lang="cs-CZ" sz="2000" dirty="0" smtClean="0"/>
            <a:t>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Živočichové v období zimního klidu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2140F3-3742-48E7-B7C2-45785480A023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43A429-B954-48A9-ABB0-024EE586E214}" type="presOf" srcId="{757F3AB3-0718-4624-B441-E567A8F0AB56}" destId="{333A1088-737F-45CB-B68E-254E46348037}" srcOrd="0" destOrd="0" presId="urn:microsoft.com/office/officeart/2005/8/layout/target3"/>
    <dgm:cxn modelId="{61D87886-4170-487D-81E6-4095A61E96D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1EFF9CD-5C6B-46F5-97B2-4F6F40EB87DF}" type="presOf" srcId="{D1D4F407-5343-4D3F-B5B9-D407B03CAEB4}" destId="{AED2198E-93D5-4001-81B4-73124B309672}" srcOrd="1" destOrd="0" presId="urn:microsoft.com/office/officeart/2005/8/layout/target3"/>
    <dgm:cxn modelId="{0B0FA5D6-32EA-4548-9308-0680CB4F2D9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7AEFAF-C8EC-4FEF-BC9A-FEA1EFBDC4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FCE075A-E5EA-46CA-A600-AB8E6103F915}" type="presOf" srcId="{B651F6E3-6281-48DB-9319-2AEAFDAE7572}" destId="{6BB5E863-4638-4E1D-BFDE-399D028AC4ED}" srcOrd="1" destOrd="0" presId="urn:microsoft.com/office/officeart/2005/8/layout/target3"/>
    <dgm:cxn modelId="{AB5219C4-98C6-4192-AC6A-3EDA8647ED73}" type="presOf" srcId="{D8197B8C-B260-4A16-BDF4-0947B075E274}" destId="{25B08C86-7E15-44DC-BE7F-FFB55DD49D12}" srcOrd="0" destOrd="0" presId="urn:microsoft.com/office/officeart/2005/8/layout/target3"/>
    <dgm:cxn modelId="{37D4930C-E9D2-4EE8-B536-B824BB274809}" type="presOf" srcId="{D1B46980-6531-4606-95E6-44980827E919}" destId="{6140AFEC-043D-4C43-A2F9-D0F5331DF3A3}" srcOrd="0" destOrd="0" presId="urn:microsoft.com/office/officeart/2005/8/layout/target3"/>
    <dgm:cxn modelId="{0F1890FD-05F7-4935-8047-1965B0D53FEB}" type="presOf" srcId="{4C35D32F-0EAB-4CD7-82EE-45574DC2A586}" destId="{8BEBB6EC-1DAA-4CAC-8A25-BC0FCBD5DBD5}" srcOrd="0" destOrd="0" presId="urn:microsoft.com/office/officeart/2005/8/layout/target3"/>
    <dgm:cxn modelId="{17F38FB4-CC66-4541-89AD-B5856E15650B}" type="presOf" srcId="{D1B46980-6531-4606-95E6-44980827E919}" destId="{2BE915AB-18AA-4053-B92C-3BFC9ED204BB}" srcOrd="1" destOrd="0" presId="urn:microsoft.com/office/officeart/2005/8/layout/target3"/>
    <dgm:cxn modelId="{5B06268D-237F-4229-8947-E8B5E9463A06}" type="presParOf" srcId="{333A1088-737F-45CB-B68E-254E46348037}" destId="{F5ABB229-8D3B-4694-996A-96F23CF14429}" srcOrd="0" destOrd="0" presId="urn:microsoft.com/office/officeart/2005/8/layout/target3"/>
    <dgm:cxn modelId="{B1DB6F6C-0D5B-4757-B027-8DC80EF4DA35}" type="presParOf" srcId="{333A1088-737F-45CB-B68E-254E46348037}" destId="{F41139FD-01EE-4571-8B17-4FB00FC51163}" srcOrd="1" destOrd="0" presId="urn:microsoft.com/office/officeart/2005/8/layout/target3"/>
    <dgm:cxn modelId="{B33BA8DC-4AA8-411B-806D-834BBCD97983}" type="presParOf" srcId="{333A1088-737F-45CB-B68E-254E46348037}" destId="{D005CE8C-CC26-4C3E-AC11-E15060ECD759}" srcOrd="2" destOrd="0" presId="urn:microsoft.com/office/officeart/2005/8/layout/target3"/>
    <dgm:cxn modelId="{F183881F-1A51-402B-8A3F-5136A6A987CA}" type="presParOf" srcId="{333A1088-737F-45CB-B68E-254E46348037}" destId="{2C702D82-9B77-49B7-9568-BB8EB47C3372}" srcOrd="3" destOrd="0" presId="urn:microsoft.com/office/officeart/2005/8/layout/target3"/>
    <dgm:cxn modelId="{DA738503-EDB4-4745-B9F0-D8529848CF7C}" type="presParOf" srcId="{333A1088-737F-45CB-B68E-254E46348037}" destId="{A52A0455-90FF-4808-ABD0-F02540D31D5A}" srcOrd="4" destOrd="0" presId="urn:microsoft.com/office/officeart/2005/8/layout/target3"/>
    <dgm:cxn modelId="{CC8D3DF0-73A5-49BC-981D-11309AAA0FEB}" type="presParOf" srcId="{333A1088-737F-45CB-B68E-254E46348037}" destId="{6140AFEC-043D-4C43-A2F9-D0F5331DF3A3}" srcOrd="5" destOrd="0" presId="urn:microsoft.com/office/officeart/2005/8/layout/target3"/>
    <dgm:cxn modelId="{170A6B03-385C-427B-8333-A28B8C2986B2}" type="presParOf" srcId="{333A1088-737F-45CB-B68E-254E46348037}" destId="{9358AC05-5D7D-4327-9F80-1AD486AEA664}" srcOrd="6" destOrd="0" presId="urn:microsoft.com/office/officeart/2005/8/layout/target3"/>
    <dgm:cxn modelId="{68FEB71C-B88B-4C81-88B8-228B6400E5C2}" type="presParOf" srcId="{333A1088-737F-45CB-B68E-254E46348037}" destId="{313FC574-E1CD-4FB4-B054-0B805CE0447D}" srcOrd="7" destOrd="0" presId="urn:microsoft.com/office/officeart/2005/8/layout/target3"/>
    <dgm:cxn modelId="{2548350B-3F56-4699-825A-033D5C0B4A77}" type="presParOf" srcId="{333A1088-737F-45CB-B68E-254E46348037}" destId="{619D679B-A015-4ECF-8348-D1034C574F40}" srcOrd="8" destOrd="0" presId="urn:microsoft.com/office/officeart/2005/8/layout/target3"/>
    <dgm:cxn modelId="{2CEA1FB1-2079-41D2-87D2-93793864FAC3}" type="presParOf" srcId="{333A1088-737F-45CB-B68E-254E46348037}" destId="{322283A8-4A27-4CDA-BAE3-F381106A9174}" srcOrd="9" destOrd="0" presId="urn:microsoft.com/office/officeart/2005/8/layout/target3"/>
    <dgm:cxn modelId="{27D90030-2953-4B73-8EE8-D9CE92A71BD7}" type="presParOf" srcId="{333A1088-737F-45CB-B68E-254E46348037}" destId="{FFC9F71D-1B4F-4AD9-A4A6-86ADEFC8AF5C}" srcOrd="10" destOrd="0" presId="urn:microsoft.com/office/officeart/2005/8/layout/target3"/>
    <dgm:cxn modelId="{FF57241D-BBDD-4D6C-B210-90D88B3F8E52}" type="presParOf" srcId="{333A1088-737F-45CB-B68E-254E46348037}" destId="{25B08C86-7E15-44DC-BE7F-FFB55DD49D12}" srcOrd="11" destOrd="0" presId="urn:microsoft.com/office/officeart/2005/8/layout/target3"/>
    <dgm:cxn modelId="{70C6F0A9-2800-4443-9E0B-026D6F61E1F6}" type="presParOf" srcId="{333A1088-737F-45CB-B68E-254E46348037}" destId="{76644BE8-9D7C-4C09-B250-3D10AF48CBB7}" srcOrd="12" destOrd="0" presId="urn:microsoft.com/office/officeart/2005/8/layout/target3"/>
    <dgm:cxn modelId="{0BAE10E5-1486-42CE-8C15-36CC395693CF}" type="presParOf" srcId="{333A1088-737F-45CB-B68E-254E46348037}" destId="{EE85B701-7295-41C0-BA7A-34D3756A2AE6}" srcOrd="13" destOrd="0" presId="urn:microsoft.com/office/officeart/2005/8/layout/target3"/>
    <dgm:cxn modelId="{C21B4946-9DAC-43DB-99BE-7056758CEC3F}" type="presParOf" srcId="{333A1088-737F-45CB-B68E-254E46348037}" destId="{8BEBB6EC-1DAA-4CAC-8A25-BC0FCBD5DBD5}" srcOrd="14" destOrd="0" presId="urn:microsoft.com/office/officeart/2005/8/layout/target3"/>
    <dgm:cxn modelId="{8400B7D7-0AFA-445E-B779-35DC99F40F18}" type="presParOf" srcId="{333A1088-737F-45CB-B68E-254E46348037}" destId="{AED2198E-93D5-4001-81B4-73124B309672}" srcOrd="15" destOrd="0" presId="urn:microsoft.com/office/officeart/2005/8/layout/target3"/>
    <dgm:cxn modelId="{0C1DFB59-97C3-461B-8C08-39508BD7673D}" type="presParOf" srcId="{333A1088-737F-45CB-B68E-254E46348037}" destId="{2BE915AB-18AA-4053-B92C-3BFC9ED204BB}" srcOrd="16" destOrd="0" presId="urn:microsoft.com/office/officeart/2005/8/layout/target3"/>
    <dgm:cxn modelId="{45FC351F-F666-4473-BB3E-A703B6B09CAC}" type="presParOf" srcId="{333A1088-737F-45CB-B68E-254E46348037}" destId="{6BB5E863-4638-4E1D-BFDE-399D028AC4ED}" srcOrd="17" destOrd="0" presId="urn:microsoft.com/office/officeart/2005/8/layout/target3"/>
    <dgm:cxn modelId="{823A18BD-4CBA-46CC-86F8-D5F40BB93B34}" type="presParOf" srcId="{333A1088-737F-45CB-B68E-254E46348037}" destId="{5A5FFA88-C948-4069-8E93-59FA12366E83}" srcOrd="18" destOrd="0" presId="urn:microsoft.com/office/officeart/2005/8/layout/target3"/>
    <dgm:cxn modelId="{F354A9BE-15A8-4D95-B7B5-5767B82292D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374C71-1576-4CFA-A2EC-285702B77E65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B89EF76-B754-4910-BDE4-18FBF13A4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3602EF-BC74-4389-8AFC-513466D2CA51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470C6-DE4B-4037-81FD-42B7C5F001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E750F8-438E-495A-A54A-CFEA965287DE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5F37617-FD41-4F2D-B1BA-B00858CE1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C31F6D-879E-4444-9CEF-DE64EA04DE89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E1481C-5DC1-4E39-B0A6-0563D4C59F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C72A8-00A1-4F30-B007-1C42FA04BD57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835987-3676-482B-A658-2B69C43F5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94538-BEC4-4E89-9207-A0A141E40B9F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5472B4-A5E0-4A23-AF44-765F712068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56B44C-FA30-4A63-B7E5-C159D24864CF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9B5574-A09C-4E9E-8080-BAAD665E6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14949-3EC7-4CEE-B33C-D18B3728519D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496FC6-BA6C-4820-9C2F-3EB08C2C0A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94FD5A-8B2D-4AD2-A8C2-8F4FC542D064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22E788-6C46-4621-9991-A9DA6CA64C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3B3ED-CBC6-42C4-ABAF-C05C3300947F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B7281C-E3AB-4A3C-BD7C-C2A0C7C8ED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28F9A1-EA82-40BC-917C-4955C9AC894A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720DB2-F51D-4D6E-AE69-19987E085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pull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DF7D3B25-7ACB-4628-86BE-EDAF229A1D6E}" type="datetimeFigureOut">
              <a:rPr lang="cs-CZ"/>
              <a:pPr>
                <a:defRPr/>
              </a:pPr>
              <a:t>5.4.2012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EC1733A4-2EC2-4AFC-843B-5EA9727914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ransition>
    <p:pull dir="d"/>
  </p:transition>
  <p:txStyles>
    <p:titleStyle>
      <a:lvl1pPr algn="l" rtl="0" fontAlgn="base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fontAlgn="base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fontAlgn="base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fontAlgn="base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fontAlgn="base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fontAlgn="base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Obrázek 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919163"/>
            <a:ext cx="1863725" cy="2592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ŽIVOČICHOVÉ V OBDOBÍ ZIMNÍHO KLIDU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pic>
        <p:nvPicPr>
          <p:cNvPr id="14338" name="Zástupný symbol pro obsah 5" descr="thumbnailCA9HG1VX.jpg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67063" y="1619250"/>
            <a:ext cx="2857500" cy="2009775"/>
          </a:xfrm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ANOTACE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Prezentace je určena žákům 4.ročníku.</a:t>
            </a:r>
          </a:p>
          <a:p>
            <a:r>
              <a:rPr lang="cs-CZ" smtClean="0"/>
              <a:t>Seznámí je s dělením živočichů na studenokrevné a teplokrevné.</a:t>
            </a:r>
          </a:p>
          <a:p>
            <a:r>
              <a:rPr lang="cs-CZ" smtClean="0"/>
              <a:t>V závěru si žáci připomenou,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jak pomáháme volně žijícím zvířatům v zimě.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ŽIVOČICHY DĚLÍME PODLE TEPLOTY TĚLA: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6386" name="Zástupný symbol pro text 4"/>
          <p:cNvSpPr>
            <a:spLocks noGrp="1"/>
          </p:cNvSpPr>
          <p:nvPr>
            <p:ph type="body" idx="1"/>
          </p:nvPr>
        </p:nvSpPr>
        <p:spPr>
          <a:xfrm>
            <a:off x="608013" y="579438"/>
            <a:ext cx="3930650" cy="792162"/>
          </a:xfrm>
        </p:spPr>
        <p:txBody>
          <a:bodyPr/>
          <a:lstStyle/>
          <a:p>
            <a:r>
              <a:rPr lang="cs-CZ" smtClean="0"/>
              <a:t>STUDENOKREVNÉ</a:t>
            </a:r>
          </a:p>
        </p:txBody>
      </p:sp>
      <p:sp>
        <p:nvSpPr>
          <p:cNvPr id="1638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52963" y="579438"/>
            <a:ext cx="3930650" cy="792162"/>
          </a:xfrm>
        </p:spPr>
        <p:txBody>
          <a:bodyPr/>
          <a:lstStyle/>
          <a:p>
            <a:r>
              <a:rPr lang="cs-CZ" smtClean="0"/>
              <a:t>TEPLOKREVNÉ</a:t>
            </a:r>
          </a:p>
        </p:txBody>
      </p:sp>
      <p:sp>
        <p:nvSpPr>
          <p:cNvPr id="16388" name="Zástupný symbol pro obsah 5"/>
          <p:cNvSpPr>
            <a:spLocks noGrp="1"/>
          </p:cNvSpPr>
          <p:nvPr>
            <p:ph sz="quarter" idx="2"/>
          </p:nvPr>
        </p:nvSpPr>
        <p:spPr>
          <a:xfrm>
            <a:off x="608013" y="1447800"/>
            <a:ext cx="3930650" cy="3489325"/>
          </a:xfrm>
        </p:spPr>
        <p:txBody>
          <a:bodyPr/>
          <a:lstStyle/>
          <a:p>
            <a:r>
              <a:rPr lang="cs-CZ" smtClean="0"/>
              <a:t>ryby</a:t>
            </a:r>
          </a:p>
          <a:p>
            <a:r>
              <a:rPr lang="cs-CZ" smtClean="0"/>
              <a:t>obojživelníci</a:t>
            </a:r>
          </a:p>
          <a:p>
            <a:r>
              <a:rPr lang="cs-CZ" smtClean="0"/>
              <a:t>plazi</a:t>
            </a:r>
          </a:p>
          <a:p>
            <a:r>
              <a:rPr lang="cs-CZ" smtClean="0"/>
              <a:t>hmyz</a:t>
            </a:r>
          </a:p>
        </p:txBody>
      </p:sp>
      <p:sp>
        <p:nvSpPr>
          <p:cNvPr id="16389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52963" y="1447800"/>
            <a:ext cx="3930650" cy="3489325"/>
          </a:xfrm>
        </p:spPr>
        <p:txBody>
          <a:bodyPr/>
          <a:lstStyle/>
          <a:p>
            <a:r>
              <a:rPr lang="cs-CZ" smtClean="0"/>
              <a:t>savci</a:t>
            </a:r>
          </a:p>
          <a:p>
            <a:r>
              <a:rPr lang="cs-CZ" smtClean="0"/>
              <a:t>ptáci</a:t>
            </a:r>
          </a:p>
        </p:txBody>
      </p:sp>
      <p:pic>
        <p:nvPicPr>
          <p:cNvPr id="9" name="Obrázek 8" descr="thumbnailCA15XMB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00313" y="2786063"/>
            <a:ext cx="1985962" cy="17145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thumbnailCAES728Z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75" y="2857500"/>
            <a:ext cx="2357438" cy="13747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STUDENOKREVNÍ ŽIVOČICHOVÉ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7410" name="Zástupný symbol pro obsah 7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Teplota těla kolísá podle </a:t>
            </a:r>
            <a:r>
              <a:rPr lang="cs-CZ" smtClean="0">
                <a:solidFill>
                  <a:srgbClr val="FF0000"/>
                </a:solidFill>
              </a:rPr>
              <a:t>teploty okolního prostředí.</a:t>
            </a:r>
          </a:p>
          <a:p>
            <a:r>
              <a:rPr lang="cs-CZ" smtClean="0"/>
              <a:t>Zimu přežívají ve skrýších </a:t>
            </a:r>
            <a:r>
              <a:rPr lang="cs-CZ" smtClean="0">
                <a:solidFill>
                  <a:srgbClr val="FF0000"/>
                </a:solidFill>
              </a:rPr>
              <a:t>ve stavu strnulosti.</a:t>
            </a:r>
          </a:p>
        </p:txBody>
      </p:sp>
      <p:pic>
        <p:nvPicPr>
          <p:cNvPr id="9" name="Obrázek 8" descr="thumbnailCAGX7CBO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2786063"/>
            <a:ext cx="200025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 descr="thumbnailCAIFALFI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7500" y="3714750"/>
            <a:ext cx="2000250" cy="13398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1" name="Obrázek 10" descr="thumbnailCA37HF9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0625" y="2357438"/>
            <a:ext cx="1322388" cy="185737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2" name="Obrázek 11" descr="thumbnailCA8L4KNW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813" y="3643313"/>
            <a:ext cx="1971675" cy="14192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STUDENOKREVNÍ ŽIVOČICHOVÉ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8434" name="Zástupný symbol pro text 7"/>
          <p:cNvSpPr>
            <a:spLocks noGrp="1"/>
          </p:cNvSpPr>
          <p:nvPr>
            <p:ph type="body" idx="1"/>
          </p:nvPr>
        </p:nvSpPr>
        <p:spPr>
          <a:xfrm>
            <a:off x="608013" y="579438"/>
            <a:ext cx="3930650" cy="792162"/>
          </a:xfrm>
        </p:spPr>
        <p:txBody>
          <a:bodyPr/>
          <a:lstStyle/>
          <a:p>
            <a:r>
              <a:rPr lang="cs-CZ" smtClean="0"/>
              <a:t>RYBY</a:t>
            </a:r>
          </a:p>
        </p:txBody>
      </p:sp>
      <p:sp>
        <p:nvSpPr>
          <p:cNvPr id="18435" name="Zástupný symbol pro text 9"/>
          <p:cNvSpPr>
            <a:spLocks noGrp="1"/>
          </p:cNvSpPr>
          <p:nvPr>
            <p:ph type="body" sz="half" idx="3"/>
          </p:nvPr>
        </p:nvSpPr>
        <p:spPr>
          <a:xfrm>
            <a:off x="4652963" y="579438"/>
            <a:ext cx="3930650" cy="792162"/>
          </a:xfrm>
        </p:spPr>
        <p:txBody>
          <a:bodyPr/>
          <a:lstStyle/>
          <a:p>
            <a:r>
              <a:rPr lang="cs-CZ" smtClean="0"/>
              <a:t>OBOJŽIVELNÍCI</a:t>
            </a:r>
          </a:p>
        </p:txBody>
      </p:sp>
      <p:sp>
        <p:nvSpPr>
          <p:cNvPr id="18436" name="Zástupný symbol pro obsah 8"/>
          <p:cNvSpPr>
            <a:spLocks noGrp="1"/>
          </p:cNvSpPr>
          <p:nvPr>
            <p:ph sz="quarter" idx="2"/>
          </p:nvPr>
        </p:nvSpPr>
        <p:spPr>
          <a:xfrm>
            <a:off x="608013" y="1447800"/>
            <a:ext cx="3930650" cy="3489325"/>
          </a:xfrm>
        </p:spPr>
        <p:txBody>
          <a:bodyPr/>
          <a:lstStyle/>
          <a:p>
            <a:r>
              <a:rPr lang="cs-CZ" smtClean="0"/>
              <a:t>ve stavu strnulosti ve větších hloubkách</a:t>
            </a:r>
          </a:p>
        </p:txBody>
      </p:sp>
      <p:sp>
        <p:nvSpPr>
          <p:cNvPr id="18437" name="Zástupný symbol pro obsah 10"/>
          <p:cNvSpPr>
            <a:spLocks noGrp="1"/>
          </p:cNvSpPr>
          <p:nvPr>
            <p:ph sz="quarter" idx="4"/>
          </p:nvPr>
        </p:nvSpPr>
        <p:spPr>
          <a:xfrm>
            <a:off x="4652963" y="1447800"/>
            <a:ext cx="3930650" cy="3489325"/>
          </a:xfrm>
        </p:spPr>
        <p:txBody>
          <a:bodyPr/>
          <a:lstStyle/>
          <a:p>
            <a:r>
              <a:rPr lang="cs-CZ" smtClean="0"/>
              <a:t>ve stavu strnulosti v bahně na dně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vyhledávají úkryty na souši</a:t>
            </a:r>
          </a:p>
        </p:txBody>
      </p:sp>
      <p:pic>
        <p:nvPicPr>
          <p:cNvPr id="18438" name="Obrázek 11" descr="thumbnailCAD9BQ3M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3000" y="2786063"/>
            <a:ext cx="28575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12" descr="thumbnailCA6XGJOK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38" y="2286000"/>
            <a:ext cx="1571625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Obrázek 13" descr="thumbnailCA8III9E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13" y="4214813"/>
            <a:ext cx="1524000" cy="1009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41" name="TextovéPole 14"/>
          <p:cNvSpPr txBox="1">
            <a:spLocks noChangeArrowheads="1"/>
          </p:cNvSpPr>
          <p:nvPr/>
        </p:nvSpPr>
        <p:spPr bwMode="auto">
          <a:xfrm>
            <a:off x="5786438" y="2643188"/>
            <a:ext cx="10001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skokan zelený</a:t>
            </a:r>
          </a:p>
        </p:txBody>
      </p:sp>
      <p:sp>
        <p:nvSpPr>
          <p:cNvPr id="18442" name="TextovéPole 15"/>
          <p:cNvSpPr txBox="1">
            <a:spLocks noChangeArrowheads="1"/>
          </p:cNvSpPr>
          <p:nvPr/>
        </p:nvSpPr>
        <p:spPr bwMode="auto">
          <a:xfrm>
            <a:off x="5715000" y="4500563"/>
            <a:ext cx="12144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ropucha obecná</a:t>
            </a:r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STUDENOKREVNÍ ŽIVOČICHOVÉ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19458" name="Zástupný symbol pro text 2"/>
          <p:cNvSpPr>
            <a:spLocks noGrp="1"/>
          </p:cNvSpPr>
          <p:nvPr>
            <p:ph type="body" idx="1"/>
          </p:nvPr>
        </p:nvSpPr>
        <p:spPr>
          <a:xfrm>
            <a:off x="608013" y="579438"/>
            <a:ext cx="3930650" cy="792162"/>
          </a:xfrm>
        </p:spPr>
        <p:txBody>
          <a:bodyPr/>
          <a:lstStyle/>
          <a:p>
            <a:r>
              <a:rPr lang="cs-CZ" smtClean="0"/>
              <a:t>PLAZI</a:t>
            </a:r>
          </a:p>
        </p:txBody>
      </p:sp>
      <p:sp>
        <p:nvSpPr>
          <p:cNvPr id="19459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963" y="579438"/>
            <a:ext cx="3930650" cy="792162"/>
          </a:xfrm>
        </p:spPr>
        <p:txBody>
          <a:bodyPr/>
          <a:lstStyle/>
          <a:p>
            <a:r>
              <a:rPr lang="cs-CZ" smtClean="0"/>
              <a:t>HMYZ</a:t>
            </a:r>
          </a:p>
        </p:txBody>
      </p:sp>
      <p:sp>
        <p:nvSpPr>
          <p:cNvPr id="19460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8013" y="1447800"/>
            <a:ext cx="3930650" cy="3489325"/>
          </a:xfrm>
        </p:spPr>
        <p:txBody>
          <a:bodyPr/>
          <a:lstStyle/>
          <a:p>
            <a:r>
              <a:rPr lang="cs-CZ" smtClean="0"/>
              <a:t>ve stavu strnulosti-pod kameny, v puklinách skal, pod pařezy…</a:t>
            </a:r>
          </a:p>
        </p:txBody>
      </p:sp>
      <p:sp>
        <p:nvSpPr>
          <p:cNvPr id="19461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963" y="1447800"/>
            <a:ext cx="3930650" cy="3489325"/>
          </a:xfrm>
        </p:spPr>
        <p:txBody>
          <a:bodyPr/>
          <a:lstStyle/>
          <a:p>
            <a:r>
              <a:rPr lang="cs-CZ" smtClean="0"/>
              <a:t>mouchy, komáři, brouci a motýli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–</a:t>
            </a:r>
            <a:r>
              <a:rPr lang="cs-CZ" smtClean="0">
                <a:latin typeface="Arial" charset="0"/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v kůře, ve štěrbinách,  v půdě, ve sklepech nebo na půdách…</a:t>
            </a:r>
          </a:p>
          <a:p>
            <a:r>
              <a:rPr lang="cs-CZ" smtClean="0"/>
              <a:t>U většiny hmyzu přečkají pouze vajíčka, larvy nebo kukly.</a:t>
            </a:r>
          </a:p>
        </p:txBody>
      </p:sp>
      <p:pic>
        <p:nvPicPr>
          <p:cNvPr id="8" name="Obrázek 7" descr="thumbnailCAPJKYGZ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00938" y="714375"/>
            <a:ext cx="1000125" cy="77311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Obrázek 8" descr="thumbnailCAHRROA3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9500" y="4572000"/>
            <a:ext cx="1143000" cy="8572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1828800" y="328498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TEPLOKREVNÍ ŽIVOČICHOVÉ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0482" name="Zástupný symbol pro obsah 7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 Dokážou si udržet </a:t>
            </a:r>
            <a:r>
              <a:rPr lang="cs-CZ" smtClean="0">
                <a:solidFill>
                  <a:srgbClr val="FF0000"/>
                </a:solidFill>
              </a:rPr>
              <a:t>stálou tělesnou teplotu.</a:t>
            </a:r>
          </a:p>
          <a:p>
            <a:endParaRPr lang="cs-CZ" smtClean="0">
              <a:solidFill>
                <a:srgbClr val="FF0000"/>
              </a:solidFill>
            </a:endParaRPr>
          </a:p>
          <a:p>
            <a:r>
              <a:rPr lang="cs-CZ" smtClean="0">
                <a:solidFill>
                  <a:srgbClr val="FF0000"/>
                </a:solidFill>
              </a:rPr>
              <a:t>Dělíme je:</a:t>
            </a:r>
            <a:endParaRPr lang="cs-CZ" smtClean="0"/>
          </a:p>
          <a:p>
            <a:r>
              <a:rPr lang="cs-CZ" smtClean="0"/>
              <a:t>1.pohybující se ve volné přírodě,</a:t>
            </a:r>
          </a:p>
          <a:p>
            <a:r>
              <a:rPr lang="cs-CZ" smtClean="0"/>
              <a:t>2.upadající do zimního spánku,</a:t>
            </a:r>
          </a:p>
          <a:p>
            <a:r>
              <a:rPr lang="cs-CZ" smtClean="0"/>
              <a:t>3.odlétající do teplých krajin.</a:t>
            </a:r>
          </a:p>
        </p:txBody>
      </p:sp>
      <p:pic>
        <p:nvPicPr>
          <p:cNvPr id="9" name="Obrázek 8" descr="thumbnailCAVUN7V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6563" y="1214438"/>
            <a:ext cx="1524000" cy="1143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20484" name="Obrázek 9" descr="thumbnailCARHCEO1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3375" y="3929063"/>
            <a:ext cx="1643063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Obrázek 11" descr="thumbnailCAR2IP12.jpg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29438" y="3143250"/>
            <a:ext cx="1357312" cy="192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1763688" y="3891399"/>
            <a:ext cx="1440160" cy="14401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POHYBUJÍCÍ SE VE VOLNÉ PŘÍRODĚ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>
            <a:normAutofit fontScale="92500"/>
          </a:bodyPr>
          <a:lstStyle/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ptáci živící se semeny,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býložraví savci (</a:t>
            </a:r>
            <a:r>
              <a:rPr lang="cs-CZ" dirty="0" err="1" smtClean="0"/>
              <a:t>srnci,zajíci</a:t>
            </a:r>
            <a:r>
              <a:rPr lang="cs-CZ" dirty="0" smtClean="0"/>
              <a:t>),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masožravé šelmy (lišky),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 smtClean="0"/>
          </a:p>
          <a:p>
            <a:pPr marL="265176" indent="-265176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krtci-jsou aktivní po celou zimu 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v podzemí, prolézají své chodby</a:t>
            </a:r>
          </a:p>
          <a:p>
            <a:pPr marL="265176" indent="-265176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                                     … a další živočichové.          </a:t>
            </a:r>
            <a:endParaRPr lang="cs-CZ" dirty="0"/>
          </a:p>
        </p:txBody>
      </p:sp>
      <p:pic>
        <p:nvPicPr>
          <p:cNvPr id="4" name="Obrázek 3" descr="thumbnailCACB796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43625" y="500063"/>
            <a:ext cx="2357438" cy="131286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5263" y="2309813"/>
            <a:ext cx="1933575" cy="15144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UPADAJÍCÍ DO ZIMNÍHO SPÁNKU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2530" name="Zástupný symbol pro text 4"/>
          <p:cNvSpPr>
            <a:spLocks noGrp="1"/>
          </p:cNvSpPr>
          <p:nvPr>
            <p:ph type="body" idx="1"/>
          </p:nvPr>
        </p:nvSpPr>
        <p:spPr>
          <a:xfrm>
            <a:off x="608013" y="579438"/>
            <a:ext cx="3930650" cy="792162"/>
          </a:xfrm>
        </p:spPr>
        <p:txBody>
          <a:bodyPr/>
          <a:lstStyle/>
          <a:p>
            <a:r>
              <a:rPr lang="cs-CZ" smtClean="0"/>
              <a:t>JEŽCI</a:t>
            </a:r>
          </a:p>
        </p:txBody>
      </p:sp>
      <p:sp>
        <p:nvSpPr>
          <p:cNvPr id="22531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52963" y="579438"/>
            <a:ext cx="3930650" cy="792162"/>
          </a:xfrm>
        </p:spPr>
        <p:txBody>
          <a:bodyPr/>
          <a:lstStyle/>
          <a:p>
            <a:r>
              <a:rPr lang="cs-CZ" smtClean="0"/>
              <a:t>NETOPÝŘI</a:t>
            </a:r>
          </a:p>
        </p:txBody>
      </p:sp>
      <p:sp>
        <p:nvSpPr>
          <p:cNvPr id="22532" name="Zástupný symbol pro obsah 5"/>
          <p:cNvSpPr>
            <a:spLocks noGrp="1"/>
          </p:cNvSpPr>
          <p:nvPr>
            <p:ph sz="quarter" idx="2"/>
          </p:nvPr>
        </p:nvSpPr>
        <p:spPr>
          <a:xfrm>
            <a:off x="608013" y="1447800"/>
            <a:ext cx="3930650" cy="3489325"/>
          </a:xfrm>
        </p:spPr>
        <p:txBody>
          <a:bodyPr/>
          <a:lstStyle/>
          <a:p>
            <a:r>
              <a:rPr lang="cs-CZ" smtClean="0"/>
              <a:t>schouleni do klubíčka ve skrýši z trávy a listí</a:t>
            </a:r>
          </a:p>
        </p:txBody>
      </p:sp>
      <p:sp>
        <p:nvSpPr>
          <p:cNvPr id="22533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652963" y="1447800"/>
            <a:ext cx="3930650" cy="3489325"/>
          </a:xfrm>
        </p:spPr>
        <p:txBody>
          <a:bodyPr/>
          <a:lstStyle/>
          <a:p>
            <a:r>
              <a:rPr lang="cs-CZ" smtClean="0"/>
              <a:t>v jeskyních zavěšeni hlavou dolů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1547664" y="3068960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580112" y="3037114"/>
            <a:ext cx="1828800" cy="18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ODLÉTAJÍCÍ DO TEPLÝCH KRAJIN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3554" name="Zástupný symbol pro obsah 7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  <a:ln>
            <a:solidFill>
              <a:srgbClr val="00B0F0"/>
            </a:solidFill>
          </a:ln>
        </p:spPr>
        <p:txBody>
          <a:bodyPr/>
          <a:lstStyle/>
          <a:p>
            <a:r>
              <a:rPr lang="cs-CZ" smtClean="0"/>
              <a:t>Ptáci živící se hmyzem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z="2000" smtClean="0"/>
              <a:t>Pojmenuj zástupce na obrázcích a doplň další:</a:t>
            </a:r>
          </a:p>
        </p:txBody>
      </p:sp>
      <p:pic>
        <p:nvPicPr>
          <p:cNvPr id="23555" name="Obrázek 9" descr="thumbnailCAS8FU8O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2857500"/>
            <a:ext cx="1928813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Vývojový diagram: děrná páska 13"/>
          <p:cNvSpPr/>
          <p:nvPr/>
        </p:nvSpPr>
        <p:spPr>
          <a:xfrm>
            <a:off x="1000125" y="2786063"/>
            <a:ext cx="1500188" cy="857250"/>
          </a:xfrm>
          <a:prstGeom prst="flowChartPunchedTap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>
                <a:solidFill>
                  <a:schemeClr val="tx1"/>
                </a:solidFill>
              </a:rPr>
              <a:t>laštovka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3429000" y="1714500"/>
            <a:ext cx="1500188" cy="857250"/>
          </a:xfrm>
          <a:prstGeom prst="flowChartPunchedTap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>
                <a:solidFill>
                  <a:schemeClr val="tx1"/>
                </a:solidFill>
              </a:rPr>
              <a:t>ukačka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7215188" y="714375"/>
            <a:ext cx="1500187" cy="857250"/>
          </a:xfrm>
          <a:prstGeom prst="flowChartPunchedTap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j</a:t>
            </a:r>
            <a:r>
              <a:rPr lang="cs-CZ" dirty="0">
                <a:solidFill>
                  <a:schemeClr val="tx1"/>
                </a:solidFill>
              </a:rPr>
              <a:t>iřička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7072313" y="4357688"/>
            <a:ext cx="1500187" cy="857250"/>
          </a:xfrm>
          <a:prstGeom prst="flowChartPunchedTap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tx1"/>
                </a:solidFill>
              </a:rPr>
              <a:t>š</a:t>
            </a:r>
            <a:r>
              <a:rPr lang="cs-CZ" dirty="0">
                <a:solidFill>
                  <a:schemeClr val="tx1"/>
                </a:solidFill>
              </a:rPr>
              <a:t>paček obecný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23560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4575" y="1160463"/>
            <a:ext cx="1411288" cy="141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6413" y="714375"/>
            <a:ext cx="1271587" cy="12715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00" y="2530475"/>
            <a:ext cx="1512888" cy="15128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POMÁHÁME ŽIVOČICHŮM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Ptákům dáváme semena rostlin nebo lůj.</a:t>
            </a:r>
          </a:p>
        </p:txBody>
      </p:sp>
      <p:pic>
        <p:nvPicPr>
          <p:cNvPr id="4" name="Obrázek 3" descr="thumbnailCA0J9YO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5" y="1143000"/>
            <a:ext cx="2214563" cy="13430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Obrázek 4" descr="thumbnailCA6S4LE9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6188" y="1214438"/>
            <a:ext cx="1524000" cy="126682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7" name="Obrázek 6" descr="thumbnailCA717IZ1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3000" y="3000375"/>
            <a:ext cx="2214563" cy="146843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Obrázek 7" descr="thumbnailCAPVWTAC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5063" y="1214438"/>
            <a:ext cx="2000250" cy="132715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24583" name="TextovéPole 8"/>
          <p:cNvSpPr txBox="1">
            <a:spLocks noChangeArrowheads="1"/>
          </p:cNvSpPr>
          <p:nvPr/>
        </p:nvSpPr>
        <p:spPr bwMode="auto">
          <a:xfrm>
            <a:off x="1000125" y="5072063"/>
            <a:ext cx="36433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Poznáš návštěvníky krmítek?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857250" y="2500313"/>
            <a:ext cx="2214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pěnkava obecná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714750" y="2571750"/>
            <a:ext cx="20002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sýkora koňadra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6215063" y="2571750"/>
            <a:ext cx="2143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vrabec domácí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357313" y="4572000"/>
            <a:ext cx="2143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sýkora modřinka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286375" y="4786313"/>
            <a:ext cx="1500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Verdana" pitchFamily="34" charset="0"/>
              </a:rPr>
              <a:t>kos černý</a:t>
            </a: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5263" y="3340100"/>
            <a:ext cx="1279525" cy="1279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POMÁHÁME ŽIVOČICHŮM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/>
              <a:t>Pro lesní býložravou zvěř naplníme krmelce senem, sušenými žaludy, kaštany, šípky a jinými plody.</a:t>
            </a:r>
          </a:p>
        </p:txBody>
      </p:sp>
      <p:pic>
        <p:nvPicPr>
          <p:cNvPr id="25603" name="Obrázek 4" descr="thumbnailCA6I6HKH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9000" y="2857500"/>
            <a:ext cx="1685925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Obrázek 7" descr="thumbnailCA5I03PU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" y="2714625"/>
            <a:ext cx="219075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888" y="2528888"/>
            <a:ext cx="1828800" cy="1828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4983163"/>
            <a:ext cx="8183562" cy="105251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1">
                    <a:tint val="88000"/>
                    <a:satMod val="150000"/>
                  </a:schemeClr>
                </a:solidFill>
              </a:rPr>
              <a:t>POUŽITÉ ZDROJE</a:t>
            </a:r>
            <a:endParaRPr lang="cs-CZ" dirty="0">
              <a:solidFill>
                <a:schemeClr val="accent1">
                  <a:tint val="88000"/>
                  <a:satMod val="150000"/>
                </a:schemeClr>
              </a:solidFill>
            </a:endParaRPr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4187825"/>
          </a:xfrm>
        </p:spPr>
        <p:txBody>
          <a:bodyPr/>
          <a:lstStyle/>
          <a:p>
            <a:r>
              <a:rPr lang="cs-CZ" smtClean="0">
                <a:hlinkClick r:id="rId2"/>
              </a:rPr>
              <a:t>http://microsoft.com</a:t>
            </a:r>
            <a:endParaRPr lang="cs-CZ" smtClean="0"/>
          </a:p>
          <a:p>
            <a:r>
              <a:rPr lang="cs-CZ" sz="2000" smtClean="0"/>
              <a:t>MGR.VĚRA ŠTIKOVÁ. </a:t>
            </a:r>
            <a:r>
              <a:rPr lang="cs-CZ" sz="2000" i="1" smtClean="0"/>
              <a:t>Člověk a jeho svět</a:t>
            </a:r>
            <a:r>
              <a:rPr lang="cs-CZ" sz="2000" smtClean="0"/>
              <a:t>: </a:t>
            </a:r>
            <a:r>
              <a:rPr lang="cs-CZ" sz="2000" i="1" smtClean="0"/>
              <a:t>Přírodověda pro 4.ročník</a:t>
            </a:r>
            <a:r>
              <a:rPr lang="cs-CZ" sz="2000" smtClean="0"/>
              <a:t>. druhé vydání. Nový Malín: NOVÁ ŠKOLA,s.r.o., 2011. ISBN 978-80-7289-211-2. </a:t>
            </a:r>
          </a:p>
          <a:p>
            <a:endParaRPr lang="cs-CZ" sz="2000" smtClean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147</TotalTime>
  <Words>277</Words>
  <Application>Microsoft Office PowerPoint</Application>
  <PresentationFormat>Předvádění na obrazovce (4:3)</PresentationFormat>
  <Paragraphs>84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14</vt:i4>
      </vt:variant>
    </vt:vector>
  </HeadingPairs>
  <TitlesOfParts>
    <vt:vector size="23" baseType="lpstr">
      <vt:lpstr>Verdana</vt:lpstr>
      <vt:lpstr>Arial</vt:lpstr>
      <vt:lpstr>Wingdings 2</vt:lpstr>
      <vt:lpstr>Calibri</vt:lpstr>
      <vt:lpstr>Aspekt</vt:lpstr>
      <vt:lpstr>Aspekt</vt:lpstr>
      <vt:lpstr>Aspekt</vt:lpstr>
      <vt:lpstr>Aspekt</vt:lpstr>
      <vt:lpstr>Aspekt</vt:lpstr>
      <vt:lpstr>Snímek 1</vt:lpstr>
      <vt:lpstr>ŽIVOČICHOVÉ V OBDOBÍ ZIMNÍHO KLIDU</vt:lpstr>
      <vt:lpstr>ANOTACE</vt:lpstr>
      <vt:lpstr>ŽIVOČICHY DĚLÍME PODLE TEPLOTY TĚLA:</vt:lpstr>
      <vt:lpstr>STUDENOKREVNÍ ŽIVOČICHOVÉ</vt:lpstr>
      <vt:lpstr>STUDENOKREVNÍ ŽIVOČICHOVÉ</vt:lpstr>
      <vt:lpstr>STUDENOKREVNÍ ŽIVOČICHOVÉ</vt:lpstr>
      <vt:lpstr>TEPLOKREVNÍ ŽIVOČICHOVÉ</vt:lpstr>
      <vt:lpstr>POHYBUJÍCÍ SE VE VOLNÉ PŘÍRODĚ</vt:lpstr>
      <vt:lpstr>UPADAJÍCÍ DO ZIMNÍHO SPÁNKU</vt:lpstr>
      <vt:lpstr>ODLÉTAJÍCÍ DO TEPLÝCH KRAJIN</vt:lpstr>
      <vt:lpstr>POMÁHÁME ŽIVOČICHŮM</vt:lpstr>
      <vt:lpstr>POMÁHÁME ŽIVOČICHŮM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Maminka</cp:lastModifiedBy>
  <cp:revision>37</cp:revision>
  <dcterms:created xsi:type="dcterms:W3CDTF">2011-12-11T17:14:29Z</dcterms:created>
  <dcterms:modified xsi:type="dcterms:W3CDTF">2012-04-05T08:54:46Z</dcterms:modified>
</cp:coreProperties>
</file>