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5" r:id="rId4"/>
    <p:sldId id="266" r:id="rId5"/>
    <p:sldId id="259" r:id="rId6"/>
    <p:sldId id="260" r:id="rId7"/>
    <p:sldId id="261" r:id="rId8"/>
    <p:sldId id="262" r:id="rId9"/>
    <p:sldId id="263" r:id="rId10"/>
    <p:sldId id="267" r:id="rId11"/>
    <p:sldId id="268" r:id="rId12"/>
    <p:sldId id="269" r:id="rId13"/>
    <p:sldId id="25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404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>
            <a:lnSpc>
              <a:spcPct val="100000"/>
            </a:lnSpc>
          </a:pPr>
          <a:r>
            <a:rPr lang="cs-CZ" sz="1300" b="0" baseline="0" dirty="0" smtClean="0">
              <a:latin typeface="Times New Roman" pitchFamily="18" charset="0"/>
              <a:cs typeface="Times New Roman" pitchFamily="18" charset="0"/>
            </a:rPr>
            <a:t>VY_32_INOVACE_12_Matematika pro 6.ročník_Výšky trojúhelníku</a:t>
          </a:r>
          <a:endParaRPr lang="cs-CZ" sz="1300" b="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Martina Dostálová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500" dirty="0" smtClean="0"/>
            <a:t>Téma: Výšky trojúhelníku</a:t>
          </a:r>
          <a:endParaRPr lang="cs-CZ" sz="15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X="100000" custScaleY="9969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X="100000" custScaleY="92258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E7E6A79-5FB5-4644-B4A1-D5BFB6F6BF58}" type="presOf" srcId="{D1B46980-6531-4606-95E6-44980827E919}" destId="{2BE915AB-18AA-4053-B92C-3BFC9ED204BB}" srcOrd="1" destOrd="0" presId="urn:microsoft.com/office/officeart/2005/8/layout/target3"/>
    <dgm:cxn modelId="{6F0A6278-B980-45A9-B386-6B5B8B2FC79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BD4170-DDA8-4D2A-952C-953D6DF5EF97}" type="presOf" srcId="{4C35D32F-0EAB-4CD7-82EE-45574DC2A586}" destId="{8BEBB6EC-1DAA-4CAC-8A25-BC0FCBD5DBD5}" srcOrd="0" destOrd="0" presId="urn:microsoft.com/office/officeart/2005/8/layout/target3"/>
    <dgm:cxn modelId="{92AE59F5-CDA9-4A80-AE9E-85DD50594BA9}" type="presOf" srcId="{757F3AB3-0718-4624-B441-E567A8F0AB56}" destId="{333A1088-737F-45CB-B68E-254E46348037}" srcOrd="0" destOrd="0" presId="urn:microsoft.com/office/officeart/2005/8/layout/target3"/>
    <dgm:cxn modelId="{DD305329-BC66-40E1-A7BE-E28B6040E75E}" type="presOf" srcId="{4C35D32F-0EAB-4CD7-82EE-45574DC2A586}" destId="{890E4F0B-2866-4A3F-A3C7-2A14B1797930}" srcOrd="1" destOrd="0" presId="urn:microsoft.com/office/officeart/2005/8/layout/target3"/>
    <dgm:cxn modelId="{E81BB036-26E4-478B-B828-B45DB6471E64}" type="presOf" srcId="{D1B46980-6531-4606-95E6-44980827E919}" destId="{6140AFEC-043D-4C43-A2F9-D0F5331DF3A3}" srcOrd="0" destOrd="0" presId="urn:microsoft.com/office/officeart/2005/8/layout/target3"/>
    <dgm:cxn modelId="{63FF3121-9A4C-47AF-80E0-4DF4DBAC6512}" type="presOf" srcId="{B651F6E3-6281-48DB-9319-2AEAFDAE7572}" destId="{6BB5E863-4638-4E1D-BFDE-399D028AC4ED}" srcOrd="1" destOrd="0" presId="urn:microsoft.com/office/officeart/2005/8/layout/target3"/>
    <dgm:cxn modelId="{4FBC4F11-48F6-4F5B-A822-5070DDE00EA5}" type="presOf" srcId="{B651F6E3-6281-48DB-9319-2AEAFDAE7572}" destId="{619D679B-A015-4ECF-8348-D1034C574F40}" srcOrd="0" destOrd="0" presId="urn:microsoft.com/office/officeart/2005/8/layout/target3"/>
    <dgm:cxn modelId="{845A019F-8C5E-4F01-88E8-55600908037A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EC1EFD74-4E42-41BF-8BE6-31BB7F3722E6}" type="presOf" srcId="{D1D4F407-5343-4D3F-B5B9-D407B03CAEB4}" destId="{AED2198E-93D5-4001-81B4-73124B309672}" srcOrd="1" destOrd="0" presId="urn:microsoft.com/office/officeart/2005/8/layout/target3"/>
    <dgm:cxn modelId="{30DA1CC9-8173-41F5-86DD-F51FA298CCEC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83FFF5C-E3B9-40C7-A60E-875C57C86697}" type="presParOf" srcId="{333A1088-737F-45CB-B68E-254E46348037}" destId="{F5ABB229-8D3B-4694-996A-96F23CF14429}" srcOrd="0" destOrd="0" presId="urn:microsoft.com/office/officeart/2005/8/layout/target3"/>
    <dgm:cxn modelId="{19218635-FF5E-4251-BB22-3869EBE9C94B}" type="presParOf" srcId="{333A1088-737F-45CB-B68E-254E46348037}" destId="{F41139FD-01EE-4571-8B17-4FB00FC51163}" srcOrd="1" destOrd="0" presId="urn:microsoft.com/office/officeart/2005/8/layout/target3"/>
    <dgm:cxn modelId="{D27A0E57-1684-4B1C-8F0D-D8A6E252445C}" type="presParOf" srcId="{333A1088-737F-45CB-B68E-254E46348037}" destId="{D005CE8C-CC26-4C3E-AC11-E15060ECD759}" srcOrd="2" destOrd="0" presId="urn:microsoft.com/office/officeart/2005/8/layout/target3"/>
    <dgm:cxn modelId="{CBF8ECCB-5161-4F33-8772-5FFFFA26C357}" type="presParOf" srcId="{333A1088-737F-45CB-B68E-254E46348037}" destId="{2C702D82-9B77-49B7-9568-BB8EB47C3372}" srcOrd="3" destOrd="0" presId="urn:microsoft.com/office/officeart/2005/8/layout/target3"/>
    <dgm:cxn modelId="{25937185-B4EA-4DC6-922B-9DE1FB839A97}" type="presParOf" srcId="{333A1088-737F-45CB-B68E-254E46348037}" destId="{A52A0455-90FF-4808-ABD0-F02540D31D5A}" srcOrd="4" destOrd="0" presId="urn:microsoft.com/office/officeart/2005/8/layout/target3"/>
    <dgm:cxn modelId="{69DE6779-847D-4C14-81C1-98D27C960540}" type="presParOf" srcId="{333A1088-737F-45CB-B68E-254E46348037}" destId="{6140AFEC-043D-4C43-A2F9-D0F5331DF3A3}" srcOrd="5" destOrd="0" presId="urn:microsoft.com/office/officeart/2005/8/layout/target3"/>
    <dgm:cxn modelId="{28C04B5C-55EC-40C9-BDC7-3759CF1D4DCE}" type="presParOf" srcId="{333A1088-737F-45CB-B68E-254E46348037}" destId="{9358AC05-5D7D-4327-9F80-1AD486AEA664}" srcOrd="6" destOrd="0" presId="urn:microsoft.com/office/officeart/2005/8/layout/target3"/>
    <dgm:cxn modelId="{E9F3E9D2-3788-40FF-A886-F15E45257E09}" type="presParOf" srcId="{333A1088-737F-45CB-B68E-254E46348037}" destId="{313FC574-E1CD-4FB4-B054-0B805CE0447D}" srcOrd="7" destOrd="0" presId="urn:microsoft.com/office/officeart/2005/8/layout/target3"/>
    <dgm:cxn modelId="{9A3E1FE0-6973-4481-861A-3A5769268305}" type="presParOf" srcId="{333A1088-737F-45CB-B68E-254E46348037}" destId="{619D679B-A015-4ECF-8348-D1034C574F40}" srcOrd="8" destOrd="0" presId="urn:microsoft.com/office/officeart/2005/8/layout/target3"/>
    <dgm:cxn modelId="{1CF2A9C3-F403-497A-9F92-78750BCB25F5}" type="presParOf" srcId="{333A1088-737F-45CB-B68E-254E46348037}" destId="{322283A8-4A27-4CDA-BAE3-F381106A9174}" srcOrd="9" destOrd="0" presId="urn:microsoft.com/office/officeart/2005/8/layout/target3"/>
    <dgm:cxn modelId="{E2212B10-B589-4905-9F24-9999A18D4ABB}" type="presParOf" srcId="{333A1088-737F-45CB-B68E-254E46348037}" destId="{FFC9F71D-1B4F-4AD9-A4A6-86ADEFC8AF5C}" srcOrd="10" destOrd="0" presId="urn:microsoft.com/office/officeart/2005/8/layout/target3"/>
    <dgm:cxn modelId="{220C701C-2C73-4461-88D0-04B64E8821AF}" type="presParOf" srcId="{333A1088-737F-45CB-B68E-254E46348037}" destId="{25B08C86-7E15-44DC-BE7F-FFB55DD49D12}" srcOrd="11" destOrd="0" presId="urn:microsoft.com/office/officeart/2005/8/layout/target3"/>
    <dgm:cxn modelId="{011D9BD8-38C2-4FFC-BAF5-AD3C9365DC1D}" type="presParOf" srcId="{333A1088-737F-45CB-B68E-254E46348037}" destId="{76644BE8-9D7C-4C09-B250-3D10AF48CBB7}" srcOrd="12" destOrd="0" presId="urn:microsoft.com/office/officeart/2005/8/layout/target3"/>
    <dgm:cxn modelId="{17987A53-0846-460B-BBD2-0C08218647A1}" type="presParOf" srcId="{333A1088-737F-45CB-B68E-254E46348037}" destId="{EE85B701-7295-41C0-BA7A-34D3756A2AE6}" srcOrd="13" destOrd="0" presId="urn:microsoft.com/office/officeart/2005/8/layout/target3"/>
    <dgm:cxn modelId="{EB9CCD9E-E7FD-483C-9BCC-0FF7D87FD368}" type="presParOf" srcId="{333A1088-737F-45CB-B68E-254E46348037}" destId="{8BEBB6EC-1DAA-4CAC-8A25-BC0FCBD5DBD5}" srcOrd="14" destOrd="0" presId="urn:microsoft.com/office/officeart/2005/8/layout/target3"/>
    <dgm:cxn modelId="{6506EB09-B8D0-4734-A9A7-7E1380F17B82}" type="presParOf" srcId="{333A1088-737F-45CB-B68E-254E46348037}" destId="{AED2198E-93D5-4001-81B4-73124B309672}" srcOrd="15" destOrd="0" presId="urn:microsoft.com/office/officeart/2005/8/layout/target3"/>
    <dgm:cxn modelId="{CF01997D-94CE-46D6-85BD-F24AD92C89EC}" type="presParOf" srcId="{333A1088-737F-45CB-B68E-254E46348037}" destId="{2BE915AB-18AA-4053-B92C-3BFC9ED204BB}" srcOrd="16" destOrd="0" presId="urn:microsoft.com/office/officeart/2005/8/layout/target3"/>
    <dgm:cxn modelId="{64AF820C-F7AC-4E55-8FF9-5172D5EF22CF}" type="presParOf" srcId="{333A1088-737F-45CB-B68E-254E46348037}" destId="{6BB5E863-4638-4E1D-BFDE-399D028AC4ED}" srcOrd="17" destOrd="0" presId="urn:microsoft.com/office/officeart/2005/8/layout/target3"/>
    <dgm:cxn modelId="{49623C03-CDC7-4655-9766-CC0903AAA48E}" type="presParOf" srcId="{333A1088-737F-45CB-B68E-254E46348037}" destId="{5A5FFA88-C948-4069-8E93-59FA12366E83}" srcOrd="18" destOrd="0" presId="urn:microsoft.com/office/officeart/2005/8/layout/target3"/>
    <dgm:cxn modelId="{70FDD65E-9F99-4E24-B640-C8F3F3B414A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245688"/>
            <a:satOff val="-5592"/>
            <a:lumOff val="19471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-230732"/>
              <a:satOff val="-5087"/>
              <a:lumOff val="178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Martina Dostálová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491375"/>
            <a:satOff val="-11184"/>
            <a:lumOff val="38942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7492"/>
          <a:ext cx="5350878" cy="1473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-461465"/>
              <a:satOff val="-10174"/>
              <a:lumOff val="357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l" defTabSz="577850" rt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cs-CZ" sz="1300" b="0" kern="1200" baseline="0" dirty="0" smtClean="0">
              <a:latin typeface="Times New Roman" pitchFamily="18" charset="0"/>
              <a:cs typeface="Times New Roman" pitchFamily="18" charset="0"/>
            </a:rPr>
            <a:t>VY_32_INOVACE_12_Matematika pro 6.ročník_Výšky trojúhelníku</a:t>
          </a:r>
          <a:endParaRPr lang="cs-CZ" sz="1300" b="0" kern="1200" dirty="0">
            <a:latin typeface="Times New Roman" pitchFamily="18" charset="0"/>
            <a:cs typeface="Times New Roman" pitchFamily="18" charset="0"/>
          </a:endParaRPr>
        </a:p>
      </dsp:txBody>
      <dsp:txXfrm>
        <a:off x="1273857" y="817492"/>
        <a:ext cx="5350878" cy="406407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491375"/>
            <a:satOff val="-11184"/>
            <a:lumOff val="38942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59392"/>
          <a:ext cx="5350878" cy="8696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-461465"/>
              <a:satOff val="-10174"/>
              <a:lumOff val="35773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Téma: Výšky trojúhelníku</a:t>
          </a:r>
          <a:endParaRPr lang="cs-CZ" sz="1500" kern="1200" dirty="0"/>
        </a:p>
      </dsp:txBody>
      <dsp:txXfrm>
        <a:off x="1273857" y="1259392"/>
        <a:ext cx="5350878" cy="376075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245688"/>
            <a:satOff val="-5592"/>
            <a:lumOff val="19471"/>
            <a:alphaOff val="0"/>
          </a:schemeClr>
        </a:solidFill>
        <a:ln>
          <a:noFill/>
        </a:ln>
        <a:effectLst>
          <a:outerShdw blurRad="38100" dist="12700" dir="5400000" rotWithShape="0">
            <a:srgbClr val="000000">
              <a:alpha val="15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50000"/>
              <a:hueOff val="-230732"/>
              <a:satOff val="-5087"/>
              <a:lumOff val="1788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4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170292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648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50000"/>
              </a:lnSpc>
              <a:buNone/>
            </a:pPr>
            <a:r>
              <a:rPr lang="cs-CZ" dirty="0" smtClean="0"/>
              <a:t>Digitální učební materiál Výšky trojúhelníku je určen pro žáky 6. ročníku základní školy a patří do okruhu znalostí žáka šestého ročníku o trojúhelnících. Materiál je určen pro prezentaci na interaktivní tabuli v kombinaci s prací </a:t>
            </a:r>
            <a:r>
              <a:rPr lang="cs-CZ" smtClean="0"/>
              <a:t>na klasické tabuli.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108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Kolmice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61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000" dirty="0" smtClean="0"/>
              <a:t>Př. Sestroj danými body kolmice k úsečkám AB a CD</a:t>
            </a:r>
            <a:endParaRPr lang="cs-CZ" sz="3000" dirty="0"/>
          </a:p>
        </p:txBody>
      </p:sp>
      <p:sp>
        <p:nvSpPr>
          <p:cNvPr id="3" name="Obdélník 2"/>
          <p:cNvSpPr/>
          <p:nvPr/>
        </p:nvSpPr>
        <p:spPr>
          <a:xfrm>
            <a:off x="467544" y="2204864"/>
            <a:ext cx="8136904" cy="424847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4" name="Skupina 13"/>
          <p:cNvGrpSpPr/>
          <p:nvPr/>
        </p:nvGrpSpPr>
        <p:grpSpPr>
          <a:xfrm>
            <a:off x="1367644" y="3591018"/>
            <a:ext cx="3312368" cy="1836204"/>
            <a:chOff x="1367644" y="3591018"/>
            <a:chExt cx="3312368" cy="1836204"/>
          </a:xfrm>
        </p:grpSpPr>
        <p:cxnSp>
          <p:nvCxnSpPr>
            <p:cNvPr id="5" name="Přímá spojnice 4"/>
            <p:cNvCxnSpPr/>
            <p:nvPr/>
          </p:nvCxnSpPr>
          <p:spPr>
            <a:xfrm>
              <a:off x="1403648" y="3645024"/>
              <a:ext cx="3240360" cy="17281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 flipV="1">
              <a:off x="1367644" y="3591018"/>
              <a:ext cx="72008" cy="1080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4608004" y="5319210"/>
              <a:ext cx="72008" cy="1080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4"/>
          <p:cNvGrpSpPr/>
          <p:nvPr/>
        </p:nvGrpSpPr>
        <p:grpSpPr>
          <a:xfrm rot="5400000">
            <a:off x="5031668" y="3820235"/>
            <a:ext cx="2618674" cy="1377770"/>
            <a:chOff x="1367644" y="3591018"/>
            <a:chExt cx="3312368" cy="1836204"/>
          </a:xfrm>
        </p:grpSpPr>
        <p:cxnSp>
          <p:nvCxnSpPr>
            <p:cNvPr id="16" name="Přímá spojnice 15"/>
            <p:cNvCxnSpPr/>
            <p:nvPr/>
          </p:nvCxnSpPr>
          <p:spPr>
            <a:xfrm>
              <a:off x="1403648" y="3645024"/>
              <a:ext cx="3240360" cy="172819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16"/>
            <p:cNvCxnSpPr/>
            <p:nvPr/>
          </p:nvCxnSpPr>
          <p:spPr>
            <a:xfrm flipV="1">
              <a:off x="1367644" y="3591018"/>
              <a:ext cx="72008" cy="1080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4608004" y="5319210"/>
              <a:ext cx="72008" cy="108012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Skupina 26"/>
          <p:cNvGrpSpPr/>
          <p:nvPr/>
        </p:nvGrpSpPr>
        <p:grpSpPr>
          <a:xfrm>
            <a:off x="4390074" y="4437112"/>
            <a:ext cx="144016" cy="144016"/>
            <a:chOff x="3923928" y="3645024"/>
            <a:chExt cx="144016" cy="144016"/>
          </a:xfrm>
        </p:grpSpPr>
        <p:cxnSp>
          <p:nvCxnSpPr>
            <p:cNvPr id="20" name="Přímá spojnice 19"/>
            <p:cNvCxnSpPr/>
            <p:nvPr/>
          </p:nvCxnSpPr>
          <p:spPr>
            <a:xfrm>
              <a:off x="3995936" y="3645024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>
              <a:off x="3923928" y="3699030"/>
              <a:ext cx="1440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2879812" y="2852936"/>
            <a:ext cx="144016" cy="144016"/>
            <a:chOff x="3923928" y="3645024"/>
            <a:chExt cx="144016" cy="144016"/>
          </a:xfrm>
        </p:grpSpPr>
        <p:cxnSp>
          <p:nvCxnSpPr>
            <p:cNvPr id="29" name="Přímá spojnice 28"/>
            <p:cNvCxnSpPr/>
            <p:nvPr/>
          </p:nvCxnSpPr>
          <p:spPr>
            <a:xfrm>
              <a:off x="3995936" y="3645024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Přímá spojnice 29"/>
            <p:cNvCxnSpPr/>
            <p:nvPr/>
          </p:nvCxnSpPr>
          <p:spPr>
            <a:xfrm>
              <a:off x="3923928" y="3699030"/>
              <a:ext cx="1440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4" name="Skupina 33"/>
          <p:cNvGrpSpPr/>
          <p:nvPr/>
        </p:nvGrpSpPr>
        <p:grpSpPr>
          <a:xfrm>
            <a:off x="7452320" y="5013176"/>
            <a:ext cx="144016" cy="144016"/>
            <a:chOff x="3923928" y="3645024"/>
            <a:chExt cx="144016" cy="144016"/>
          </a:xfrm>
        </p:grpSpPr>
        <p:cxnSp>
          <p:nvCxnSpPr>
            <p:cNvPr id="35" name="Přímá spojnice 34"/>
            <p:cNvCxnSpPr/>
            <p:nvPr/>
          </p:nvCxnSpPr>
          <p:spPr>
            <a:xfrm>
              <a:off x="3995936" y="3645024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Přímá spojnice 35"/>
            <p:cNvCxnSpPr/>
            <p:nvPr/>
          </p:nvCxnSpPr>
          <p:spPr>
            <a:xfrm>
              <a:off x="3923928" y="3699030"/>
              <a:ext cx="1440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7" name="Skupina 36"/>
          <p:cNvGrpSpPr/>
          <p:nvPr/>
        </p:nvGrpSpPr>
        <p:grpSpPr>
          <a:xfrm>
            <a:off x="5685656" y="3447002"/>
            <a:ext cx="144016" cy="144016"/>
            <a:chOff x="3923928" y="3645024"/>
            <a:chExt cx="144016" cy="144016"/>
          </a:xfrm>
        </p:grpSpPr>
        <p:cxnSp>
          <p:nvCxnSpPr>
            <p:cNvPr id="38" name="Přímá spojnice 37"/>
            <p:cNvCxnSpPr/>
            <p:nvPr/>
          </p:nvCxnSpPr>
          <p:spPr>
            <a:xfrm>
              <a:off x="3995936" y="3645024"/>
              <a:ext cx="0" cy="14401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3923928" y="3699030"/>
              <a:ext cx="144016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0" name="TextovéPole 39"/>
          <p:cNvSpPr txBox="1"/>
          <p:nvPr/>
        </p:nvSpPr>
        <p:spPr>
          <a:xfrm>
            <a:off x="1079612" y="364502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A</a:t>
            </a:r>
          </a:p>
        </p:txBody>
      </p:sp>
      <p:sp>
        <p:nvSpPr>
          <p:cNvPr id="41" name="TextovéPole 40"/>
          <p:cNvSpPr txBox="1"/>
          <p:nvPr/>
        </p:nvSpPr>
        <p:spPr>
          <a:xfrm>
            <a:off x="4283968" y="534868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52120" y="5712987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C</a:t>
            </a:r>
            <a:endParaRPr lang="cs-CZ" sz="20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956646" y="311890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D</a:t>
            </a:r>
            <a:endParaRPr lang="cs-CZ" sz="2000" dirty="0"/>
          </a:p>
        </p:txBody>
      </p:sp>
      <p:grpSp>
        <p:nvGrpSpPr>
          <p:cNvPr id="49" name="Skupina 48"/>
          <p:cNvGrpSpPr/>
          <p:nvPr/>
        </p:nvGrpSpPr>
        <p:grpSpPr>
          <a:xfrm>
            <a:off x="1655676" y="4995174"/>
            <a:ext cx="360040" cy="524091"/>
            <a:chOff x="1655676" y="4995174"/>
            <a:chExt cx="360040" cy="524091"/>
          </a:xfrm>
        </p:grpSpPr>
        <p:grpSp>
          <p:nvGrpSpPr>
            <p:cNvPr id="31" name="Skupina 30"/>
            <p:cNvGrpSpPr/>
            <p:nvPr/>
          </p:nvGrpSpPr>
          <p:grpSpPr>
            <a:xfrm>
              <a:off x="1763688" y="4995174"/>
              <a:ext cx="144016" cy="144016"/>
              <a:chOff x="3923928" y="3645024"/>
              <a:chExt cx="144016" cy="144016"/>
            </a:xfrm>
          </p:grpSpPr>
          <p:cxnSp>
            <p:nvCxnSpPr>
              <p:cNvPr id="32" name="Přímá spojnice 31"/>
              <p:cNvCxnSpPr/>
              <p:nvPr/>
            </p:nvCxnSpPr>
            <p:spPr>
              <a:xfrm>
                <a:off x="3995936" y="3645024"/>
                <a:ext cx="0" cy="14401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3" name="Přímá spojnice 32"/>
              <p:cNvCxnSpPr/>
              <p:nvPr/>
            </p:nvCxnSpPr>
            <p:spPr>
              <a:xfrm>
                <a:off x="3923928" y="3699030"/>
                <a:ext cx="144016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4" name="TextovéPole 43"/>
            <p:cNvSpPr txBox="1"/>
            <p:nvPr/>
          </p:nvSpPr>
          <p:spPr>
            <a:xfrm>
              <a:off x="1655676" y="5119155"/>
              <a:ext cx="36004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dirty="0" smtClean="0"/>
                <a:t>P</a:t>
              </a:r>
              <a:endParaRPr lang="cs-CZ" sz="2000" dirty="0"/>
            </a:p>
          </p:txBody>
        </p:sp>
      </p:grpSp>
      <p:sp>
        <p:nvSpPr>
          <p:cNvPr id="45" name="TextovéPole 44"/>
          <p:cNvSpPr txBox="1"/>
          <p:nvPr/>
        </p:nvSpPr>
        <p:spPr>
          <a:xfrm>
            <a:off x="4288588" y="4510870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R</a:t>
            </a:r>
            <a:endParaRPr lang="cs-CZ" sz="20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951820" y="2596842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S</a:t>
            </a:r>
            <a:endParaRPr lang="cs-CZ" sz="20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762232" y="3190908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T</a:t>
            </a:r>
            <a:endParaRPr lang="cs-CZ" sz="20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524328" y="5062634"/>
            <a:ext cx="36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V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38320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7907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15776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276872"/>
            <a:ext cx="3225311" cy="3254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Výška věže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5148064" y="2276872"/>
            <a:ext cx="0" cy="2880320"/>
          </a:xfrm>
          <a:prstGeom prst="line">
            <a:avLst/>
          </a:prstGeom>
          <a:ln w="57150"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4716016" y="2276872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600479" y="5157192"/>
            <a:ext cx="54758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364088" y="3356992"/>
            <a:ext cx="1656184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dirty="0" smtClean="0"/>
              <a:t>výška - </a:t>
            </a:r>
            <a:r>
              <a:rPr lang="cs-CZ" sz="2500" dirty="0" smtClean="0">
                <a:latin typeface="Brush Script MT" pitchFamily="66" charset="0"/>
              </a:rPr>
              <a:t>v</a:t>
            </a:r>
            <a:endParaRPr lang="cs-CZ" sz="2500" dirty="0">
              <a:latin typeface="Brush Script MT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2215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mdostalova\AppData\Local\Microsoft\Windows\Temporary Internet Files\Content.IE5\EVFW3YQ2\MP9001636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19877"/>
            <a:ext cx="3399632" cy="532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2123728" y="1683973"/>
            <a:ext cx="0" cy="2880320"/>
          </a:xfrm>
          <a:prstGeom prst="straightConnector1">
            <a:avLst/>
          </a:prstGeom>
          <a:ln w="57150"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0" name="Picture 2" descr="C:\Users\mdostalova\AppData\Local\Microsoft\Windows\Temporary Internet Files\Content.IE5\EVFW3YQ2\MP90016369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819877"/>
            <a:ext cx="3399632" cy="532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1" name="Přímá spojnice se šipkou 10"/>
          <p:cNvCxnSpPr/>
          <p:nvPr/>
        </p:nvCxnSpPr>
        <p:spPr>
          <a:xfrm flipH="1">
            <a:off x="6300192" y="1683973"/>
            <a:ext cx="312914" cy="2880320"/>
          </a:xfrm>
          <a:prstGeom prst="straightConnector1">
            <a:avLst/>
          </a:prstGeom>
          <a:ln w="57150">
            <a:headEnd type="arrow" w="med" len="med"/>
            <a:tailEnd type="arrow" w="med" len="med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403648" y="4564293"/>
            <a:ext cx="1584176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819463" y="4564293"/>
            <a:ext cx="1584176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" name="Skupina 6"/>
          <p:cNvGrpSpPr/>
          <p:nvPr/>
        </p:nvGrpSpPr>
        <p:grpSpPr>
          <a:xfrm>
            <a:off x="4716016" y="476672"/>
            <a:ext cx="3960440" cy="6048672"/>
            <a:chOff x="4716016" y="476672"/>
            <a:chExt cx="3960440" cy="6048672"/>
          </a:xfrm>
        </p:grpSpPr>
        <p:cxnSp>
          <p:nvCxnSpPr>
            <p:cNvPr id="3" name="Přímá spojnice 2"/>
            <p:cNvCxnSpPr/>
            <p:nvPr/>
          </p:nvCxnSpPr>
          <p:spPr>
            <a:xfrm>
              <a:off x="4716016" y="819877"/>
              <a:ext cx="3960440" cy="5325794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Přímá spojnice 5"/>
            <p:cNvCxnSpPr/>
            <p:nvPr/>
          </p:nvCxnSpPr>
          <p:spPr>
            <a:xfrm flipH="1">
              <a:off x="4860032" y="476672"/>
              <a:ext cx="3816424" cy="6048672"/>
            </a:xfrm>
            <a:prstGeom prst="line">
              <a:avLst/>
            </a:prstGeom>
            <a:ln w="57150"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177486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Výška trojúhelníku</a:t>
            </a:r>
            <a:endParaRPr lang="cs-CZ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1115616" y="3005336"/>
            <a:ext cx="1656184" cy="1872208"/>
          </a:xfrm>
          <a:prstGeom prst="triangle">
            <a:avLst>
              <a:gd name="adj" fmla="val 3554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 rot="15166816">
            <a:off x="3656102" y="3488984"/>
            <a:ext cx="1656184" cy="1872208"/>
          </a:xfrm>
          <a:prstGeom prst="triangle">
            <a:avLst>
              <a:gd name="adj" fmla="val 3554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 rot="7190543">
            <a:off x="6840161" y="3749010"/>
            <a:ext cx="1656184" cy="1872208"/>
          </a:xfrm>
          <a:prstGeom prst="triangle">
            <a:avLst>
              <a:gd name="adj" fmla="val 35540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>
            <a:stCxn id="3" idx="0"/>
            <a:endCxn id="3" idx="3"/>
          </p:cNvCxnSpPr>
          <p:nvPr/>
        </p:nvCxnSpPr>
        <p:spPr>
          <a:xfrm>
            <a:off x="1704224" y="3005336"/>
            <a:ext cx="0" cy="1872208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148064" y="3356992"/>
            <a:ext cx="0" cy="1584176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7308232" y="3501008"/>
            <a:ext cx="0" cy="1468467"/>
          </a:xfrm>
          <a:prstGeom prst="straightConnector1">
            <a:avLst/>
          </a:prstGeom>
          <a:ln>
            <a:headEnd type="arrow" w="med" len="med"/>
            <a:tailEnd type="arrow" w="med" len="med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>
            <a:stCxn id="3" idx="2"/>
            <a:endCxn id="3" idx="4"/>
          </p:cNvCxnSpPr>
          <p:nvPr/>
        </p:nvCxnSpPr>
        <p:spPr>
          <a:xfrm>
            <a:off x="1115616" y="4877544"/>
            <a:ext cx="1656184" cy="0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endCxn id="5" idx="0"/>
          </p:cNvCxnSpPr>
          <p:nvPr/>
        </p:nvCxnSpPr>
        <p:spPr>
          <a:xfrm>
            <a:off x="6444207" y="4933995"/>
            <a:ext cx="2155191" cy="9211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>
            <a:endCxn id="4" idx="2"/>
          </p:cNvCxnSpPr>
          <p:nvPr/>
        </p:nvCxnSpPr>
        <p:spPr>
          <a:xfrm>
            <a:off x="3656102" y="4933995"/>
            <a:ext cx="1967382" cy="4946"/>
          </a:xfrm>
          <a:prstGeom prst="line">
            <a:avLst/>
          </a:pr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782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U:\MAT\6.třída\Geometrie\výšky trojúhelníku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7704856" cy="6271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2595" y="558924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C</a:t>
            </a:r>
            <a:r>
              <a:rPr lang="cs-CZ" sz="2000" baseline="-25000" dirty="0" smtClean="0"/>
              <a:t>1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2360980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B</a:t>
            </a:r>
            <a:r>
              <a:rPr lang="cs-CZ" sz="2000" baseline="-25000" dirty="0" smtClean="0"/>
              <a:t>1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04966" y="256490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A</a:t>
            </a:r>
            <a:r>
              <a:rPr lang="cs-CZ" sz="2000" baseline="-25000" dirty="0" smtClean="0"/>
              <a:t>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47930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Úsečka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a</a:t>
            </a:r>
            <a:r>
              <a:rPr lang="cs-CZ" dirty="0" smtClean="0"/>
              <a:t> = AA</a:t>
            </a:r>
            <a:r>
              <a:rPr lang="cs-CZ" baseline="-25000" dirty="0" smtClean="0"/>
              <a:t>1</a:t>
            </a:r>
            <a:r>
              <a:rPr lang="cs-CZ" dirty="0" smtClean="0"/>
              <a:t> je výška trojúhelníku ke straně a.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Úsečka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b</a:t>
            </a:r>
            <a:r>
              <a:rPr lang="cs-CZ" dirty="0" smtClean="0"/>
              <a:t> = BB</a:t>
            </a:r>
            <a:r>
              <a:rPr lang="cs-CZ" baseline="-25000" dirty="0" smtClean="0"/>
              <a:t>1</a:t>
            </a:r>
            <a:r>
              <a:rPr lang="cs-CZ" dirty="0" smtClean="0"/>
              <a:t> je výška trojúhelníku ke straně b.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Úsečka </a:t>
            </a:r>
            <a:r>
              <a:rPr lang="cs-CZ" dirty="0" err="1" smtClean="0"/>
              <a:t>v</a:t>
            </a:r>
            <a:r>
              <a:rPr lang="cs-CZ" baseline="-25000" dirty="0" err="1" smtClean="0"/>
              <a:t>c</a:t>
            </a:r>
            <a:r>
              <a:rPr lang="cs-CZ" dirty="0" smtClean="0"/>
              <a:t> = CC</a:t>
            </a:r>
            <a:r>
              <a:rPr lang="cs-CZ" baseline="-25000" dirty="0" smtClean="0"/>
              <a:t>1</a:t>
            </a:r>
            <a:r>
              <a:rPr lang="cs-CZ" dirty="0" smtClean="0"/>
              <a:t> je výška trojúhelníku ke straně c.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Výšky trojúhelníku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25948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94330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Př. Sestroj výšky trojúhelníku KLM: k = 7 cm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					       l = 4,5 cm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					       m = 3 cm</a:t>
            </a:r>
            <a:endParaRPr lang="cs-CZ" sz="3000" dirty="0"/>
          </a:p>
        </p:txBody>
      </p:sp>
      <p:pic>
        <p:nvPicPr>
          <p:cNvPr id="1026" name="Picture 2" descr="U:\MAT\6.třída\Geometrie\Výšky trojúhelníku\Tupoúhlý troj.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4438096" cy="30095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8929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908720"/>
            <a:ext cx="943304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/>
              <a:t>Př. Sestroj výšky trojúhelníku KLM: k = 7 cm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					       l = 4,5 cm</a:t>
            </a:r>
          </a:p>
          <a:p>
            <a:r>
              <a:rPr lang="cs-CZ" sz="3000" dirty="0"/>
              <a:t>	</a:t>
            </a:r>
            <a:r>
              <a:rPr lang="cs-CZ" sz="3000" dirty="0" smtClean="0"/>
              <a:t>					       m = 3 cm</a:t>
            </a:r>
            <a:endParaRPr lang="cs-CZ" sz="3000" dirty="0"/>
          </a:p>
        </p:txBody>
      </p:sp>
      <p:pic>
        <p:nvPicPr>
          <p:cNvPr id="2050" name="Picture 2" descr="U:\MAT\6.třída\Geometrie\Výšky trojúhelníku\Tupoúhlý troj.výšk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554628"/>
            <a:ext cx="4207737" cy="5291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0314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pPr algn="l"/>
            <a:r>
              <a:rPr lang="cs-CZ" smtClean="0"/>
              <a:t>Použité zdroje</a:t>
            </a:r>
            <a:endParaRPr lang="cs-CZ" dirty="0"/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 marL="109728" indent="0">
              <a:buFont typeface="Arial" pitchFamily="34" charset="0"/>
              <a:buNone/>
            </a:pPr>
            <a:r>
              <a:rPr lang="cs-CZ" sz="2000" smtClean="0"/>
              <a:t>ODVÁRKO, Oldřich; KADLEČEK, Jiří. </a:t>
            </a:r>
            <a:r>
              <a:rPr lang="cs-CZ" sz="2000" i="1" smtClean="0"/>
              <a:t>Matematika pro 6.ročník základní školy : 2.díl</a:t>
            </a:r>
            <a:r>
              <a:rPr lang="cs-CZ" sz="2000" smtClean="0"/>
              <a:t>. 1.vydání. Praha : Prometheus, 1997. 88 s. ISBN 80-7196-086-1.</a:t>
            </a:r>
          </a:p>
          <a:p>
            <a:pPr marL="109728" indent="0">
              <a:buFont typeface="Arial" pitchFamily="34" charset="0"/>
              <a:buNone/>
            </a:pPr>
            <a:endParaRPr lang="cs-CZ" sz="2000" smtClean="0"/>
          </a:p>
          <a:p>
            <a:pPr marL="109728" indent="0">
              <a:buFont typeface="Arial" pitchFamily="34" charset="0"/>
              <a:buNone/>
            </a:pPr>
            <a:r>
              <a:rPr lang="cs-CZ" sz="2000" smtClean="0"/>
              <a:t>http://microsoft.com</a:t>
            </a:r>
          </a:p>
          <a:p>
            <a:pPr marL="109728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2871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86</TotalTime>
  <Words>163</Words>
  <Application>Microsoft Office PowerPoint</Application>
  <PresentationFormat>Předvádění na obrazovce (4:3)</PresentationFormat>
  <Paragraphs>39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Tvrdý obal</vt:lpstr>
      <vt:lpstr>Prezentace aplikace PowerPoint</vt:lpstr>
      <vt:lpstr>Anotace</vt:lpstr>
      <vt:lpstr>Kolmice</vt:lpstr>
      <vt:lpstr>Př. Sestroj danými body kolmice k úsečkám AB a CD</vt:lpstr>
      <vt:lpstr>Výšky</vt:lpstr>
      <vt:lpstr>Výška věže</vt:lpstr>
      <vt:lpstr>Prezentace aplikace PowerPoint</vt:lpstr>
      <vt:lpstr>Výška trojúhelníku</vt:lpstr>
      <vt:lpstr>Prezentace aplikace PowerPoint</vt:lpstr>
      <vt:lpstr>Výšky trojúhelníku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Martina Dostálová</dc:creator>
  <cp:lastModifiedBy>Martina Dostálová</cp:lastModifiedBy>
  <cp:revision>26</cp:revision>
  <dcterms:created xsi:type="dcterms:W3CDTF">2012-01-20T10:04:56Z</dcterms:created>
  <dcterms:modified xsi:type="dcterms:W3CDTF">2012-04-05T07:16:49Z</dcterms:modified>
</cp:coreProperties>
</file>