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2" r:id="rId25"/>
    <p:sldId id="283" r:id="rId26"/>
    <p:sldId id="281" r:id="rId27"/>
    <p:sldId id="284" r:id="rId28"/>
    <p:sldId id="257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>
            <a:lnSpc>
              <a:spcPct val="100000"/>
            </a:lnSpc>
          </a:pPr>
          <a:r>
            <a:rPr lang="cs-CZ" sz="1300" b="0" baseline="0" dirty="0" smtClean="0">
              <a:latin typeface="Times New Roman" pitchFamily="18" charset="0"/>
              <a:cs typeface="Times New Roman" pitchFamily="18" charset="0"/>
            </a:rPr>
            <a:t>VY_32_INOVACE_13_Matematika </a:t>
          </a:r>
          <a:r>
            <a:rPr lang="cs-CZ" sz="1300" b="0" baseline="0" smtClean="0">
              <a:latin typeface="Times New Roman" pitchFamily="18" charset="0"/>
              <a:cs typeface="Times New Roman" pitchFamily="18" charset="0"/>
            </a:rPr>
            <a:t>pro 6.ročník_Dělitelnost </a:t>
          </a:r>
          <a:r>
            <a:rPr lang="cs-CZ" sz="1300" b="0" baseline="0" dirty="0" smtClean="0">
              <a:latin typeface="Times New Roman" pitchFamily="18" charset="0"/>
              <a:cs typeface="Times New Roman" pitchFamily="18" charset="0"/>
            </a:rPr>
            <a:t>přirozených čísel</a:t>
          </a:r>
          <a:endParaRPr lang="cs-CZ" sz="1300" b="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Martina Dostálová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500" dirty="0" smtClean="0"/>
            <a:t>Téma: Dělitelnost přirozených čísel</a:t>
          </a:r>
          <a:endParaRPr lang="cs-CZ" sz="15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X="100000" custScaleY="9969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ScaleX="100000" custScaleY="92258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AA72A86-CA1A-4A08-8874-169AE8604E8A}" type="presOf" srcId="{B651F6E3-6281-48DB-9319-2AEAFDAE7572}" destId="{619D679B-A015-4ECF-8348-D1034C574F40}" srcOrd="0" destOrd="0" presId="urn:microsoft.com/office/officeart/2005/8/layout/target3"/>
    <dgm:cxn modelId="{E1350082-E9C1-4101-9509-FC1064B0A7E7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F1761B9-30DA-4166-82C3-F661010D744A}" type="presOf" srcId="{4C35D32F-0EAB-4CD7-82EE-45574DC2A586}" destId="{8BEBB6EC-1DAA-4CAC-8A25-BC0FCBD5DBD5}" srcOrd="0" destOrd="0" presId="urn:microsoft.com/office/officeart/2005/8/layout/target3"/>
    <dgm:cxn modelId="{074F01DE-09BE-47D6-AAF3-8A9A64088AB0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127BE12-3BC0-42A7-818D-0482A5FAB036}" type="presOf" srcId="{D1D4F407-5343-4D3F-B5B9-D407B03CAEB4}" destId="{D005CE8C-CC26-4C3E-AC11-E15060ECD759}" srcOrd="0" destOrd="0" presId="urn:microsoft.com/office/officeart/2005/8/layout/target3"/>
    <dgm:cxn modelId="{7DEEED94-C351-4ADE-907C-83B9C1616CDB}" type="presOf" srcId="{757F3AB3-0718-4624-B441-E567A8F0AB56}" destId="{333A1088-737F-45CB-B68E-254E46348037}" srcOrd="0" destOrd="0" presId="urn:microsoft.com/office/officeart/2005/8/layout/target3"/>
    <dgm:cxn modelId="{35B675F7-EEFC-4322-8266-BB2E37AA88F5}" type="presOf" srcId="{D1B46980-6531-4606-95E6-44980827E919}" destId="{6140AFEC-043D-4C43-A2F9-D0F5331DF3A3}" srcOrd="0" destOrd="0" presId="urn:microsoft.com/office/officeart/2005/8/layout/target3"/>
    <dgm:cxn modelId="{B0E362C4-7141-4026-8224-95137EED03AE}" type="presOf" srcId="{D1B46980-6531-4606-95E6-44980827E919}" destId="{2BE915AB-18AA-4053-B92C-3BFC9ED204BB}" srcOrd="1" destOrd="0" presId="urn:microsoft.com/office/officeart/2005/8/layout/target3"/>
    <dgm:cxn modelId="{98091478-C22A-47B6-86CD-AF2470E53E7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5193E52-72C2-4013-8D7B-E9CA18E932AA}" type="presOf" srcId="{4C35D32F-0EAB-4CD7-82EE-45574DC2A586}" destId="{890E4F0B-2866-4A3F-A3C7-2A14B1797930}" srcOrd="1" destOrd="0" presId="urn:microsoft.com/office/officeart/2005/8/layout/target3"/>
    <dgm:cxn modelId="{D3660984-7154-4FD7-89A6-38F611CFE05B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CADF478-568F-4C0E-BBA2-412DD51EED2A}" type="presParOf" srcId="{333A1088-737F-45CB-B68E-254E46348037}" destId="{F5ABB229-8D3B-4694-996A-96F23CF14429}" srcOrd="0" destOrd="0" presId="urn:microsoft.com/office/officeart/2005/8/layout/target3"/>
    <dgm:cxn modelId="{4D95C74C-D6A4-4335-96E9-6249630FD38E}" type="presParOf" srcId="{333A1088-737F-45CB-B68E-254E46348037}" destId="{F41139FD-01EE-4571-8B17-4FB00FC51163}" srcOrd="1" destOrd="0" presId="urn:microsoft.com/office/officeart/2005/8/layout/target3"/>
    <dgm:cxn modelId="{914E9A28-494E-48BC-9D5E-135039DD2972}" type="presParOf" srcId="{333A1088-737F-45CB-B68E-254E46348037}" destId="{D005CE8C-CC26-4C3E-AC11-E15060ECD759}" srcOrd="2" destOrd="0" presId="urn:microsoft.com/office/officeart/2005/8/layout/target3"/>
    <dgm:cxn modelId="{625E704E-4C59-42F3-BA4F-F91695A17232}" type="presParOf" srcId="{333A1088-737F-45CB-B68E-254E46348037}" destId="{2C702D82-9B77-49B7-9568-BB8EB47C3372}" srcOrd="3" destOrd="0" presId="urn:microsoft.com/office/officeart/2005/8/layout/target3"/>
    <dgm:cxn modelId="{FF26562A-FD28-435B-AD65-4A3C4A179E86}" type="presParOf" srcId="{333A1088-737F-45CB-B68E-254E46348037}" destId="{A52A0455-90FF-4808-ABD0-F02540D31D5A}" srcOrd="4" destOrd="0" presId="urn:microsoft.com/office/officeart/2005/8/layout/target3"/>
    <dgm:cxn modelId="{9EE1F744-F494-402C-849D-3004FDDFB9CC}" type="presParOf" srcId="{333A1088-737F-45CB-B68E-254E46348037}" destId="{6140AFEC-043D-4C43-A2F9-D0F5331DF3A3}" srcOrd="5" destOrd="0" presId="urn:microsoft.com/office/officeart/2005/8/layout/target3"/>
    <dgm:cxn modelId="{388B3D24-09E9-4A43-B68D-B38555EA70DC}" type="presParOf" srcId="{333A1088-737F-45CB-B68E-254E46348037}" destId="{9358AC05-5D7D-4327-9F80-1AD486AEA664}" srcOrd="6" destOrd="0" presId="urn:microsoft.com/office/officeart/2005/8/layout/target3"/>
    <dgm:cxn modelId="{A154F460-1E4D-4E84-B95A-E77AE3CB8171}" type="presParOf" srcId="{333A1088-737F-45CB-B68E-254E46348037}" destId="{313FC574-E1CD-4FB4-B054-0B805CE0447D}" srcOrd="7" destOrd="0" presId="urn:microsoft.com/office/officeart/2005/8/layout/target3"/>
    <dgm:cxn modelId="{373AB804-7617-48F7-8433-DD7CA7854764}" type="presParOf" srcId="{333A1088-737F-45CB-B68E-254E46348037}" destId="{619D679B-A015-4ECF-8348-D1034C574F40}" srcOrd="8" destOrd="0" presId="urn:microsoft.com/office/officeart/2005/8/layout/target3"/>
    <dgm:cxn modelId="{9975291F-1518-4A2A-B3AD-282518CA59D8}" type="presParOf" srcId="{333A1088-737F-45CB-B68E-254E46348037}" destId="{322283A8-4A27-4CDA-BAE3-F381106A9174}" srcOrd="9" destOrd="0" presId="urn:microsoft.com/office/officeart/2005/8/layout/target3"/>
    <dgm:cxn modelId="{B4E7ED4B-5F9D-4502-8468-54A9DB6633BC}" type="presParOf" srcId="{333A1088-737F-45CB-B68E-254E46348037}" destId="{FFC9F71D-1B4F-4AD9-A4A6-86ADEFC8AF5C}" srcOrd="10" destOrd="0" presId="urn:microsoft.com/office/officeart/2005/8/layout/target3"/>
    <dgm:cxn modelId="{3BAA1112-6988-4265-BBAA-D7E60FD92B44}" type="presParOf" srcId="{333A1088-737F-45CB-B68E-254E46348037}" destId="{25B08C86-7E15-44DC-BE7F-FFB55DD49D12}" srcOrd="11" destOrd="0" presId="urn:microsoft.com/office/officeart/2005/8/layout/target3"/>
    <dgm:cxn modelId="{492C0E26-D600-4B87-BE7A-0EB73A8E78BA}" type="presParOf" srcId="{333A1088-737F-45CB-B68E-254E46348037}" destId="{76644BE8-9D7C-4C09-B250-3D10AF48CBB7}" srcOrd="12" destOrd="0" presId="urn:microsoft.com/office/officeart/2005/8/layout/target3"/>
    <dgm:cxn modelId="{D5777D6D-97C8-418C-AF8D-53CE7DD47C03}" type="presParOf" srcId="{333A1088-737F-45CB-B68E-254E46348037}" destId="{EE85B701-7295-41C0-BA7A-34D3756A2AE6}" srcOrd="13" destOrd="0" presId="urn:microsoft.com/office/officeart/2005/8/layout/target3"/>
    <dgm:cxn modelId="{2908B6EA-6CDE-404B-A9C3-D6B2F0E91BD7}" type="presParOf" srcId="{333A1088-737F-45CB-B68E-254E46348037}" destId="{8BEBB6EC-1DAA-4CAC-8A25-BC0FCBD5DBD5}" srcOrd="14" destOrd="0" presId="urn:microsoft.com/office/officeart/2005/8/layout/target3"/>
    <dgm:cxn modelId="{F389CD68-1BA3-4861-BE24-6B04995B4702}" type="presParOf" srcId="{333A1088-737F-45CB-B68E-254E46348037}" destId="{AED2198E-93D5-4001-81B4-73124B309672}" srcOrd="15" destOrd="0" presId="urn:microsoft.com/office/officeart/2005/8/layout/target3"/>
    <dgm:cxn modelId="{B70948F9-AAA1-44EC-B5D0-93C549FCBCCC}" type="presParOf" srcId="{333A1088-737F-45CB-B68E-254E46348037}" destId="{2BE915AB-18AA-4053-B92C-3BFC9ED204BB}" srcOrd="16" destOrd="0" presId="urn:microsoft.com/office/officeart/2005/8/layout/target3"/>
    <dgm:cxn modelId="{900BE6E6-6B1E-4071-A959-6F73FA197C41}" type="presParOf" srcId="{333A1088-737F-45CB-B68E-254E46348037}" destId="{6BB5E863-4638-4E1D-BFDE-399D028AC4ED}" srcOrd="17" destOrd="0" presId="urn:microsoft.com/office/officeart/2005/8/layout/target3"/>
    <dgm:cxn modelId="{E454B7B6-4697-449E-80DE-27ABCB4499CB}" type="presParOf" srcId="{333A1088-737F-45CB-B68E-254E46348037}" destId="{5A5FFA88-C948-4069-8E93-59FA12366E83}" srcOrd="18" destOrd="0" presId="urn:microsoft.com/office/officeart/2005/8/layout/target3"/>
    <dgm:cxn modelId="{4AB97ECB-E82C-46AE-A1B2-2E65DD5567C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2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2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Martina Dostálová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2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7492"/>
          <a:ext cx="5350878" cy="1473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cs-CZ" sz="1300" b="0" kern="1200" baseline="0" dirty="0" smtClean="0">
              <a:latin typeface="Times New Roman" pitchFamily="18" charset="0"/>
              <a:cs typeface="Times New Roman" pitchFamily="18" charset="0"/>
            </a:rPr>
            <a:t>VY_32_INOVACE_13_Matematika </a:t>
          </a:r>
          <a:r>
            <a:rPr lang="cs-CZ" sz="1300" b="0" kern="1200" baseline="0" smtClean="0">
              <a:latin typeface="Times New Roman" pitchFamily="18" charset="0"/>
              <a:cs typeface="Times New Roman" pitchFamily="18" charset="0"/>
            </a:rPr>
            <a:t>pro 6.ročník_Dělitelnost </a:t>
          </a:r>
          <a:r>
            <a:rPr lang="cs-CZ" sz="1300" b="0" kern="1200" baseline="0" dirty="0" smtClean="0">
              <a:latin typeface="Times New Roman" pitchFamily="18" charset="0"/>
              <a:cs typeface="Times New Roman" pitchFamily="18" charset="0"/>
            </a:rPr>
            <a:t>přirozených čísel</a:t>
          </a:r>
          <a:endParaRPr lang="cs-CZ" sz="1300" b="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817492"/>
        <a:ext cx="5350878" cy="406407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2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59392"/>
          <a:ext cx="5350878" cy="8696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Dělitelnost přirozených čísel</a:t>
          </a:r>
          <a:endParaRPr lang="cs-CZ" sz="1500" kern="1200" dirty="0"/>
        </a:p>
      </dsp:txBody>
      <dsp:txXfrm>
        <a:off x="1273857" y="1259392"/>
        <a:ext cx="5350878" cy="376075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2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68295479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6206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Digitální učební materiál Dělitelnost přirozených čísel je určen pro utřídění a zopakování tohoto učiva u žáků šestého ročníku. Materiál je vhodný pro prezentaci na interaktivní tabuli.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7262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Dělitel a násobek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Dělitelnost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8597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1520" y="692696"/>
            <a:ext cx="4290556" cy="639762"/>
          </a:xfrm>
        </p:spPr>
        <p:txBody>
          <a:bodyPr>
            <a:normAutofit/>
          </a:bodyPr>
          <a:lstStyle/>
          <a:p>
            <a:r>
              <a:rPr lang="cs-CZ" sz="3000" dirty="0" smtClean="0"/>
              <a:t>Dělitel</a:t>
            </a:r>
            <a:endParaRPr lang="cs-CZ" sz="3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>
            <a:normAutofit/>
          </a:bodyPr>
          <a:lstStyle/>
          <a:p>
            <a:r>
              <a:rPr lang="cs-CZ" sz="3000" dirty="0" smtClean="0"/>
              <a:t>Násobek</a:t>
            </a:r>
            <a:endParaRPr lang="cs-CZ" sz="3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107504" y="1316037"/>
            <a:ext cx="4536504" cy="47772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000" dirty="0" smtClean="0"/>
              <a:t>96 : 8 = 12 (</a:t>
            </a:r>
            <a:r>
              <a:rPr lang="cs-CZ" sz="3000" dirty="0" err="1" smtClean="0"/>
              <a:t>zb</a:t>
            </a:r>
            <a:r>
              <a:rPr lang="cs-CZ" sz="3000" dirty="0" smtClean="0"/>
              <a:t>. 0)</a:t>
            </a:r>
          </a:p>
          <a:p>
            <a:pPr marL="0" indent="0">
              <a:buNone/>
            </a:pPr>
            <a:endParaRPr lang="cs-CZ" sz="3000" dirty="0"/>
          </a:p>
          <a:p>
            <a:pPr marL="0" indent="0">
              <a:buNone/>
            </a:pPr>
            <a:r>
              <a:rPr lang="cs-CZ" sz="2500" dirty="0" smtClean="0"/>
              <a:t>Číslo 96 je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DĚLITELNÉ</a:t>
            </a:r>
            <a:r>
              <a:rPr lang="cs-CZ" sz="2800" dirty="0" smtClean="0"/>
              <a:t> </a:t>
            </a:r>
            <a:r>
              <a:rPr lang="cs-CZ" sz="2500" dirty="0" smtClean="0"/>
              <a:t>osmi.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dirty="0" smtClean="0"/>
              <a:t>Číslo 8 je </a:t>
            </a:r>
            <a:r>
              <a:rPr lang="cs-CZ" sz="3000" dirty="0" smtClean="0">
                <a:solidFill>
                  <a:srgbClr val="FF0000"/>
                </a:solidFill>
              </a:rPr>
              <a:t>DĚLITELEM</a:t>
            </a:r>
            <a:r>
              <a:rPr lang="cs-CZ" sz="3000" dirty="0" smtClean="0"/>
              <a:t> </a:t>
            </a:r>
            <a:r>
              <a:rPr lang="cs-CZ" sz="2500" dirty="0" smtClean="0"/>
              <a:t>čísla 96.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dirty="0" smtClean="0"/>
              <a:t>Vždy alespoň dva:</a:t>
            </a:r>
          </a:p>
          <a:p>
            <a:pPr marL="0" indent="0">
              <a:buNone/>
            </a:pPr>
            <a:r>
              <a:rPr lang="cs-CZ" sz="2500" dirty="0" smtClean="0"/>
              <a:t>Číslo jedna a číslo samo.</a:t>
            </a:r>
            <a:endParaRPr lang="cs-CZ" sz="25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495270" cy="492127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000" dirty="0" smtClean="0"/>
              <a:t>3 . 5 = 15</a:t>
            </a:r>
          </a:p>
          <a:p>
            <a:pPr marL="0" indent="0">
              <a:buNone/>
            </a:pPr>
            <a:r>
              <a:rPr lang="cs-CZ" sz="2500" dirty="0" smtClean="0"/>
              <a:t>Číslo 15 je</a:t>
            </a:r>
            <a:r>
              <a:rPr lang="cs-CZ" sz="3000" dirty="0" smtClean="0"/>
              <a:t> </a:t>
            </a:r>
            <a:r>
              <a:rPr lang="cs-CZ" sz="3000" dirty="0" smtClean="0">
                <a:solidFill>
                  <a:srgbClr val="FF0000"/>
                </a:solidFill>
              </a:rPr>
              <a:t>NÁSOBKEM</a:t>
            </a:r>
            <a:r>
              <a:rPr lang="cs-CZ" sz="3000" dirty="0" smtClean="0"/>
              <a:t> </a:t>
            </a:r>
            <a:r>
              <a:rPr lang="cs-CZ" sz="2500" dirty="0" smtClean="0"/>
              <a:t>pěti </a:t>
            </a:r>
            <a:r>
              <a:rPr lang="cs-CZ" sz="2500" dirty="0" smtClean="0"/>
              <a:t>  i </a:t>
            </a:r>
            <a:r>
              <a:rPr lang="cs-CZ" sz="2500" dirty="0" smtClean="0"/>
              <a:t>tří.</a:t>
            </a:r>
          </a:p>
          <a:p>
            <a:pPr marL="0" indent="0">
              <a:buNone/>
            </a:pPr>
            <a:endParaRPr lang="cs-CZ" sz="3000" dirty="0"/>
          </a:p>
          <a:p>
            <a:pPr marL="0" indent="0">
              <a:buNone/>
            </a:pPr>
            <a:r>
              <a:rPr lang="cs-CZ" sz="3000" dirty="0"/>
              <a:t>7</a:t>
            </a:r>
            <a:r>
              <a:rPr lang="cs-CZ" sz="3000" dirty="0" smtClean="0"/>
              <a:t> . 8 = 56</a:t>
            </a:r>
          </a:p>
          <a:p>
            <a:pPr marL="0" indent="0">
              <a:buNone/>
            </a:pPr>
            <a:r>
              <a:rPr lang="cs-CZ" sz="2500" dirty="0" smtClean="0"/>
              <a:t>Číslo 56 je </a:t>
            </a:r>
            <a:r>
              <a:rPr lang="cs-CZ" sz="3000" dirty="0" smtClean="0">
                <a:solidFill>
                  <a:srgbClr val="FF0000"/>
                </a:solidFill>
              </a:rPr>
              <a:t>NÁSOBKEM</a:t>
            </a:r>
            <a:r>
              <a:rPr lang="cs-CZ" sz="3000" dirty="0" smtClean="0"/>
              <a:t> </a:t>
            </a:r>
            <a:r>
              <a:rPr lang="cs-CZ" sz="2500" dirty="0" smtClean="0"/>
              <a:t>osmi </a:t>
            </a:r>
            <a:r>
              <a:rPr lang="cs-CZ" sz="2500" dirty="0" smtClean="0"/>
              <a:t>    i </a:t>
            </a:r>
            <a:r>
              <a:rPr lang="cs-CZ" sz="2500" dirty="0" smtClean="0"/>
              <a:t>sedmi.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dirty="0" smtClean="0"/>
              <a:t>11 . 3 = 33</a:t>
            </a:r>
          </a:p>
          <a:p>
            <a:pPr marL="0" indent="0">
              <a:buNone/>
            </a:pPr>
            <a:r>
              <a:rPr lang="cs-CZ" sz="2500" dirty="0" smtClean="0"/>
              <a:t>Číslo 33 je </a:t>
            </a:r>
            <a:r>
              <a:rPr lang="cs-CZ" sz="3000" dirty="0" smtClean="0">
                <a:solidFill>
                  <a:srgbClr val="FF0000"/>
                </a:solidFill>
              </a:rPr>
              <a:t>NÁSOBKEM</a:t>
            </a:r>
            <a:r>
              <a:rPr lang="cs-CZ" sz="2500" dirty="0" smtClean="0"/>
              <a:t> čísla 3 i 11.</a:t>
            </a:r>
          </a:p>
        </p:txBody>
      </p:sp>
    </p:spTree>
    <p:extLst>
      <p:ext uri="{BB962C8B-B14F-4D97-AF65-F5344CB8AC3E}">
        <p14:creationId xmlns:p14="http://schemas.microsoft.com/office/powerpoint/2010/main" val="1652134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Deseti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Dělitelnost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6559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Dělitelnost deseti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1658814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500" dirty="0" smtClean="0"/>
              <a:t>Čísla dělitelná deseti jsou všechna taková přirozená čísla, která mají na místě jednotek číslici 0.</a:t>
            </a:r>
            <a:endParaRPr lang="cs-CZ" sz="35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645024"/>
            <a:ext cx="849694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Př. 150, 20, 6 935 600, 956 000, …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4239150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Dělitelnost deseti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Př. Napiš největší čtyřciferné číslo, které je dělitelné deseti.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23728" y="3573016"/>
            <a:ext cx="3312368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8037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pěti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Dělitelnost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2743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Dělitelnost pěti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1658814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500" dirty="0" smtClean="0"/>
              <a:t>Čísla dělitelná pěti jsou všechna taková přirozená čísla, která mají na místě jednotek číslici 0 nebo 5.</a:t>
            </a:r>
            <a:endParaRPr lang="cs-CZ" sz="35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645024"/>
            <a:ext cx="849694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Př. 155, 20, 6 935 605, 956 000, 3 005, …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2543797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Dělitelnost pěti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Př. Vypiš všechna dvojciferná čísla větší než 58, která jsou dělitelná pěti.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7624" y="3140968"/>
            <a:ext cx="6408712" cy="1800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3268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dvěma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Dělitelnost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4595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Dělitelnost dvěma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2575194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500" dirty="0" smtClean="0"/>
              <a:t>Čísla dělitelná dvěma jsou všechna taková přirozená čísla, která mají na místě jednotek některou z číslic:</a:t>
            </a:r>
          </a:p>
          <a:p>
            <a:pPr marL="0" indent="0" algn="ctr">
              <a:buNone/>
            </a:pPr>
            <a:r>
              <a:rPr lang="cs-CZ" sz="3500" dirty="0" smtClean="0"/>
              <a:t>2, 4, 6, 8, 0</a:t>
            </a:r>
            <a:endParaRPr lang="cs-CZ" sz="35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941168"/>
            <a:ext cx="849694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Př. 152, 20, 6 935 688, 956 006, 3 004, …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1172618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Sudá x lichá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500" dirty="0" smtClean="0"/>
              <a:t>Sudá čísla</a:t>
            </a:r>
            <a:endParaRPr lang="cs-CZ" sz="35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>
            <a:normAutofit/>
          </a:bodyPr>
          <a:lstStyle/>
          <a:p>
            <a:r>
              <a:rPr lang="cs-CZ" sz="3000" dirty="0" smtClean="0"/>
              <a:t>Lichá čísla</a:t>
            </a:r>
            <a:endParaRPr lang="cs-CZ" sz="3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Čísla, která jsou dělitelná dvěma.</a:t>
            </a:r>
          </a:p>
          <a:p>
            <a:endParaRPr lang="cs-CZ" dirty="0"/>
          </a:p>
          <a:p>
            <a:r>
              <a:rPr lang="cs-CZ" dirty="0" smtClean="0"/>
              <a:t>2, 4, 6, 8, 10, 12, …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Čísla, která nejsou dělitelná dvěma.</a:t>
            </a:r>
          </a:p>
          <a:p>
            <a:endParaRPr lang="cs-CZ" dirty="0"/>
          </a:p>
          <a:p>
            <a:r>
              <a:rPr lang="cs-CZ" dirty="0" smtClean="0"/>
              <a:t>1, 3, 5, 7, 9, 11, 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7904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Zapiš největší dvojciferné číslo, které je:</a:t>
            </a:r>
          </a:p>
          <a:p>
            <a:pPr marL="514350" indent="-514350">
              <a:buAutoNum type="alphaLcParenR"/>
            </a:pPr>
            <a:r>
              <a:rPr lang="cs-CZ" dirty="0"/>
              <a:t>s</a:t>
            </a:r>
            <a:r>
              <a:rPr lang="cs-CZ" dirty="0" smtClean="0"/>
              <a:t>udé</a:t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liché</a:t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dělitelné pěti</a:t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dělitelné deseti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699792" y="2132856"/>
            <a:ext cx="280831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231740" y="3212976"/>
            <a:ext cx="2808312" cy="79208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635896" y="4221088"/>
            <a:ext cx="2808312" cy="79208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103948" y="5373216"/>
            <a:ext cx="2808312" cy="792088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2041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Ciferný součet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Dělitelnost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1318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Ciferný součet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86672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marL="0" indent="0" algn="ctr">
              <a:buNone/>
            </a:pPr>
            <a:r>
              <a:rPr lang="cs-CZ" dirty="0" smtClean="0"/>
              <a:t>Součet všech číslic (cifer) čísla.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2996952"/>
            <a:ext cx="6624736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500" dirty="0" smtClean="0"/>
              <a:t>387</a:t>
            </a:r>
          </a:p>
          <a:p>
            <a:pPr algn="ctr"/>
            <a:r>
              <a:rPr lang="cs-CZ" sz="3500" dirty="0"/>
              <a:t>3</a:t>
            </a:r>
            <a:r>
              <a:rPr lang="cs-CZ" sz="3500" dirty="0" smtClean="0"/>
              <a:t> + 8 + 7 = 18</a:t>
            </a:r>
          </a:p>
          <a:p>
            <a:pPr algn="ctr"/>
            <a:r>
              <a:rPr lang="cs-CZ" sz="3500" dirty="0" smtClean="0"/>
              <a:t>Ciferný součet čísla 387 je 18. </a:t>
            </a:r>
            <a:endParaRPr lang="cs-CZ" sz="3500" dirty="0"/>
          </a:p>
        </p:txBody>
      </p:sp>
    </p:spTree>
    <p:extLst>
      <p:ext uri="{BB962C8B-B14F-4D97-AF65-F5344CB8AC3E}">
        <p14:creationId xmlns:p14="http://schemas.microsoft.com/office/powerpoint/2010/main" val="1434689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Napiš ciferný součet těchto čísel:</a:t>
            </a:r>
          </a:p>
          <a:p>
            <a:pPr marL="0" indent="0">
              <a:buNone/>
            </a:pPr>
            <a:r>
              <a:rPr lang="cs-CZ" dirty="0" smtClean="0"/>
              <a:t>888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15 236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4 111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63688" y="2207433"/>
            <a:ext cx="374441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886811" y="3356992"/>
            <a:ext cx="3744416" cy="576064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070178" y="4437112"/>
            <a:ext cx="3744416" cy="576064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8865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Třemi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Dělitelnost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7115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Dělitelnost třemi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194684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500" dirty="0" smtClean="0"/>
              <a:t>Čísla dělitelná třemi jsou všechna taková přirozená čísla, která mají ciferný součet dělitelný třemi.</a:t>
            </a:r>
            <a:endParaRPr lang="cs-CZ" sz="35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941168"/>
            <a:ext cx="849694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Př. 252, 21, 1 110 111, 966 006, 3 003, …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1271417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Zakroužkuj ta z čísel, která jsou dělitelná třemi: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155		255		642</a:t>
            </a:r>
            <a:r>
              <a:rPr lang="cs-CZ" dirty="0"/>
              <a:t>	</a:t>
            </a:r>
            <a:r>
              <a:rPr lang="cs-CZ" dirty="0" smtClean="0"/>
              <a:t>	 999		 4 263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6126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devíti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ělitelnost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1578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Dělitelnost devíti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194684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500" dirty="0" smtClean="0"/>
              <a:t>Čísla dělitelná třemi jsou všechna taková přirozená čísla, která mají ciferný součet dělitelný devíti.</a:t>
            </a:r>
            <a:endParaRPr lang="cs-CZ" sz="35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941168"/>
            <a:ext cx="849694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Př. 252, 81, 1 113 111, 966 006, 3 402, …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3357108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68315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Překontroluj dělením, zda jsou následující čísla dělitelná devíti: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981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2 349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6 111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5176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čtyřmi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Dělitelnost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735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Dělitelnost čtyřmi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194684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500" dirty="0" smtClean="0"/>
              <a:t>Čísla dělitelná čtyřmi jsou všechna taková přirozená čísla, která mají </a:t>
            </a:r>
            <a:r>
              <a:rPr lang="cs-CZ" sz="3500" dirty="0" smtClean="0">
                <a:solidFill>
                  <a:srgbClr val="FF0000"/>
                </a:solidFill>
              </a:rPr>
              <a:t>poslední dvojčíslí </a:t>
            </a:r>
            <a:r>
              <a:rPr lang="cs-CZ" sz="3500" dirty="0" smtClean="0"/>
              <a:t>dělitelné čtyřmi.</a:t>
            </a:r>
            <a:endParaRPr lang="cs-CZ" sz="35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941168"/>
            <a:ext cx="849694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Př. 2</a:t>
            </a:r>
            <a:r>
              <a:rPr lang="cs-CZ" sz="2500" dirty="0" smtClean="0">
                <a:solidFill>
                  <a:srgbClr val="FF0000"/>
                </a:solidFill>
              </a:rPr>
              <a:t>56</a:t>
            </a:r>
            <a:r>
              <a:rPr lang="cs-CZ" sz="2500" dirty="0" smtClean="0"/>
              <a:t>, 8</a:t>
            </a:r>
            <a:r>
              <a:rPr lang="cs-CZ" sz="2500" dirty="0" smtClean="0">
                <a:solidFill>
                  <a:srgbClr val="FF0000"/>
                </a:solidFill>
              </a:rPr>
              <a:t>16</a:t>
            </a:r>
            <a:r>
              <a:rPr lang="cs-CZ" sz="2500" dirty="0" smtClean="0"/>
              <a:t>, 1 113 1</a:t>
            </a:r>
            <a:r>
              <a:rPr lang="cs-CZ" sz="2500" dirty="0" smtClean="0">
                <a:solidFill>
                  <a:srgbClr val="FF0000"/>
                </a:solidFill>
              </a:rPr>
              <a:t>48</a:t>
            </a:r>
            <a:r>
              <a:rPr lang="cs-CZ" sz="2500" dirty="0" smtClean="0"/>
              <a:t>, 966 0</a:t>
            </a:r>
            <a:r>
              <a:rPr lang="cs-CZ" sz="2500" dirty="0" smtClean="0">
                <a:solidFill>
                  <a:srgbClr val="FF0000"/>
                </a:solidFill>
              </a:rPr>
              <a:t>04</a:t>
            </a:r>
            <a:r>
              <a:rPr lang="cs-CZ" sz="2500" dirty="0" smtClean="0"/>
              <a:t>, 3 4</a:t>
            </a:r>
            <a:r>
              <a:rPr lang="cs-CZ" sz="2500" dirty="0" smtClean="0">
                <a:solidFill>
                  <a:srgbClr val="FF0000"/>
                </a:solidFill>
              </a:rPr>
              <a:t>88</a:t>
            </a:r>
            <a:r>
              <a:rPr lang="cs-CZ" sz="2500" dirty="0" smtClean="0"/>
              <a:t>, …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548248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ělitelnost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6750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4321212"/>
              </p:ext>
            </p:extLst>
          </p:nvPr>
        </p:nvGraphicFramePr>
        <p:xfrm>
          <a:off x="304800" y="1554159"/>
          <a:ext cx="8686800" cy="453913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343400"/>
                <a:gridCol w="4343400"/>
              </a:tblGrid>
              <a:tr h="6484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Dělitelnost číslem: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Platí:</a:t>
                      </a:r>
                      <a:endParaRPr lang="cs-CZ" dirty="0"/>
                    </a:p>
                  </a:txBody>
                  <a:tcPr/>
                </a:tc>
              </a:tr>
              <a:tr h="648448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10</a:t>
                      </a:r>
                      <a:endParaRPr lang="cs-CZ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Číslo končí číslicí</a:t>
                      </a:r>
                      <a:r>
                        <a:rPr lang="cs-CZ" sz="2500" baseline="0" dirty="0" smtClean="0"/>
                        <a:t> 0</a:t>
                      </a:r>
                      <a:endParaRPr lang="cs-CZ" sz="2500" dirty="0"/>
                    </a:p>
                  </a:txBody>
                  <a:tcPr/>
                </a:tc>
              </a:tr>
              <a:tr h="648448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5</a:t>
                      </a:r>
                      <a:endParaRPr lang="cs-CZ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500" dirty="0" smtClean="0"/>
                        <a:t>Číslo končí číslicí</a:t>
                      </a:r>
                      <a:r>
                        <a:rPr lang="cs-CZ" sz="2500" baseline="0" dirty="0" smtClean="0"/>
                        <a:t> 0 nebo 5</a:t>
                      </a:r>
                      <a:endParaRPr lang="cs-CZ" sz="2500" dirty="0" smtClean="0"/>
                    </a:p>
                  </a:txBody>
                  <a:tcPr/>
                </a:tc>
              </a:tr>
              <a:tr h="648448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2</a:t>
                      </a:r>
                      <a:endParaRPr lang="cs-CZ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500" dirty="0" smtClean="0"/>
                        <a:t>Číslo končí číslicí</a:t>
                      </a:r>
                      <a:r>
                        <a:rPr lang="cs-CZ" sz="2500" baseline="0" dirty="0" smtClean="0"/>
                        <a:t> 2, 4, 6, 8, 0</a:t>
                      </a:r>
                      <a:endParaRPr lang="cs-CZ" sz="2500" dirty="0" smtClean="0"/>
                    </a:p>
                  </a:txBody>
                  <a:tcPr/>
                </a:tc>
              </a:tr>
              <a:tr h="648448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3</a:t>
                      </a:r>
                      <a:endParaRPr lang="cs-CZ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Ciferný součet je dělitelný 3</a:t>
                      </a:r>
                      <a:endParaRPr lang="cs-CZ" sz="2500" dirty="0"/>
                    </a:p>
                  </a:txBody>
                  <a:tcPr/>
                </a:tc>
              </a:tr>
              <a:tr h="648448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9</a:t>
                      </a:r>
                      <a:endParaRPr lang="cs-CZ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Ciferný součet</a:t>
                      </a:r>
                      <a:r>
                        <a:rPr lang="cs-CZ" sz="2500" baseline="0" dirty="0" smtClean="0"/>
                        <a:t> je dělitelný 9</a:t>
                      </a:r>
                      <a:endParaRPr lang="cs-CZ" sz="2500" dirty="0"/>
                    </a:p>
                  </a:txBody>
                  <a:tcPr/>
                </a:tc>
              </a:tr>
              <a:tr h="648448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4</a:t>
                      </a:r>
                      <a:endParaRPr lang="cs-CZ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Poslední dvojčíslí je dělitelné 4</a:t>
                      </a:r>
                      <a:endParaRPr lang="cs-CZ" sz="25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7596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/>
            <a:r>
              <a:rPr lang="cs-CZ" sz="4000" dirty="0" smtClean="0"/>
              <a:t>Použité zdroje</a:t>
            </a:r>
            <a:endParaRPr lang="cs-CZ" sz="4000" dirty="0"/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109728" indent="0">
              <a:buFont typeface="Arial" pitchFamily="34" charset="0"/>
              <a:buNone/>
            </a:pPr>
            <a:r>
              <a:rPr lang="cs-CZ" sz="2000" smtClean="0"/>
              <a:t>ODVÁRKO, Oldřich; KADLEČEK, Jiří. </a:t>
            </a:r>
            <a:r>
              <a:rPr lang="cs-CZ" sz="2000" i="1" smtClean="0"/>
              <a:t>Matematika pro 6.ročník základní školy : 2.díl</a:t>
            </a:r>
            <a:r>
              <a:rPr lang="cs-CZ" sz="2000" smtClean="0"/>
              <a:t>. 1.vydání. Praha : Prometheus, 1997. 88 s. ISBN 80-7196-086-1.</a:t>
            </a:r>
          </a:p>
          <a:p>
            <a:pPr marL="109728" indent="0">
              <a:buFont typeface="Arial" pitchFamily="34" charset="0"/>
              <a:buNone/>
            </a:pPr>
            <a:endParaRPr lang="cs-CZ" sz="2000" smtClean="0"/>
          </a:p>
          <a:p>
            <a:pPr marL="109728" indent="0">
              <a:buFont typeface="Arial" pitchFamily="34" charset="0"/>
              <a:buNone/>
            </a:pPr>
            <a:r>
              <a:rPr lang="cs-CZ" sz="2000" smtClean="0"/>
              <a:t>http://microsoft.com</a:t>
            </a:r>
          </a:p>
          <a:p>
            <a:pPr marL="109728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8992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57</TotalTime>
  <Words>607</Words>
  <Application>Microsoft Office PowerPoint</Application>
  <PresentationFormat>Předvádění na obrazovce (4:3)</PresentationFormat>
  <Paragraphs>127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Cesta</vt:lpstr>
      <vt:lpstr>Prezentace aplikace PowerPoint</vt:lpstr>
      <vt:lpstr>Anotace</vt:lpstr>
      <vt:lpstr>Dělitel a násobek</vt:lpstr>
      <vt:lpstr>Prezentace aplikace PowerPoint</vt:lpstr>
      <vt:lpstr>Deseti</vt:lpstr>
      <vt:lpstr>Dělitelnost deseti</vt:lpstr>
      <vt:lpstr>Dělitelnost deseti</vt:lpstr>
      <vt:lpstr>pěti</vt:lpstr>
      <vt:lpstr>Dělitelnost pěti</vt:lpstr>
      <vt:lpstr>Dělitelnost pěti</vt:lpstr>
      <vt:lpstr>dvěma</vt:lpstr>
      <vt:lpstr>Dělitelnost dvěma</vt:lpstr>
      <vt:lpstr>Sudá x lichá</vt:lpstr>
      <vt:lpstr>Př.</vt:lpstr>
      <vt:lpstr>Ciferný součet</vt:lpstr>
      <vt:lpstr>Ciferný součet</vt:lpstr>
      <vt:lpstr>Př.</vt:lpstr>
      <vt:lpstr>Třemi</vt:lpstr>
      <vt:lpstr>Dělitelnost třemi</vt:lpstr>
      <vt:lpstr>Př.</vt:lpstr>
      <vt:lpstr>devíti</vt:lpstr>
      <vt:lpstr>Dělitelnost devíti</vt:lpstr>
      <vt:lpstr>Př.</vt:lpstr>
      <vt:lpstr>čtyřmi</vt:lpstr>
      <vt:lpstr>Dělitelnost čtyřmi</vt:lpstr>
      <vt:lpstr>přehled</vt:lpstr>
      <vt:lpstr>Přehled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Martin Králík</cp:lastModifiedBy>
  <cp:revision>35</cp:revision>
  <dcterms:created xsi:type="dcterms:W3CDTF">2012-02-01T13:15:45Z</dcterms:created>
  <dcterms:modified xsi:type="dcterms:W3CDTF">2012-04-05T10:25:49Z</dcterms:modified>
</cp:coreProperties>
</file>