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5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>
            <a:lnSpc>
              <a:spcPct val="100000"/>
            </a:lnSpc>
          </a:pPr>
          <a:r>
            <a:rPr lang="cs-CZ" sz="1300" b="0" baseline="0" dirty="0" smtClean="0">
              <a:latin typeface="Times New Roman" pitchFamily="18" charset="0"/>
              <a:cs typeface="Times New Roman" pitchFamily="18" charset="0"/>
            </a:rPr>
            <a:t>VY_32_INOVACE_14_Matematika pro 6.ročník_Prvočísla a složená čísla</a:t>
          </a:r>
          <a:endParaRPr lang="cs-CZ" sz="1300" b="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Martina Dostálová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500" dirty="0" smtClean="0"/>
            <a:t>Téma: Prvočísla a složená čísla</a:t>
          </a:r>
          <a:endParaRPr lang="cs-CZ" sz="15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X="100000" custScaleY="9969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ScaleX="100000" custScaleY="92258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3D192EE-9A45-4F1A-A8F9-02997C870710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40F1C21-C3E8-4D30-871F-071B01DDE3C1}" type="presOf" srcId="{D1B46980-6531-4606-95E6-44980827E919}" destId="{2BE915AB-18AA-4053-B92C-3BFC9ED204BB}" srcOrd="1" destOrd="0" presId="urn:microsoft.com/office/officeart/2005/8/layout/target3"/>
    <dgm:cxn modelId="{F38169AA-E0CD-45C1-AB4E-3D4A48BAF43D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E3A8FE0-902F-4709-92C8-CDA002B88D2F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F9BD3DF-E4C8-49B4-9247-04DBC4A9FB3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BC23586-F19E-4B5B-A3DC-4BA06F982D10}" type="presOf" srcId="{D1D4F407-5343-4D3F-B5B9-D407B03CAEB4}" destId="{AED2198E-93D5-4001-81B4-73124B309672}" srcOrd="1" destOrd="0" presId="urn:microsoft.com/office/officeart/2005/8/layout/target3"/>
    <dgm:cxn modelId="{16150544-C7BF-4B3C-972E-C7A00EB5C360}" type="presOf" srcId="{757F3AB3-0718-4624-B441-E567A8F0AB56}" destId="{333A1088-737F-45CB-B68E-254E46348037}" srcOrd="0" destOrd="0" presId="urn:microsoft.com/office/officeart/2005/8/layout/target3"/>
    <dgm:cxn modelId="{5B5EEB1B-60D1-4CE7-AEE9-963BD0DC3913}" type="presOf" srcId="{D1D4F407-5343-4D3F-B5B9-D407B03CAEB4}" destId="{D005CE8C-CC26-4C3E-AC11-E15060ECD759}" srcOrd="0" destOrd="0" presId="urn:microsoft.com/office/officeart/2005/8/layout/target3"/>
    <dgm:cxn modelId="{AA2448D1-C808-4A5F-89F8-0210A16FDD58}" type="presOf" srcId="{4C35D32F-0EAB-4CD7-82EE-45574DC2A586}" destId="{8BEBB6EC-1DAA-4CAC-8A25-BC0FCBD5DBD5}" srcOrd="0" destOrd="0" presId="urn:microsoft.com/office/officeart/2005/8/layout/target3"/>
    <dgm:cxn modelId="{FE58E772-5F79-4D87-B9B7-99B577C153C6}" type="presOf" srcId="{D8197B8C-B260-4A16-BDF4-0947B075E274}" destId="{25B08C86-7E15-44DC-BE7F-FFB55DD49D12}" srcOrd="0" destOrd="0" presId="urn:microsoft.com/office/officeart/2005/8/layout/target3"/>
    <dgm:cxn modelId="{B6D85562-8A10-42A6-93AA-0665D25640DA}" type="presOf" srcId="{B651F6E3-6281-48DB-9319-2AEAFDAE7572}" destId="{619D679B-A015-4ECF-8348-D1034C574F40}" srcOrd="0" destOrd="0" presId="urn:microsoft.com/office/officeart/2005/8/layout/target3"/>
    <dgm:cxn modelId="{B28D996E-03B3-4142-B7C2-125304641B15}" type="presParOf" srcId="{333A1088-737F-45CB-B68E-254E46348037}" destId="{F5ABB229-8D3B-4694-996A-96F23CF14429}" srcOrd="0" destOrd="0" presId="urn:microsoft.com/office/officeart/2005/8/layout/target3"/>
    <dgm:cxn modelId="{59B04993-5407-4E0A-8C43-75D8C3F40A24}" type="presParOf" srcId="{333A1088-737F-45CB-B68E-254E46348037}" destId="{F41139FD-01EE-4571-8B17-4FB00FC51163}" srcOrd="1" destOrd="0" presId="urn:microsoft.com/office/officeart/2005/8/layout/target3"/>
    <dgm:cxn modelId="{F8F21520-38D0-4451-A623-BFFF6C019A4E}" type="presParOf" srcId="{333A1088-737F-45CB-B68E-254E46348037}" destId="{D005CE8C-CC26-4C3E-AC11-E15060ECD759}" srcOrd="2" destOrd="0" presId="urn:microsoft.com/office/officeart/2005/8/layout/target3"/>
    <dgm:cxn modelId="{B4F59D62-488F-4837-A552-59F6C0622B21}" type="presParOf" srcId="{333A1088-737F-45CB-B68E-254E46348037}" destId="{2C702D82-9B77-49B7-9568-BB8EB47C3372}" srcOrd="3" destOrd="0" presId="urn:microsoft.com/office/officeart/2005/8/layout/target3"/>
    <dgm:cxn modelId="{1D1FD76B-9022-4116-B570-A90EA23C305F}" type="presParOf" srcId="{333A1088-737F-45CB-B68E-254E46348037}" destId="{A52A0455-90FF-4808-ABD0-F02540D31D5A}" srcOrd="4" destOrd="0" presId="urn:microsoft.com/office/officeart/2005/8/layout/target3"/>
    <dgm:cxn modelId="{1F6A1F55-0415-4428-A8F4-33FB609F007B}" type="presParOf" srcId="{333A1088-737F-45CB-B68E-254E46348037}" destId="{6140AFEC-043D-4C43-A2F9-D0F5331DF3A3}" srcOrd="5" destOrd="0" presId="urn:microsoft.com/office/officeart/2005/8/layout/target3"/>
    <dgm:cxn modelId="{C425FD3B-9D1F-4793-AD54-9C2FAD3AD694}" type="presParOf" srcId="{333A1088-737F-45CB-B68E-254E46348037}" destId="{9358AC05-5D7D-4327-9F80-1AD486AEA664}" srcOrd="6" destOrd="0" presId="urn:microsoft.com/office/officeart/2005/8/layout/target3"/>
    <dgm:cxn modelId="{4B93C0F6-2D61-4D60-A48C-E2B5CBE38A67}" type="presParOf" srcId="{333A1088-737F-45CB-B68E-254E46348037}" destId="{313FC574-E1CD-4FB4-B054-0B805CE0447D}" srcOrd="7" destOrd="0" presId="urn:microsoft.com/office/officeart/2005/8/layout/target3"/>
    <dgm:cxn modelId="{3C90AC80-21AA-4BEF-B9C4-C6C3E71EBBF4}" type="presParOf" srcId="{333A1088-737F-45CB-B68E-254E46348037}" destId="{619D679B-A015-4ECF-8348-D1034C574F40}" srcOrd="8" destOrd="0" presId="urn:microsoft.com/office/officeart/2005/8/layout/target3"/>
    <dgm:cxn modelId="{1D40778D-F4D7-47BF-BCF1-CCD491F5B1DB}" type="presParOf" srcId="{333A1088-737F-45CB-B68E-254E46348037}" destId="{322283A8-4A27-4CDA-BAE3-F381106A9174}" srcOrd="9" destOrd="0" presId="urn:microsoft.com/office/officeart/2005/8/layout/target3"/>
    <dgm:cxn modelId="{9AA284AC-FFD5-41DB-A450-F256CF2F43B5}" type="presParOf" srcId="{333A1088-737F-45CB-B68E-254E46348037}" destId="{FFC9F71D-1B4F-4AD9-A4A6-86ADEFC8AF5C}" srcOrd="10" destOrd="0" presId="urn:microsoft.com/office/officeart/2005/8/layout/target3"/>
    <dgm:cxn modelId="{67F644BC-5DF1-4D45-BD0D-046679B0FA42}" type="presParOf" srcId="{333A1088-737F-45CB-B68E-254E46348037}" destId="{25B08C86-7E15-44DC-BE7F-FFB55DD49D12}" srcOrd="11" destOrd="0" presId="urn:microsoft.com/office/officeart/2005/8/layout/target3"/>
    <dgm:cxn modelId="{11DD6649-A9BD-47EE-9ABE-D9C50622ED91}" type="presParOf" srcId="{333A1088-737F-45CB-B68E-254E46348037}" destId="{76644BE8-9D7C-4C09-B250-3D10AF48CBB7}" srcOrd="12" destOrd="0" presId="urn:microsoft.com/office/officeart/2005/8/layout/target3"/>
    <dgm:cxn modelId="{454379E0-3657-42C3-9FE6-2A5E0754B408}" type="presParOf" srcId="{333A1088-737F-45CB-B68E-254E46348037}" destId="{EE85B701-7295-41C0-BA7A-34D3756A2AE6}" srcOrd="13" destOrd="0" presId="urn:microsoft.com/office/officeart/2005/8/layout/target3"/>
    <dgm:cxn modelId="{7CCBAF96-D523-4FD0-9ECC-6954DF5DD916}" type="presParOf" srcId="{333A1088-737F-45CB-B68E-254E46348037}" destId="{8BEBB6EC-1DAA-4CAC-8A25-BC0FCBD5DBD5}" srcOrd="14" destOrd="0" presId="urn:microsoft.com/office/officeart/2005/8/layout/target3"/>
    <dgm:cxn modelId="{7C3691F9-67A8-4188-9DFB-A07EB53C48A5}" type="presParOf" srcId="{333A1088-737F-45CB-B68E-254E46348037}" destId="{AED2198E-93D5-4001-81B4-73124B309672}" srcOrd="15" destOrd="0" presId="urn:microsoft.com/office/officeart/2005/8/layout/target3"/>
    <dgm:cxn modelId="{2380915A-F248-4426-B94F-523F05AF7C59}" type="presParOf" srcId="{333A1088-737F-45CB-B68E-254E46348037}" destId="{2BE915AB-18AA-4053-B92C-3BFC9ED204BB}" srcOrd="16" destOrd="0" presId="urn:microsoft.com/office/officeart/2005/8/layout/target3"/>
    <dgm:cxn modelId="{A51BE6AA-DDD8-4E4D-A718-09F838AC74A1}" type="presParOf" srcId="{333A1088-737F-45CB-B68E-254E46348037}" destId="{6BB5E863-4638-4E1D-BFDE-399D028AC4ED}" srcOrd="17" destOrd="0" presId="urn:microsoft.com/office/officeart/2005/8/layout/target3"/>
    <dgm:cxn modelId="{454F781C-1A93-4C8E-8552-E7749590C665}" type="presParOf" srcId="{333A1088-737F-45CB-B68E-254E46348037}" destId="{5A5FFA88-C948-4069-8E93-59FA12366E83}" srcOrd="18" destOrd="0" presId="urn:microsoft.com/office/officeart/2005/8/layout/target3"/>
    <dgm:cxn modelId="{A009D684-68E8-4ECE-B8DA-43312E66180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2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2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2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2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Martina Dostálová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2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2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7492"/>
          <a:ext cx="5350878" cy="1473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300" b="0" kern="1200" baseline="0" dirty="0" smtClean="0">
              <a:latin typeface="Times New Roman" pitchFamily="18" charset="0"/>
              <a:cs typeface="Times New Roman" pitchFamily="18" charset="0"/>
            </a:rPr>
            <a:t>VY_32_INOVACE_14_Matematika pro 6.ročník_Prvočísla a složená čísla</a:t>
          </a:r>
          <a:endParaRPr lang="cs-CZ" sz="13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817492"/>
        <a:ext cx="5350878" cy="406407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2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2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59392"/>
          <a:ext cx="5350878" cy="8696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Prvočísla a složená čísla</a:t>
          </a:r>
          <a:endParaRPr lang="cs-CZ" sz="1500" kern="1200" dirty="0"/>
        </a:p>
      </dsp:txBody>
      <dsp:txXfrm>
        <a:off x="1273857" y="1259392"/>
        <a:ext cx="5350878" cy="376075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2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2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71521343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299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cs-CZ" dirty="0" smtClean="0"/>
              <a:t>Digitální učební materiál Prvočísla a složená čísla navazuje na materiál o dělitelnosti přirozených čísel. Je vhodný pro prezentaci </a:t>
            </a:r>
            <a:r>
              <a:rPr lang="cs-CZ" dirty="0" smtClean="0"/>
              <a:t>          na </a:t>
            </a:r>
            <a:r>
              <a:rPr lang="cs-CZ" dirty="0" smtClean="0"/>
              <a:t>interaktivní tabuli v šesté třídě základní školy.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170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Prvočísla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 složená čísla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671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prvočísla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Každé přirozené číslo větší než 1 má alespoň dva různé dělitele. Které?</a:t>
            </a:r>
            <a:br>
              <a:rPr lang="cs-CZ" dirty="0" smtClean="0"/>
            </a:b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Kolik dělitelů má číslo 1?</a:t>
            </a:r>
            <a:br>
              <a:rPr lang="cs-CZ" dirty="0" smtClean="0"/>
            </a:b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Kolik různých dělitelů má číslo 9?</a:t>
            </a:r>
          </a:p>
          <a:p>
            <a:pPr marL="0" indent="0">
              <a:buNone/>
            </a:pPr>
            <a:r>
              <a:rPr lang="cs-CZ" dirty="0" smtClean="0"/>
              <a:t>Kolik různých dělitelů má číslo 7?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66984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prvočísla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500" dirty="0" smtClean="0"/>
              <a:t>Čísla, která mají právě dva různé dělitele (číslo 1 a samo sebe), se nazývají </a:t>
            </a:r>
          </a:p>
          <a:p>
            <a:pPr marL="0" indent="0" algn="ctr">
              <a:buNone/>
            </a:pPr>
            <a:r>
              <a:rPr lang="cs-CZ" sz="3500" b="1" i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PRVOČÍSLA.</a:t>
            </a:r>
          </a:p>
          <a:p>
            <a:pPr marL="0" indent="0" algn="ctr">
              <a:buNone/>
            </a:pPr>
            <a:endParaRPr lang="cs-CZ" sz="3500" b="1" i="1" u="sn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Např. 2, 3, 5, 7, 11, 13, …</a:t>
            </a:r>
            <a:endParaRPr lang="cs-CZ" sz="3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5875303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Viz. poslední strana učebnice.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 rot="20807721">
            <a:off x="4711153" y="5359456"/>
            <a:ext cx="4392488" cy="86177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Prvočíslo je dělitelné pouze číslem 1 a sebou samým.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xmlns="" val="2320298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Složená čísla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500" dirty="0" smtClean="0"/>
              <a:t>Čísla, která mají více než dva dělitele, se nazývají </a:t>
            </a:r>
          </a:p>
          <a:p>
            <a:pPr marL="0" indent="0" algn="ctr">
              <a:buNone/>
            </a:pPr>
            <a:r>
              <a:rPr lang="cs-CZ" sz="3500" b="1" i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SLOŽENÁ ČÍSLA.</a:t>
            </a:r>
          </a:p>
          <a:p>
            <a:pPr marL="0" indent="0">
              <a:buNone/>
            </a:pPr>
            <a:endParaRPr lang="cs-CZ" sz="3500" dirty="0" smtClean="0"/>
          </a:p>
          <a:p>
            <a:pPr marL="0" indent="0">
              <a:buNone/>
            </a:pPr>
            <a:r>
              <a:rPr lang="cs-CZ" sz="3500" dirty="0" smtClean="0"/>
              <a:t>Např. 4, 6, 8, 9, 10, 12, 14, …</a:t>
            </a:r>
            <a:endParaRPr lang="cs-CZ" sz="3500" dirty="0"/>
          </a:p>
        </p:txBody>
      </p:sp>
    </p:spTree>
    <p:extLst>
      <p:ext uri="{BB962C8B-B14F-4D97-AF65-F5344CB8AC3E}">
        <p14:creationId xmlns:p14="http://schemas.microsoft.com/office/powerpoint/2010/main" xmlns="" val="121964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Číslo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7715200" cy="484632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Proč není číslo 1 ani prvočíslo, ani složené číslo?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Číslo 1 má jen jednoho dělitele.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6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66745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Vyber čísla, která </a:t>
            </a:r>
            <a:r>
              <a:rPr lang="cs-CZ" dirty="0" err="1" smtClean="0"/>
              <a:t>NEjsou</a:t>
            </a:r>
            <a:r>
              <a:rPr lang="cs-CZ" dirty="0" smtClean="0"/>
              <a:t> prvočísla.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2284" y="2950478"/>
            <a:ext cx="1512168" cy="70788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16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80112" y="3658364"/>
            <a:ext cx="1512168" cy="70788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23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44452" y="2150221"/>
            <a:ext cx="1512168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17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66190" y="3805860"/>
            <a:ext cx="1512168" cy="70788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88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66593" y="4512667"/>
            <a:ext cx="1512168" cy="70788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31471" y="4686711"/>
            <a:ext cx="1512168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99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13820" y="2286584"/>
            <a:ext cx="1512168" cy="70788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11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47864" y="3304421"/>
            <a:ext cx="1512168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9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01652" y="5494534"/>
            <a:ext cx="1512168" cy="70788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10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652120" y="4797152"/>
            <a:ext cx="1512168" cy="70788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7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084168" y="2422364"/>
            <a:ext cx="1512168" cy="70788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25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44008" y="5828958"/>
            <a:ext cx="1512168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13</a:t>
            </a:r>
            <a:endParaRPr lang="cs-CZ" sz="4000" dirty="0"/>
          </a:p>
        </p:txBody>
      </p:sp>
      <p:pic>
        <p:nvPicPr>
          <p:cNvPr id="1031" name="Picture 7" descr="C:\Users\mdostalova\AppData\Local\Microsoft\Windows\Temporary Internet Files\Content.IE5\JUSNE4D3\MC9004280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2086" y="460959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mdostalova\AppData\Local\Microsoft\Windows\Temporary Internet Files\Content.IE5\JUSNE4D3\MC9004280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9627" y="324596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mdostalova\AppData\Local\Microsoft\Windows\Temporary Internet Files\Content.IE5\JUSNE4D3\MC9004280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80279" y="4376795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mdostalova\AppData\Local\Microsoft\Windows\Temporary Internet Files\Content.IE5\JUSNE4D3\MC9004280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935664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mdostalova\AppData\Local\Microsoft\Windows\Temporary Internet Files\Content.IE5\JUSNE4D3\MC9004280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52895" y="2893047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mdostalova\AppData\Local\Microsoft\Windows\Temporary Internet Files\Content.IE5\JUSNE4D3\MC9004280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3948" y="116630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0885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11" grpId="0" animBg="1"/>
      <p:bldP spid="12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dirty="0" smtClean="0"/>
              <a:t>Uvedená čísla jsou čísla složená. Vypiš u každého z nich alespoň 3 dělitele:</a:t>
            </a:r>
            <a:br>
              <a:rPr lang="cs-CZ" sz="3000" dirty="0" smtClean="0"/>
            </a:br>
            <a:endParaRPr lang="cs-CZ" sz="3000" dirty="0" smtClean="0"/>
          </a:p>
          <a:p>
            <a:pPr marL="0" indent="0">
              <a:buNone/>
            </a:pPr>
            <a:r>
              <a:rPr lang="cs-CZ" sz="3000" dirty="0" smtClean="0"/>
              <a:t>840</a:t>
            </a:r>
          </a:p>
          <a:p>
            <a:pPr marL="0" indent="0">
              <a:buNone/>
            </a:pPr>
            <a:endParaRPr lang="cs-CZ" sz="3000" dirty="0"/>
          </a:p>
          <a:p>
            <a:pPr marL="0" indent="0">
              <a:buNone/>
            </a:pPr>
            <a:r>
              <a:rPr lang="cs-CZ" sz="3000" dirty="0" smtClean="0"/>
              <a:t>5 742</a:t>
            </a:r>
          </a:p>
          <a:p>
            <a:pPr marL="0" indent="0">
              <a:buNone/>
            </a:pPr>
            <a:endParaRPr lang="cs-CZ" sz="3000" dirty="0"/>
          </a:p>
          <a:p>
            <a:pPr marL="0" indent="0">
              <a:buNone/>
            </a:pPr>
            <a:r>
              <a:rPr lang="cs-CZ" sz="3000" dirty="0" smtClean="0"/>
              <a:t>980 001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xmlns="" val="313008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189159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Číslo 105 je dělitelné třemi.</a:t>
            </a:r>
            <a:br>
              <a:rPr lang="cs-CZ" dirty="0" smtClean="0"/>
            </a:b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105 : 3 = 35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850942" y="2852936"/>
            <a:ext cx="648072" cy="64807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717032"/>
            <a:ext cx="410445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Takže platí:</a:t>
            </a:r>
          </a:p>
          <a:p>
            <a:endParaRPr lang="cs-CZ" sz="2500" dirty="0"/>
          </a:p>
          <a:p>
            <a:r>
              <a:rPr lang="cs-CZ" sz="2500" dirty="0" smtClean="0"/>
              <a:t>105 = 3 . 35</a:t>
            </a:r>
            <a:endParaRPr lang="cs-CZ" sz="25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5157192"/>
            <a:ext cx="59766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Najdi teď nejmenší prvočíslo, které je dělitelem čísla 35.</a:t>
            </a:r>
            <a:endParaRPr lang="cs-CZ" sz="2500" dirty="0"/>
          </a:p>
        </p:txBody>
      </p:sp>
      <p:sp>
        <p:nvSpPr>
          <p:cNvPr id="7" name="Ovál 6"/>
          <p:cNvSpPr/>
          <p:nvPr/>
        </p:nvSpPr>
        <p:spPr>
          <a:xfrm>
            <a:off x="1814938" y="4383463"/>
            <a:ext cx="684076" cy="648072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329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Součin prvočísel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500" dirty="0" smtClean="0"/>
              <a:t>105 = 3 . 5 . 7</a:t>
            </a:r>
          </a:p>
          <a:p>
            <a:pPr marL="0" indent="0">
              <a:buNone/>
            </a:pPr>
            <a:endParaRPr lang="cs-CZ" sz="3500" dirty="0"/>
          </a:p>
          <a:p>
            <a:pPr marL="0" indent="0">
              <a:buNone/>
            </a:pPr>
            <a:r>
              <a:rPr lang="cs-CZ" sz="3500" dirty="0" smtClean="0"/>
              <a:t>Číslo 105 jsme rozložili na součin prvočísel.</a:t>
            </a:r>
          </a:p>
          <a:p>
            <a:pPr marL="0" indent="0">
              <a:buNone/>
            </a:pPr>
            <a:endParaRPr lang="cs-CZ" sz="3500" dirty="0"/>
          </a:p>
          <a:p>
            <a:pPr marL="0" indent="0">
              <a:buNone/>
            </a:pPr>
            <a:r>
              <a:rPr lang="cs-CZ" sz="3500" dirty="0" smtClean="0"/>
              <a:t>Každé složené číslo se dá rozložit na součin prvočísel</a:t>
            </a:r>
            <a:endParaRPr lang="cs-CZ" sz="3500" dirty="0"/>
          </a:p>
        </p:txBody>
      </p:sp>
    </p:spTree>
    <p:extLst>
      <p:ext uri="{BB962C8B-B14F-4D97-AF65-F5344CB8AC3E}">
        <p14:creationId xmlns:p14="http://schemas.microsoft.com/office/powerpoint/2010/main" xmlns="" val="3686936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Postup rozkladu na součin prvočísel: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Př. Rozlož číslo 36 na součin prvočísel.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3500" dirty="0" smtClean="0"/>
              <a:t>36 = </a:t>
            </a:r>
            <a:endParaRPr lang="cs-CZ" sz="3500" dirty="0"/>
          </a:p>
        </p:txBody>
      </p:sp>
      <p:sp>
        <p:nvSpPr>
          <p:cNvPr id="4" name="Obdélník 3"/>
          <p:cNvSpPr/>
          <p:nvPr/>
        </p:nvSpPr>
        <p:spPr>
          <a:xfrm>
            <a:off x="4860032" y="5445224"/>
            <a:ext cx="4032448" cy="11304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7719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Postup rozkladu na součin prvočísel: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Př. Rozlož číslo 132 na součin prvočísel.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3500" dirty="0" smtClean="0"/>
              <a:t>132 = </a:t>
            </a:r>
            <a:endParaRPr lang="cs-CZ" sz="3500" dirty="0"/>
          </a:p>
        </p:txBody>
      </p:sp>
      <p:sp>
        <p:nvSpPr>
          <p:cNvPr id="4" name="Obdélník 3"/>
          <p:cNvSpPr/>
          <p:nvPr/>
        </p:nvSpPr>
        <p:spPr>
          <a:xfrm>
            <a:off x="4860032" y="5445224"/>
            <a:ext cx="4032448" cy="11304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993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Postup rozkladu na součin prvočísel: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Př. Rozlož číslo 84 na součin prvočísel.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3500" dirty="0" smtClean="0"/>
              <a:t>84 = </a:t>
            </a:r>
            <a:endParaRPr lang="cs-CZ" sz="3500" dirty="0"/>
          </a:p>
        </p:txBody>
      </p:sp>
      <p:sp>
        <p:nvSpPr>
          <p:cNvPr id="4" name="Obdélník 3"/>
          <p:cNvSpPr/>
          <p:nvPr/>
        </p:nvSpPr>
        <p:spPr>
          <a:xfrm>
            <a:off x="4860032" y="5445224"/>
            <a:ext cx="4032448" cy="11304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993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algn="l"/>
            <a:r>
              <a:rPr lang="cs-CZ" smtClean="0"/>
              <a:t>Použité zdroje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/>
          </p:cNvSpPr>
          <p:nvPr/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109728" indent="0">
              <a:buFont typeface="Arial" pitchFamily="34" charset="0"/>
              <a:buNone/>
            </a:pPr>
            <a:r>
              <a:rPr lang="cs-CZ" sz="2000" smtClean="0"/>
              <a:t>ODVÁRKO, Oldřich; KADLEČEK, Jiří. </a:t>
            </a:r>
            <a:r>
              <a:rPr lang="cs-CZ" sz="2000" i="1" smtClean="0"/>
              <a:t>Matematika pro 6.ročník základní školy : 2.díl</a:t>
            </a:r>
            <a:r>
              <a:rPr lang="cs-CZ" sz="2000" smtClean="0"/>
              <a:t>. 1.vydání. Praha : Prometheus, 1997. 88 s. ISBN 80-7196-086-1.</a:t>
            </a:r>
          </a:p>
          <a:p>
            <a:pPr marL="109728" indent="0">
              <a:buFont typeface="Arial" pitchFamily="34" charset="0"/>
              <a:buNone/>
            </a:pPr>
            <a:endParaRPr lang="cs-CZ" sz="2000" smtClean="0"/>
          </a:p>
          <a:p>
            <a:pPr marL="109728" indent="0">
              <a:buFont typeface="Arial" pitchFamily="34" charset="0"/>
              <a:buNone/>
            </a:pPr>
            <a:r>
              <a:rPr lang="cs-CZ" sz="2000" smtClean="0"/>
              <a:t>http://microsoft.com</a:t>
            </a:r>
          </a:p>
          <a:p>
            <a:pPr marL="109728" indent="0">
              <a:buFont typeface="Arial" pitchFamily="34" charset="0"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6153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71</TotalTime>
  <Words>350</Words>
  <Application>Microsoft Office PowerPoint</Application>
  <PresentationFormat>Předvádění na obrazovce (4:3)</PresentationFormat>
  <Paragraphs>89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Bohatý</vt:lpstr>
      <vt:lpstr>Snímek 1</vt:lpstr>
      <vt:lpstr>Anotace</vt:lpstr>
      <vt:lpstr>Prvočísla</vt:lpstr>
      <vt:lpstr>prvočísla</vt:lpstr>
      <vt:lpstr>prvočísla</vt:lpstr>
      <vt:lpstr>Složená čísla</vt:lpstr>
      <vt:lpstr>Číslo 1</vt:lpstr>
      <vt:lpstr>Př.</vt:lpstr>
      <vt:lpstr>Př.</vt:lpstr>
      <vt:lpstr>Př.</vt:lpstr>
      <vt:lpstr>Součin prvočísel</vt:lpstr>
      <vt:lpstr>Postup rozkladu na součin prvočísel:</vt:lpstr>
      <vt:lpstr>Postup rozkladu na součin prvočísel:</vt:lpstr>
      <vt:lpstr>Postup rozkladu na součin prvočísel: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Dostálová</dc:creator>
  <cp:lastModifiedBy>Dum</cp:lastModifiedBy>
  <cp:revision>21</cp:revision>
  <dcterms:created xsi:type="dcterms:W3CDTF">2012-02-01T14:22:56Z</dcterms:created>
  <dcterms:modified xsi:type="dcterms:W3CDTF">2012-04-05T10:35:59Z</dcterms:modified>
</cp:coreProperties>
</file>