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61" r:id="rId2"/>
    <p:sldId id="256" r:id="rId3"/>
    <p:sldId id="257" r:id="rId4"/>
    <p:sldId id="258" r:id="rId5"/>
    <p:sldId id="260" r:id="rId6"/>
    <p:sldId id="259" r:id="rId7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Rg st="1" end="5"/>
    <p:penClr>
      <a:srgbClr val="FF0000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77" d="100"/>
          <a:sy n="77" d="100"/>
        </p:scale>
        <p:origin x="-90" y="-114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ableStyles" Target="tableStyles.xml"/><Relationship Id="rId5" Type="http://schemas.openxmlformats.org/officeDocument/2006/relationships/slide" Target="slides/slide4.xml"/><Relationship Id="rId10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23.9.2011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23.9.2011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23.9.2011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23.9.2011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23.9.2011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23.9.2011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23.9.2011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23.9.2011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23.9.2011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23.9.2011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23.9.2011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5EC1D4A-A796-47C3-A63E-CE236FB377E2}" type="datetimeFigureOut">
              <a:rPr lang="cs-CZ" smtClean="0"/>
              <a:t>23.9.2011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4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7" name="obrázek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907704" y="332656"/>
            <a:ext cx="5600700" cy="10477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028" name="obrázek 2" descr="C:\Documents and Settings\OEM\Dokumenty\Obrázky\2.ZŠ-panáčci\2zs_logo2-color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411760" y="1412776"/>
            <a:ext cx="4129841" cy="380164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graphicFrame>
        <p:nvGraphicFramePr>
          <p:cNvPr id="7" name="Tabulka 6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403502935"/>
              </p:ext>
            </p:extLst>
          </p:nvPr>
        </p:nvGraphicFramePr>
        <p:xfrm>
          <a:off x="683568" y="5229200"/>
          <a:ext cx="7848872" cy="1402080"/>
        </p:xfrm>
        <a:graphic>
          <a:graphicData uri="http://schemas.openxmlformats.org/drawingml/2006/table">
            <a:tbl>
              <a:tblPr/>
              <a:tblGrid>
                <a:gridCol w="2376264"/>
                <a:gridCol w="5472608"/>
              </a:tblGrid>
              <a:tr h="34814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>
                          <a:latin typeface="Calibri"/>
                          <a:ea typeface="Calibri"/>
                          <a:cs typeface="Times New Roman"/>
                        </a:rPr>
                        <a:t>Číslo projektu</a:t>
                      </a:r>
                      <a:endParaRPr lang="cs-CZ" sz="10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b="0" dirty="0">
                          <a:latin typeface="Times New Roman,Bold"/>
                          <a:ea typeface="Calibri"/>
                          <a:cs typeface="Times New Roman,Bold"/>
                        </a:rPr>
                        <a:t>CZ.1.07/1.4.00/21.1405</a:t>
                      </a:r>
                      <a:endParaRPr lang="cs-CZ" sz="1000" b="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4814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>
                          <a:latin typeface="Calibri"/>
                          <a:ea typeface="Calibri"/>
                          <a:cs typeface="Times New Roman"/>
                        </a:rPr>
                        <a:t>Název sady materiálů</a:t>
                      </a:r>
                      <a:endParaRPr lang="cs-CZ" sz="10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b="1" dirty="0" smtClean="0">
                          <a:latin typeface="Times New Roman"/>
                          <a:ea typeface="Calibri"/>
                          <a:cs typeface="Times New Roman"/>
                        </a:rPr>
                        <a:t>Zeměpis – 9. ročník </a:t>
                      </a:r>
                      <a:endParaRPr lang="cs-CZ" sz="2000" b="1" dirty="0">
                        <a:latin typeface="Times New Roman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4814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>
                          <a:latin typeface="Calibri"/>
                          <a:ea typeface="Calibri"/>
                          <a:cs typeface="Times New Roman"/>
                        </a:rPr>
                        <a:t>Název materiálu</a:t>
                      </a:r>
                      <a:endParaRPr lang="cs-CZ" sz="10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b="1" smtClean="0">
                          <a:latin typeface="Times New Roman"/>
                          <a:ea typeface="Calibri"/>
                          <a:cs typeface="Times New Roman"/>
                        </a:rPr>
                        <a:t>VY_52_INOVACE_35_JVM - řeky</a:t>
                      </a:r>
                      <a:endParaRPr lang="cs-CZ" sz="20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4814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>
                          <a:latin typeface="Calibri"/>
                          <a:ea typeface="Calibri"/>
                          <a:cs typeface="Times New Roman"/>
                        </a:rPr>
                        <a:t>Autor</a:t>
                      </a:r>
                      <a:endParaRPr lang="cs-CZ" sz="10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 smtClean="0">
                          <a:latin typeface="Times New Roman"/>
                          <a:ea typeface="Calibri"/>
                          <a:cs typeface="Times New Roman"/>
                        </a:rPr>
                        <a:t>Aleš Matějka </a:t>
                      </a:r>
                      <a:endParaRPr lang="cs-CZ" sz="2000" dirty="0">
                        <a:latin typeface="Times New Roman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98555367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95536" y="260648"/>
            <a:ext cx="8229600" cy="1143000"/>
          </a:xfrm>
        </p:spPr>
        <p:txBody>
          <a:bodyPr>
            <a:normAutofit/>
          </a:bodyPr>
          <a:lstStyle/>
          <a:p>
            <a:r>
              <a:rPr lang="cs-CZ" sz="2800" dirty="0"/>
              <a:t>Voda je pro život nezbytná.</a:t>
            </a:r>
            <a:br>
              <a:rPr lang="cs-CZ" sz="2800" dirty="0"/>
            </a:br>
            <a:r>
              <a:rPr lang="cs-CZ" sz="2800" dirty="0"/>
              <a:t>U vodních zdrojů si lidé budovali sídla, zejména u řek.</a:t>
            </a:r>
          </a:p>
        </p:txBody>
      </p:sp>
      <p:pic>
        <p:nvPicPr>
          <p:cNvPr id="4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15268" y="1775120"/>
            <a:ext cx="6913463" cy="417612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86171125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2800"/>
              <a:t>Řeky České republiky</a:t>
            </a:r>
          </a:p>
        </p:txBody>
      </p:sp>
      <p:pic>
        <p:nvPicPr>
          <p:cNvPr id="1026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61670" y="1601369"/>
            <a:ext cx="7620660" cy="452362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48330625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2800" dirty="0" smtClean="0"/>
              <a:t>Oblast </a:t>
            </a:r>
            <a:r>
              <a:rPr lang="cs-CZ" sz="2800" smtClean="0"/>
              <a:t>jihovýchodní Moravy</a:t>
            </a:r>
            <a:endParaRPr lang="cs-CZ" sz="2800" dirty="0"/>
          </a:p>
        </p:txBody>
      </p:sp>
      <p:pic>
        <p:nvPicPr>
          <p:cNvPr id="5" name="Picture 2" descr="C:\Users\OEM\Pictures\A řeky ČR.png"/>
          <p:cNvPicPr>
            <a:picLocks noGrp="1" noChangeAspect="1" noChangeArrowheads="1"/>
          </p:cNvPicPr>
          <p:nvPr>
            <p:ph sz="half"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7200" y="2665840"/>
            <a:ext cx="4038600" cy="239468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6" name="Picture 2" descr="C:\Users\OEM\Pictures\A vý JVM.png"/>
          <p:cNvPicPr>
            <a:picLocks noGrp="1" noChangeAspect="1" noChangeArrowheads="1"/>
          </p:cNvPicPr>
          <p:nvPr>
            <p:ph sz="half" idx="2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48200" y="2205296"/>
            <a:ext cx="4038600" cy="331577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cxnSp>
        <p:nvCxnSpPr>
          <p:cNvPr id="4" name="Přímá spojnice se šipkou 3"/>
          <p:cNvCxnSpPr/>
          <p:nvPr/>
        </p:nvCxnSpPr>
        <p:spPr>
          <a:xfrm flipH="1">
            <a:off x="5868144" y="1628800"/>
            <a:ext cx="432048" cy="648072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2"/>
          </a:lnRef>
          <a:fillRef idx="0">
            <a:schemeClr val="accent2"/>
          </a:fillRef>
          <a:effectRef idx="0">
            <a:schemeClr val="accent2"/>
          </a:effectRef>
          <a:fontRef idx="minor">
            <a:schemeClr val="tx1"/>
          </a:fontRef>
        </p:style>
      </p:cxnSp>
      <p:sp>
        <p:nvSpPr>
          <p:cNvPr id="7" name="TextovéPole 6"/>
          <p:cNvSpPr txBox="1"/>
          <p:nvPr/>
        </p:nvSpPr>
        <p:spPr>
          <a:xfrm>
            <a:off x="5652120" y="1412776"/>
            <a:ext cx="103746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Olomouc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77172100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2400" dirty="0" smtClean="0"/>
              <a:t>Jihovýchodní část Moravy:</a:t>
            </a:r>
            <a:br>
              <a:rPr lang="cs-CZ" sz="2400" dirty="0" smtClean="0"/>
            </a:br>
            <a:r>
              <a:rPr lang="cs-CZ" sz="2400" dirty="0" smtClean="0"/>
              <a:t> řeky Bečva, Haná, Jevišovka, Kyjovka, Morava, Olšava, Velička</a:t>
            </a:r>
            <a:endParaRPr lang="cs-CZ" sz="2400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/>
        <p:txBody>
          <a:bodyPr>
            <a:normAutofit fontScale="92500"/>
          </a:bodyPr>
          <a:lstStyle/>
          <a:p>
            <a:r>
              <a:rPr lang="cs-CZ" dirty="0" smtClean="0"/>
              <a:t>Přiřaď k názvu řeky správné číslo.</a:t>
            </a:r>
            <a:endParaRPr lang="cs-CZ" dirty="0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r>
              <a:rPr lang="cs-CZ" dirty="0" smtClean="0"/>
              <a:t>Kliknutím kontrola.</a:t>
            </a:r>
            <a:endParaRPr lang="cs-CZ" dirty="0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/>
        <p:txBody>
          <a:bodyPr/>
          <a:lstStyle/>
          <a:p>
            <a:pPr marL="457200" indent="-457200">
              <a:buFont typeface="+mj-lt"/>
              <a:buAutoNum type="arabicPeriod"/>
            </a:pPr>
            <a:r>
              <a:rPr lang="cs-CZ" dirty="0" smtClean="0"/>
              <a:t>Morava</a:t>
            </a:r>
          </a:p>
          <a:p>
            <a:pPr marL="457200" indent="-457200">
              <a:buFont typeface="+mj-lt"/>
              <a:buAutoNum type="arabicPeriod"/>
            </a:pPr>
            <a:r>
              <a:rPr lang="cs-CZ" dirty="0" smtClean="0"/>
              <a:t>Haná</a:t>
            </a:r>
          </a:p>
          <a:p>
            <a:pPr marL="457200" indent="-457200">
              <a:buFont typeface="+mj-lt"/>
              <a:buAutoNum type="arabicPeriod"/>
            </a:pPr>
            <a:r>
              <a:rPr lang="cs-CZ" dirty="0" smtClean="0"/>
              <a:t>Kyjovka</a:t>
            </a:r>
          </a:p>
          <a:p>
            <a:pPr marL="457200" indent="-457200">
              <a:buFont typeface="+mj-lt"/>
              <a:buAutoNum type="arabicPeriod"/>
            </a:pPr>
            <a:r>
              <a:rPr lang="cs-CZ" dirty="0" smtClean="0"/>
              <a:t>Bečva</a:t>
            </a:r>
          </a:p>
          <a:p>
            <a:pPr marL="457200" indent="-457200">
              <a:buFont typeface="+mj-lt"/>
              <a:buAutoNum type="arabicPeriod"/>
            </a:pPr>
            <a:r>
              <a:rPr lang="cs-CZ" dirty="0" smtClean="0"/>
              <a:t>Olšava</a:t>
            </a:r>
          </a:p>
          <a:p>
            <a:pPr marL="457200" indent="-457200">
              <a:buFont typeface="+mj-lt"/>
              <a:buAutoNum type="arabicPeriod"/>
            </a:pPr>
            <a:r>
              <a:rPr lang="cs-CZ" dirty="0" smtClean="0"/>
              <a:t>Velička</a:t>
            </a:r>
            <a:endParaRPr lang="cs-CZ" dirty="0"/>
          </a:p>
        </p:txBody>
      </p:sp>
      <p:pic>
        <p:nvPicPr>
          <p:cNvPr id="2050" name="Picture 2"/>
          <p:cNvPicPr>
            <a:picLocks noGrp="1" noChangeAspect="1" noChangeArrowheads="1"/>
          </p:cNvPicPr>
          <p:nvPr>
            <p:ph sz="half" idx="2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9343" y="2492263"/>
            <a:ext cx="4035902" cy="331651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1331640" y="2348880"/>
            <a:ext cx="103746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Olomouc</a:t>
            </a:r>
            <a:endParaRPr lang="cs-CZ" dirty="0"/>
          </a:p>
        </p:txBody>
      </p:sp>
      <p:cxnSp>
        <p:nvCxnSpPr>
          <p:cNvPr id="12" name="Přímá spojnice se šipkou 11"/>
          <p:cNvCxnSpPr/>
          <p:nvPr/>
        </p:nvCxnSpPr>
        <p:spPr>
          <a:xfrm>
            <a:off x="395536" y="3140968"/>
            <a:ext cx="914400" cy="432048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2"/>
          </a:lnRef>
          <a:fillRef idx="0">
            <a:schemeClr val="accent2"/>
          </a:fillRef>
          <a:effectRef idx="0">
            <a:schemeClr val="accent2"/>
          </a:effectRef>
          <a:fontRef idx="minor">
            <a:schemeClr val="tx1"/>
          </a:fontRef>
        </p:style>
      </p:cxnSp>
      <p:cxnSp>
        <p:nvCxnSpPr>
          <p:cNvPr id="16" name="Přímá spojnice se šipkou 15"/>
          <p:cNvCxnSpPr/>
          <p:nvPr/>
        </p:nvCxnSpPr>
        <p:spPr>
          <a:xfrm>
            <a:off x="395536" y="3861048"/>
            <a:ext cx="720080" cy="792088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2"/>
          </a:lnRef>
          <a:fillRef idx="0">
            <a:schemeClr val="accent2"/>
          </a:fillRef>
          <a:effectRef idx="0">
            <a:schemeClr val="accent2"/>
          </a:effectRef>
          <a:fontRef idx="minor">
            <a:schemeClr val="tx1"/>
          </a:fontRef>
        </p:style>
      </p:cxnSp>
      <p:cxnSp>
        <p:nvCxnSpPr>
          <p:cNvPr id="24" name="Přímá spojnice se šipkou 23"/>
          <p:cNvCxnSpPr/>
          <p:nvPr/>
        </p:nvCxnSpPr>
        <p:spPr>
          <a:xfrm>
            <a:off x="852736" y="2577480"/>
            <a:ext cx="766936" cy="563488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2"/>
          </a:lnRef>
          <a:fillRef idx="0">
            <a:schemeClr val="accent2"/>
          </a:fillRef>
          <a:effectRef idx="0">
            <a:schemeClr val="accent2"/>
          </a:effectRef>
          <a:fontRef idx="minor">
            <a:schemeClr val="tx1"/>
          </a:fontRef>
        </p:style>
      </p:cxnSp>
      <p:cxnSp>
        <p:nvCxnSpPr>
          <p:cNvPr id="2054" name="Přímá spojnice se šipkou 2053"/>
          <p:cNvCxnSpPr>
            <a:stCxn id="15" idx="1"/>
          </p:cNvCxnSpPr>
          <p:nvPr/>
        </p:nvCxnSpPr>
        <p:spPr>
          <a:xfrm flipH="1">
            <a:off x="2915816" y="2533546"/>
            <a:ext cx="720080" cy="272534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2"/>
          </a:lnRef>
          <a:fillRef idx="0">
            <a:schemeClr val="accent2"/>
          </a:fillRef>
          <a:effectRef idx="0">
            <a:schemeClr val="accent2"/>
          </a:effectRef>
          <a:fontRef idx="minor">
            <a:schemeClr val="tx1"/>
          </a:fontRef>
        </p:style>
      </p:cxnSp>
      <p:cxnSp>
        <p:nvCxnSpPr>
          <p:cNvPr id="2057" name="Přímá spojnice se šipkou 2056"/>
          <p:cNvCxnSpPr/>
          <p:nvPr/>
        </p:nvCxnSpPr>
        <p:spPr>
          <a:xfrm flipH="1">
            <a:off x="2369103" y="3861048"/>
            <a:ext cx="1698841" cy="648072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2"/>
          </a:lnRef>
          <a:fillRef idx="0">
            <a:schemeClr val="accent2"/>
          </a:fillRef>
          <a:effectRef idx="0">
            <a:schemeClr val="accent2"/>
          </a:effectRef>
          <a:fontRef idx="minor">
            <a:schemeClr val="tx1"/>
          </a:fontRef>
        </p:style>
      </p:cxnSp>
      <p:cxnSp>
        <p:nvCxnSpPr>
          <p:cNvPr id="2060" name="Přímá spojnice se šipkou 2059"/>
          <p:cNvCxnSpPr/>
          <p:nvPr/>
        </p:nvCxnSpPr>
        <p:spPr>
          <a:xfrm flipH="1">
            <a:off x="2123728" y="4257092"/>
            <a:ext cx="2088232" cy="756084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2"/>
          </a:lnRef>
          <a:fillRef idx="0">
            <a:schemeClr val="accent2"/>
          </a:fillRef>
          <a:effectRef idx="0">
            <a:schemeClr val="accent2"/>
          </a:effectRef>
          <a:fontRef idx="minor">
            <a:schemeClr val="tx1"/>
          </a:fontRef>
        </p:style>
      </p:cxnSp>
      <p:sp>
        <p:nvSpPr>
          <p:cNvPr id="10" name="TextovéPole 9"/>
          <p:cNvSpPr txBox="1"/>
          <p:nvPr/>
        </p:nvSpPr>
        <p:spPr>
          <a:xfrm>
            <a:off x="755512" y="2281127"/>
            <a:ext cx="30168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1</a:t>
            </a:r>
            <a:endParaRPr lang="cs-CZ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395536" y="2859224"/>
            <a:ext cx="30168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2</a:t>
            </a:r>
            <a:endParaRPr lang="cs-CZ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251520" y="3573016"/>
            <a:ext cx="30168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3</a:t>
            </a:r>
            <a:endParaRPr lang="cs-CZ" dirty="0"/>
          </a:p>
        </p:txBody>
      </p:sp>
      <p:sp>
        <p:nvSpPr>
          <p:cNvPr id="15" name="TextovéPole 14"/>
          <p:cNvSpPr txBox="1"/>
          <p:nvPr/>
        </p:nvSpPr>
        <p:spPr>
          <a:xfrm>
            <a:off x="3635896" y="2348880"/>
            <a:ext cx="30168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4</a:t>
            </a:r>
            <a:endParaRPr lang="cs-CZ" dirty="0"/>
          </a:p>
        </p:txBody>
      </p:sp>
      <p:sp>
        <p:nvSpPr>
          <p:cNvPr id="18" name="TextovéPole 17"/>
          <p:cNvSpPr txBox="1"/>
          <p:nvPr/>
        </p:nvSpPr>
        <p:spPr>
          <a:xfrm>
            <a:off x="4211960" y="3573016"/>
            <a:ext cx="18473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cs-CZ" dirty="0"/>
          </a:p>
        </p:txBody>
      </p:sp>
      <p:sp>
        <p:nvSpPr>
          <p:cNvPr id="19" name="TextovéPole 18"/>
          <p:cNvSpPr txBox="1"/>
          <p:nvPr/>
        </p:nvSpPr>
        <p:spPr>
          <a:xfrm>
            <a:off x="4067944" y="3573016"/>
            <a:ext cx="30168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5</a:t>
            </a:r>
            <a:endParaRPr lang="cs-CZ" dirty="0"/>
          </a:p>
        </p:txBody>
      </p:sp>
      <p:sp>
        <p:nvSpPr>
          <p:cNvPr id="20" name="TextovéPole 19"/>
          <p:cNvSpPr txBox="1"/>
          <p:nvPr/>
        </p:nvSpPr>
        <p:spPr>
          <a:xfrm>
            <a:off x="4218787" y="3942348"/>
            <a:ext cx="30168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6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23018576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build="p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2286000" y="2828836"/>
            <a:ext cx="4572000" cy="1200329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cs-CZ" dirty="0"/>
              <a:t>Použité zdroje:</a:t>
            </a:r>
            <a:br>
              <a:rPr lang="cs-CZ" dirty="0"/>
            </a:br>
            <a:r>
              <a:rPr lang="cs-CZ" dirty="0"/>
              <a:t>vlastní</a:t>
            </a:r>
            <a:br>
              <a:rPr lang="cs-CZ" dirty="0"/>
            </a:br>
            <a:r>
              <a:rPr lang="cs-CZ" dirty="0"/>
              <a:t>zemepis.com</a:t>
            </a:r>
            <a:br>
              <a:rPr lang="cs-CZ" dirty="0"/>
            </a:br>
            <a:r>
              <a:rPr lang="cs-CZ" dirty="0"/>
              <a:t>wikipedia.org</a:t>
            </a:r>
          </a:p>
        </p:txBody>
      </p:sp>
    </p:spTree>
    <p:extLst>
      <p:ext uri="{BB962C8B-B14F-4D97-AF65-F5344CB8AC3E}">
        <p14:creationId xmlns:p14="http://schemas.microsoft.com/office/powerpoint/2010/main" val="77574685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38</TotalTime>
  <Words>62</Words>
  <Application>Microsoft Office PowerPoint</Application>
  <PresentationFormat>Předvádění na obrazovce (4:3)</PresentationFormat>
  <Paragraphs>29</Paragraphs>
  <Slides>6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6</vt:i4>
      </vt:variant>
    </vt:vector>
  </HeadingPairs>
  <TitlesOfParts>
    <vt:vector size="7" baseType="lpstr">
      <vt:lpstr>Motiv sady Office</vt:lpstr>
      <vt:lpstr>Prezentace aplikace PowerPoint</vt:lpstr>
      <vt:lpstr>Voda je pro život nezbytná. U vodních zdrojů si lidé budovali sídla, zejména u řek.</vt:lpstr>
      <vt:lpstr>Řeky České republiky</vt:lpstr>
      <vt:lpstr>Oblast jihovýchodní Moravy</vt:lpstr>
      <vt:lpstr>Jihovýchodní část Moravy:  řeky Bečva, Haná, Jevišovka, Kyjovka, Morava, Olšava, Velička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OEM</dc:creator>
  <cp:lastModifiedBy>OEM</cp:lastModifiedBy>
  <cp:revision>18</cp:revision>
  <dcterms:created xsi:type="dcterms:W3CDTF">2011-09-22T11:35:53Z</dcterms:created>
  <dcterms:modified xsi:type="dcterms:W3CDTF">2011-09-23T07:37:36Z</dcterms:modified>
</cp:coreProperties>
</file>