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cs-CZ" sz="1300" b="0" baseline="0" dirty="0" smtClean="0">
              <a:latin typeface="Times New Roman" pitchFamily="18" charset="0"/>
              <a:cs typeface="Times New Roman" pitchFamily="18" charset="0"/>
            </a:rPr>
            <a:t>VY_32_INOVACE_17_Matematika pro 6.ročník_Rozšiřování zlomků</a:t>
          </a:r>
          <a:endParaRPr lang="cs-CZ" sz="1300" b="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Martina Dostálová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dirty="0" smtClean="0"/>
            <a:t>Téma: Rozšiřování zlomků</a:t>
          </a:r>
          <a:endParaRPr lang="cs-CZ" sz="15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ScaleY="9969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ScaleY="9225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27285F-1BF0-41EF-B88F-FEF4DD5B6B59}" type="presOf" srcId="{D1B46980-6531-4606-95E6-44980827E919}" destId="{6140AFEC-043D-4C43-A2F9-D0F5331DF3A3}" srcOrd="0" destOrd="0" presId="urn:microsoft.com/office/officeart/2005/8/layout/target3"/>
    <dgm:cxn modelId="{D50C44F9-C271-46A5-A9C6-70355BB7B736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C8B46F6-ABBF-4407-8234-B643EDB4879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1439C6A-972A-4CA4-80D6-2FDAADA67916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92B1121-0027-4817-BDF0-48E91E55225A}" type="presOf" srcId="{4C35D32F-0EAB-4CD7-82EE-45574DC2A586}" destId="{890E4F0B-2866-4A3F-A3C7-2A14B1797930}" srcOrd="1" destOrd="0" presId="urn:microsoft.com/office/officeart/2005/8/layout/target3"/>
    <dgm:cxn modelId="{7D199FA9-95BE-4546-BFDA-1BAAFBE6A63B}" type="presOf" srcId="{D1B46980-6531-4606-95E6-44980827E919}" destId="{2BE915AB-18AA-4053-B92C-3BFC9ED204BB}" srcOrd="1" destOrd="0" presId="urn:microsoft.com/office/officeart/2005/8/layout/target3"/>
    <dgm:cxn modelId="{B5D0F7EC-5B52-4CCD-9260-40C377827CDD}" type="presOf" srcId="{B651F6E3-6281-48DB-9319-2AEAFDAE7572}" destId="{6BB5E863-4638-4E1D-BFDE-399D028AC4ED}" srcOrd="1" destOrd="0" presId="urn:microsoft.com/office/officeart/2005/8/layout/target3"/>
    <dgm:cxn modelId="{7D6EAED1-FC2B-4883-B178-C2697586A939}" type="presOf" srcId="{757F3AB3-0718-4624-B441-E567A8F0AB56}" destId="{333A1088-737F-45CB-B68E-254E46348037}" srcOrd="0" destOrd="0" presId="urn:microsoft.com/office/officeart/2005/8/layout/target3"/>
    <dgm:cxn modelId="{92610BBD-E1B1-409B-8DEA-635DF20BFA3F}" type="presOf" srcId="{D8197B8C-B260-4A16-BDF4-0947B075E274}" destId="{5A5FFA88-C948-4069-8E93-59FA12366E83}" srcOrd="1" destOrd="0" presId="urn:microsoft.com/office/officeart/2005/8/layout/target3"/>
    <dgm:cxn modelId="{1285B001-8528-49C1-99E9-5A88ED96D21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89364B9-8835-4383-836A-BF9D80803D5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3BF9F6-2214-4181-B010-279CF1ACFB21}" type="presParOf" srcId="{333A1088-737F-45CB-B68E-254E46348037}" destId="{F5ABB229-8D3B-4694-996A-96F23CF14429}" srcOrd="0" destOrd="0" presId="urn:microsoft.com/office/officeart/2005/8/layout/target3"/>
    <dgm:cxn modelId="{8B888D05-EABB-4459-AD32-B600FC508580}" type="presParOf" srcId="{333A1088-737F-45CB-B68E-254E46348037}" destId="{F41139FD-01EE-4571-8B17-4FB00FC51163}" srcOrd="1" destOrd="0" presId="urn:microsoft.com/office/officeart/2005/8/layout/target3"/>
    <dgm:cxn modelId="{3FC1A24A-7AA5-43D8-8B87-C47EB6A7C80C}" type="presParOf" srcId="{333A1088-737F-45CB-B68E-254E46348037}" destId="{D005CE8C-CC26-4C3E-AC11-E15060ECD759}" srcOrd="2" destOrd="0" presId="urn:microsoft.com/office/officeart/2005/8/layout/target3"/>
    <dgm:cxn modelId="{AB5E67C1-0A4C-492E-AEA1-46519BCF017F}" type="presParOf" srcId="{333A1088-737F-45CB-B68E-254E46348037}" destId="{2C702D82-9B77-49B7-9568-BB8EB47C3372}" srcOrd="3" destOrd="0" presId="urn:microsoft.com/office/officeart/2005/8/layout/target3"/>
    <dgm:cxn modelId="{FD2C0765-EE35-4948-9F74-C16EF4986C2A}" type="presParOf" srcId="{333A1088-737F-45CB-B68E-254E46348037}" destId="{A52A0455-90FF-4808-ABD0-F02540D31D5A}" srcOrd="4" destOrd="0" presId="urn:microsoft.com/office/officeart/2005/8/layout/target3"/>
    <dgm:cxn modelId="{21631DE7-8221-4C3A-A53B-F0C720316AAF}" type="presParOf" srcId="{333A1088-737F-45CB-B68E-254E46348037}" destId="{6140AFEC-043D-4C43-A2F9-D0F5331DF3A3}" srcOrd="5" destOrd="0" presId="urn:microsoft.com/office/officeart/2005/8/layout/target3"/>
    <dgm:cxn modelId="{980B7AFE-39E0-46A2-A8CA-C5493CB1C6AE}" type="presParOf" srcId="{333A1088-737F-45CB-B68E-254E46348037}" destId="{9358AC05-5D7D-4327-9F80-1AD486AEA664}" srcOrd="6" destOrd="0" presId="urn:microsoft.com/office/officeart/2005/8/layout/target3"/>
    <dgm:cxn modelId="{2EB4045C-E462-4B38-BE42-C3E422E9C863}" type="presParOf" srcId="{333A1088-737F-45CB-B68E-254E46348037}" destId="{313FC574-E1CD-4FB4-B054-0B805CE0447D}" srcOrd="7" destOrd="0" presId="urn:microsoft.com/office/officeart/2005/8/layout/target3"/>
    <dgm:cxn modelId="{79B35AC7-218F-4696-A143-6A23D6CEC10C}" type="presParOf" srcId="{333A1088-737F-45CB-B68E-254E46348037}" destId="{619D679B-A015-4ECF-8348-D1034C574F40}" srcOrd="8" destOrd="0" presId="urn:microsoft.com/office/officeart/2005/8/layout/target3"/>
    <dgm:cxn modelId="{908E8F3F-5113-41EA-9FE4-58CF4795B27B}" type="presParOf" srcId="{333A1088-737F-45CB-B68E-254E46348037}" destId="{322283A8-4A27-4CDA-BAE3-F381106A9174}" srcOrd="9" destOrd="0" presId="urn:microsoft.com/office/officeart/2005/8/layout/target3"/>
    <dgm:cxn modelId="{4617305D-85ED-4656-838F-2B84A0DF72F7}" type="presParOf" srcId="{333A1088-737F-45CB-B68E-254E46348037}" destId="{FFC9F71D-1B4F-4AD9-A4A6-86ADEFC8AF5C}" srcOrd="10" destOrd="0" presId="urn:microsoft.com/office/officeart/2005/8/layout/target3"/>
    <dgm:cxn modelId="{0456CF66-C242-49C6-8FF5-843C005D2BCA}" type="presParOf" srcId="{333A1088-737F-45CB-B68E-254E46348037}" destId="{25B08C86-7E15-44DC-BE7F-FFB55DD49D12}" srcOrd="11" destOrd="0" presId="urn:microsoft.com/office/officeart/2005/8/layout/target3"/>
    <dgm:cxn modelId="{905F884E-BDC9-4344-8212-03BFDCADE896}" type="presParOf" srcId="{333A1088-737F-45CB-B68E-254E46348037}" destId="{76644BE8-9D7C-4C09-B250-3D10AF48CBB7}" srcOrd="12" destOrd="0" presId="urn:microsoft.com/office/officeart/2005/8/layout/target3"/>
    <dgm:cxn modelId="{74B9056E-6855-42CD-AB13-C6997F997040}" type="presParOf" srcId="{333A1088-737F-45CB-B68E-254E46348037}" destId="{EE85B701-7295-41C0-BA7A-34D3756A2AE6}" srcOrd="13" destOrd="0" presId="urn:microsoft.com/office/officeart/2005/8/layout/target3"/>
    <dgm:cxn modelId="{EA7D75D6-40F0-425C-9AB6-CC74E210D03E}" type="presParOf" srcId="{333A1088-737F-45CB-B68E-254E46348037}" destId="{8BEBB6EC-1DAA-4CAC-8A25-BC0FCBD5DBD5}" srcOrd="14" destOrd="0" presId="urn:microsoft.com/office/officeart/2005/8/layout/target3"/>
    <dgm:cxn modelId="{9E2F7F1D-88BE-49C4-A033-2A4AC130E1DC}" type="presParOf" srcId="{333A1088-737F-45CB-B68E-254E46348037}" destId="{AED2198E-93D5-4001-81B4-73124B309672}" srcOrd="15" destOrd="0" presId="urn:microsoft.com/office/officeart/2005/8/layout/target3"/>
    <dgm:cxn modelId="{A941F1D6-1EA4-42DC-954C-3908410419C0}" type="presParOf" srcId="{333A1088-737F-45CB-B68E-254E46348037}" destId="{2BE915AB-18AA-4053-B92C-3BFC9ED204BB}" srcOrd="16" destOrd="0" presId="urn:microsoft.com/office/officeart/2005/8/layout/target3"/>
    <dgm:cxn modelId="{B3683C39-6B1F-4992-8F47-F385C5C25EBA}" type="presParOf" srcId="{333A1088-737F-45CB-B68E-254E46348037}" destId="{6BB5E863-4638-4E1D-BFDE-399D028AC4ED}" srcOrd="17" destOrd="0" presId="urn:microsoft.com/office/officeart/2005/8/layout/target3"/>
    <dgm:cxn modelId="{F15E1C12-637B-4D17-A11F-4738E49FE28F}" type="presParOf" srcId="{333A1088-737F-45CB-B68E-254E46348037}" destId="{5A5FFA88-C948-4069-8E93-59FA12366E83}" srcOrd="18" destOrd="0" presId="urn:microsoft.com/office/officeart/2005/8/layout/target3"/>
    <dgm:cxn modelId="{F1F16224-6C23-46E5-973C-975393B48A8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2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2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Martina Dostálová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2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7492"/>
          <a:ext cx="5350878" cy="1473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1300" b="0" kern="1200" baseline="0" dirty="0" smtClean="0">
              <a:latin typeface="Times New Roman" pitchFamily="18" charset="0"/>
              <a:cs typeface="Times New Roman" pitchFamily="18" charset="0"/>
            </a:rPr>
            <a:t>VY_32_INOVACE_17_Matematika pro 6.ročník_Rozšiřování zlomků</a:t>
          </a:r>
          <a:endParaRPr lang="cs-CZ" sz="1300" b="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817492"/>
        <a:ext cx="5350878" cy="406407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2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59392"/>
          <a:ext cx="5350878" cy="869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Rozšiřování zlomků</a:t>
          </a:r>
          <a:endParaRPr lang="cs-CZ" sz="1500" kern="1200" dirty="0"/>
        </a:p>
      </dsp:txBody>
      <dsp:txXfrm>
        <a:off x="1273857" y="1259392"/>
        <a:ext cx="5350878" cy="376075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2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390064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5149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	Digitální učební materiál Rozšiřování zlomků je určen pro zavedení rozšiřování zlomků v šestém ročníku, nebo pro zopakování na začátku sedmého ročníku základní školy. Na tento materiál volně navazuje další materiál věnovaný </a:t>
            </a:r>
            <a:r>
              <a:rPr lang="cs-CZ" dirty="0"/>
              <a:t>k</a:t>
            </a:r>
            <a:r>
              <a:rPr lang="cs-CZ" dirty="0" smtClean="0"/>
              <a:t>rácení zlomků. Prezentace je vhodná pro předvádění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5540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Rozšiřování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zlomků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45924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2646859"/>
          </a:xfrm>
        </p:spPr>
        <p:txBody>
          <a:bodyPr/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 Vašek dostal od babičky půlku výborného švestkového koláče. Jeho bratr Honza dostal dvě čtvrtky stejného koláče a chlubí se Vaškovi, že dostal víc.</a:t>
            </a:r>
            <a:br>
              <a:rPr lang="cs-CZ" dirty="0" smtClean="0"/>
            </a:br>
            <a:r>
              <a:rPr lang="cs-CZ" dirty="0" smtClean="0"/>
              <a:t>Je to pravda?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789040"/>
            <a:ext cx="388262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1331640" y="4653136"/>
                <a:ext cx="1576907" cy="110068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  <a:scene3d>
                  <a:camera prst="orthographicFront"/>
                  <a:lightRig rig="flat" dir="tl">
                    <a:rot lat="0" lon="0" rev="6600000"/>
                  </a:lightRig>
                </a:scene3d>
                <a:sp3d extrusionH="25400" contourW="8890">
                  <a:bevelT w="38100" h="31750"/>
                  <a:contourClr>
                    <a:schemeClr val="accent2">
                      <a:shade val="75000"/>
                    </a:schemeClr>
                  </a:contourClr>
                </a:sp3d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b="1" i="1" smtClean="0">
                              <a:ln w="11430"/>
                              <a:gradFill>
                                <a:gsLst>
                                  <a:gs pos="0">
                                    <a:schemeClr val="accent2">
                                      <a:tint val="70000"/>
                                      <a:satMod val="245000"/>
                                    </a:schemeClr>
                                  </a:gs>
                                  <a:gs pos="75000">
                                    <a:schemeClr val="accent2">
                                      <a:tint val="90000"/>
                                      <a:shade val="60000"/>
                                      <a:satMod val="240000"/>
                                    </a:schemeClr>
                                  </a:gs>
                                  <a:gs pos="100000">
                                    <a:schemeClr val="accent2">
                                      <a:tint val="100000"/>
                                      <a:shade val="50000"/>
                                      <a:satMod val="240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outerShdw blurRad="50800" dist="39000" dir="5460000" algn="tl">
                                  <a:srgbClr val="000000">
                                    <a:alpha val="38000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1" i="1" smtClean="0">
                              <a:ln w="11430"/>
                              <a:gradFill>
                                <a:gsLst>
                                  <a:gs pos="0">
                                    <a:schemeClr val="accent2">
                                      <a:tint val="70000"/>
                                      <a:satMod val="245000"/>
                                    </a:schemeClr>
                                  </a:gs>
                                  <a:gs pos="75000">
                                    <a:schemeClr val="accent2">
                                      <a:tint val="90000"/>
                                      <a:shade val="60000"/>
                                      <a:satMod val="240000"/>
                                    </a:schemeClr>
                                  </a:gs>
                                  <a:gs pos="100000">
                                    <a:schemeClr val="accent2">
                                      <a:tint val="100000"/>
                                      <a:shade val="50000"/>
                                      <a:satMod val="240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outerShdw blurRad="50800" dist="39000" dir="5460000" algn="tl">
                                  <a:srgbClr val="000000">
                                    <a:alpha val="38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500" b="1" i="1" smtClean="0">
                              <a:ln w="11430"/>
                              <a:gradFill>
                                <a:gsLst>
                                  <a:gs pos="0">
                                    <a:schemeClr val="accent2">
                                      <a:tint val="70000"/>
                                      <a:satMod val="245000"/>
                                    </a:schemeClr>
                                  </a:gs>
                                  <a:gs pos="75000">
                                    <a:schemeClr val="accent2">
                                      <a:tint val="90000"/>
                                      <a:shade val="60000"/>
                                      <a:satMod val="240000"/>
                                    </a:schemeClr>
                                  </a:gs>
                                  <a:gs pos="100000">
                                    <a:schemeClr val="accent2">
                                      <a:tint val="100000"/>
                                      <a:shade val="50000"/>
                                      <a:satMod val="240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outerShdw blurRad="50800" dist="39000" dir="5460000" algn="tl">
                                  <a:srgbClr val="000000">
                                    <a:alpha val="38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3500" b="1" i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3500" b="1" i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500" b="1" i="1" smtClean="0">
                              <a:ln w="11430"/>
                              <a:gradFill>
                                <a:gsLst>
                                  <a:gs pos="0">
                                    <a:schemeClr val="accent2">
                                      <a:tint val="70000"/>
                                      <a:satMod val="245000"/>
                                    </a:schemeClr>
                                  </a:gs>
                                  <a:gs pos="75000">
                                    <a:schemeClr val="accent2">
                                      <a:tint val="90000"/>
                                      <a:shade val="60000"/>
                                      <a:satMod val="240000"/>
                                    </a:schemeClr>
                                  </a:gs>
                                  <a:gs pos="100000">
                                    <a:schemeClr val="accent2">
                                      <a:tint val="100000"/>
                                      <a:shade val="50000"/>
                                      <a:satMod val="240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outerShdw blurRad="50800" dist="39000" dir="5460000" algn="tl">
                                  <a:srgbClr val="000000">
                                    <a:alpha val="38000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1" i="1" smtClean="0">
                              <a:ln w="11430"/>
                              <a:gradFill>
                                <a:gsLst>
                                  <a:gs pos="0">
                                    <a:schemeClr val="accent2">
                                      <a:tint val="70000"/>
                                      <a:satMod val="245000"/>
                                    </a:schemeClr>
                                  </a:gs>
                                  <a:gs pos="75000">
                                    <a:schemeClr val="accent2">
                                      <a:tint val="90000"/>
                                      <a:shade val="60000"/>
                                      <a:satMod val="240000"/>
                                    </a:schemeClr>
                                  </a:gs>
                                  <a:gs pos="100000">
                                    <a:schemeClr val="accent2">
                                      <a:tint val="100000"/>
                                      <a:shade val="50000"/>
                                      <a:satMod val="240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outerShdw blurRad="50800" dist="39000" dir="5460000" algn="tl">
                                  <a:srgbClr val="000000">
                                    <a:alpha val="38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500" b="1" i="1" smtClean="0">
                              <a:ln w="11430"/>
                              <a:gradFill>
                                <a:gsLst>
                                  <a:gs pos="0">
                                    <a:schemeClr val="accent2">
                                      <a:tint val="70000"/>
                                      <a:satMod val="245000"/>
                                    </a:schemeClr>
                                  </a:gs>
                                  <a:gs pos="75000">
                                    <a:schemeClr val="accent2">
                                      <a:tint val="90000"/>
                                      <a:shade val="60000"/>
                                      <a:satMod val="240000"/>
                                    </a:schemeClr>
                                  </a:gs>
                                  <a:gs pos="100000">
                                    <a:schemeClr val="accent2">
                                      <a:tint val="100000"/>
                                      <a:shade val="50000"/>
                                      <a:satMod val="240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outerShdw blurRad="50800" dist="39000" dir="5460000" algn="tl">
                                  <a:srgbClr val="000000">
                                    <a:alpha val="38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500" b="1" dirty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4653136"/>
                <a:ext cx="1576907" cy="1100686"/>
              </a:xfrm>
              <a:prstGeom prst="rect">
                <a:avLst/>
              </a:prstGeom>
              <a:blipFill rotWithShape="1">
                <a:blip r:embed="rId3"/>
                <a:stretch>
                  <a:fillRect b="-552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931981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12066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Najdeme ještě nějaký další zlomek, jehož hodnota je stejná?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39552" y="3068960"/>
                <a:ext cx="1837811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068960"/>
                <a:ext cx="1837811" cy="110068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611560" y="4725144"/>
            <a:ext cx="784887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Všechny tyto zlomky vyjadřují stejnou část celku a mají tedy stejnou hodnotu.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8359431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Rozšiřování zlomku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Zlomek rozšíříme tak, že čitatele i jmenovatele vynásobíme stejným číslem různým od nuly.</a:t>
                </a:r>
                <a:br>
                  <a:rPr lang="cs-CZ" dirty="0" smtClean="0"/>
                </a:br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3 . 2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5 . 2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8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4499992" y="3091463"/>
            <a:ext cx="1011425" cy="1675399"/>
            <a:chOff x="4499992" y="3091463"/>
            <a:chExt cx="1011425" cy="1675399"/>
          </a:xfrm>
        </p:grpSpPr>
        <p:sp>
          <p:nvSpPr>
            <p:cNvPr id="5" name="Ovál 4"/>
            <p:cNvSpPr/>
            <p:nvPr/>
          </p:nvSpPr>
          <p:spPr>
            <a:xfrm>
              <a:off x="4499992" y="3614734"/>
              <a:ext cx="415280" cy="1152128"/>
            </a:xfrm>
            <a:prstGeom prst="ellipse">
              <a:avLst/>
            </a:prstGeom>
            <a:no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se šipkou 6"/>
            <p:cNvCxnSpPr/>
            <p:nvPr/>
          </p:nvCxnSpPr>
          <p:spPr>
            <a:xfrm flipH="1">
              <a:off x="4774569" y="3091463"/>
              <a:ext cx="736848" cy="617782"/>
            </a:xfrm>
            <a:prstGeom prst="straightConnector1">
              <a:avLst/>
            </a:prstGeom>
            <a:ln w="28575">
              <a:solidFill>
                <a:schemeClr val="accent6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ovéPole 7"/>
          <p:cNvSpPr txBox="1"/>
          <p:nvPr/>
        </p:nvSpPr>
        <p:spPr>
          <a:xfrm>
            <a:off x="5508104" y="2852936"/>
            <a:ext cx="2592288" cy="477054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Stejné číslo (2)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2555106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7026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Rozšiř zlomky číslem 8: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83568" y="2708920"/>
                <a:ext cx="785793" cy="8537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500" dirty="0" smtClean="0"/>
                  <a:t> =</a:t>
                </a:r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708920"/>
                <a:ext cx="785793" cy="853760"/>
              </a:xfrm>
              <a:prstGeom prst="rect">
                <a:avLst/>
              </a:prstGeom>
              <a:blipFill rotWithShape="1">
                <a:blip r:embed="rId2"/>
                <a:stretch>
                  <a:fillRect r="-22481" b="-11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69571" y="3933056"/>
                <a:ext cx="785793" cy="8577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3500" dirty="0" smtClean="0"/>
                  <a:t> =</a:t>
                </a:r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571" y="3933056"/>
                <a:ext cx="785793" cy="857735"/>
              </a:xfrm>
              <a:prstGeom prst="rect">
                <a:avLst/>
              </a:prstGeom>
              <a:blipFill rotWithShape="1">
                <a:blip r:embed="rId3"/>
                <a:stretch>
                  <a:fillRect r="-21705" b="-106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83568" y="5229199"/>
                <a:ext cx="785793" cy="8573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3500" dirty="0" smtClean="0"/>
                  <a:t> =</a:t>
                </a:r>
                <a:endParaRPr lang="cs-CZ" sz="3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5229199"/>
                <a:ext cx="785793" cy="857351"/>
              </a:xfrm>
              <a:prstGeom prst="rect">
                <a:avLst/>
              </a:prstGeom>
              <a:blipFill rotWithShape="1">
                <a:blip r:embed="rId4"/>
                <a:stretch>
                  <a:fillRect r="-22481" b="-11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299455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7026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Jakým číslem jsme rozšířily dané zlomky?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370854" y="2379812"/>
                <a:ext cx="1626599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21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0854" y="2379812"/>
                <a:ext cx="1626599" cy="110068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418300" y="3789039"/>
                <a:ext cx="1626599" cy="11131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50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70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8300" y="3789039"/>
                <a:ext cx="1626599" cy="11131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418299" y="5157192"/>
                <a:ext cx="1626599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63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42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8299" y="5157192"/>
                <a:ext cx="1626599" cy="110421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4932040" y="2636912"/>
            <a:ext cx="3096344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dirty="0" smtClean="0"/>
              <a:t>Číslem :</a:t>
            </a:r>
            <a:endParaRPr lang="cs-CZ" sz="35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4030130"/>
            <a:ext cx="3096344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dirty="0" smtClean="0"/>
              <a:t>Číslem :</a:t>
            </a:r>
            <a:endParaRPr lang="cs-CZ" sz="3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5393827"/>
            <a:ext cx="3096344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dirty="0" smtClean="0"/>
              <a:t>Číslem :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18688724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7026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Doplň: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39552" y="2971800"/>
                <a:ext cx="1626599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30</m:t>
                          </m:r>
                        </m:num>
                        <m:den/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971800"/>
                <a:ext cx="1626599" cy="110421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779912" y="2971800"/>
                <a:ext cx="1626599" cy="1115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56</m:t>
                          </m:r>
                        </m:num>
                        <m:den/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2971800"/>
                <a:ext cx="1626599" cy="1115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08354" y="4934456"/>
                <a:ext cx="2123530" cy="115070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/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150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354" y="4934456"/>
                <a:ext cx="2123530" cy="11507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779912" y="4941168"/>
                <a:ext cx="1875064" cy="115070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/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45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4941168"/>
                <a:ext cx="1875064" cy="11507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732239" y="4941168"/>
                <a:ext cx="2123530" cy="115070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50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/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120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39" y="4941168"/>
                <a:ext cx="2123530" cy="11507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732240" y="3124200"/>
                <a:ext cx="1875064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36</m:t>
                          </m:r>
                        </m:num>
                        <m:den/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3124200"/>
                <a:ext cx="1875064" cy="110421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18247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46237"/>
                <a:ext cx="8229600" cy="149473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Zlomky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sz="3500" b="0" i="1" smtClean="0">
                        <a:latin typeface="Cambria Math"/>
                      </a:rPr>
                      <m:t> </m:t>
                    </m:r>
                    <m:r>
                      <a:rPr lang="cs-CZ" sz="3500" b="0" i="1" smtClean="0">
                        <a:latin typeface="Cambria Math"/>
                      </a:rPr>
                      <m:t>𝑎</m:t>
                    </m:r>
                    <m:r>
                      <a:rPr lang="cs-CZ" sz="3500" b="0" i="1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35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5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35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převeď na zlomky se společným jmenovatelem 30.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46237"/>
                <a:ext cx="8229600" cy="1494731"/>
              </a:xfrm>
              <a:blipFill rotWithShape="1">
                <a:blip r:embed="rId2"/>
                <a:stretch>
                  <a:fillRect l="-1852" b="-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7544" y="3140968"/>
                <a:ext cx="1005019" cy="11022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3500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140968"/>
                <a:ext cx="1005019" cy="11022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7544" y="5013176"/>
                <a:ext cx="1005019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3500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013176"/>
                <a:ext cx="1005019" cy="110421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67816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Společný jmenovatel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1638747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cs-CZ" dirty="0" smtClean="0"/>
              <a:t>Společný jmenovatel dvou zlomků musí být číslo, které je společným násobkem obou jmenovatelů.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28919" y="3647501"/>
                <a:ext cx="545342" cy="10972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919" y="3647501"/>
                <a:ext cx="545342" cy="109722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13620" y="5085184"/>
                <a:ext cx="545342" cy="1115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620" y="5085184"/>
                <a:ext cx="545342" cy="1115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Pravá složená závorka 10"/>
          <p:cNvSpPr/>
          <p:nvPr/>
        </p:nvSpPr>
        <p:spPr>
          <a:xfrm>
            <a:off x="1158962" y="4509120"/>
            <a:ext cx="720080" cy="1452648"/>
          </a:xfrm>
          <a:prstGeom prst="rightBrace">
            <a:avLst>
              <a:gd name="adj1" fmla="val 23450"/>
              <a:gd name="adj2" fmla="val 42506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4869160"/>
            <a:ext cx="62646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Společné násobky čísel 3 a 4: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55360784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46237"/>
            <a:ext cx="8496944" cy="6306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Převeď na zlomky se společným jmenovatelem: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7544" y="2852936"/>
                <a:ext cx="1005019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3500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852936"/>
                <a:ext cx="1005019" cy="110421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7544" y="4653136"/>
                <a:ext cx="1005019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3500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653136"/>
                <a:ext cx="1005019" cy="110068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9902324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46237"/>
            <a:ext cx="8496944" cy="6306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Převeď na zlomky se společným jmenovatelem: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7544" y="2852936"/>
                <a:ext cx="1005019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500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852936"/>
                <a:ext cx="1005019" cy="110421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7544" y="4653136"/>
                <a:ext cx="1005019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3500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653136"/>
                <a:ext cx="1005019" cy="110421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354610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dirty="0" smtClean="0"/>
              <a:t>ODVÁRKO, Oldřich; KADLEČEK, Jiří. </a:t>
            </a:r>
            <a:r>
              <a:rPr lang="cs-CZ" sz="2000" i="1" dirty="0" smtClean="0"/>
              <a:t>Matematika pro 7.ročník základní školy : 1.díl</a:t>
            </a:r>
            <a:r>
              <a:rPr lang="cs-CZ" sz="2000" dirty="0" smtClean="0"/>
              <a:t>. 1.vydání. Praha : Prometheus, 1998. 88 s. ISBN 80-7196-111-6.</a:t>
            </a:r>
          </a:p>
          <a:p>
            <a:pPr marL="109728" indent="0">
              <a:buFont typeface="Arial" pitchFamily="34" charset="0"/>
              <a:buNone/>
            </a:pPr>
            <a:endParaRPr lang="cs-CZ" sz="2000" dirty="0" smtClean="0"/>
          </a:p>
          <a:p>
            <a:pPr marL="109728" indent="0">
              <a:buFont typeface="Arial" pitchFamily="34" charset="0"/>
              <a:buNone/>
            </a:pPr>
            <a:r>
              <a:rPr lang="cs-CZ" sz="2000" dirty="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6242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54</TotalTime>
  <Words>367</Words>
  <Application>Microsoft Office PowerPoint</Application>
  <PresentationFormat>Předvádění na obrazovce (4:3)</PresentationFormat>
  <Paragraphs>62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Prezentace aplikace PowerPoint</vt:lpstr>
      <vt:lpstr>Anotace</vt:lpstr>
      <vt:lpstr>Rozšiřování</vt:lpstr>
      <vt:lpstr>???</vt:lpstr>
      <vt:lpstr>???</vt:lpstr>
      <vt:lpstr>Rozšiřování zlomku</vt:lpstr>
      <vt:lpstr>Př.</vt:lpstr>
      <vt:lpstr>Př.</vt:lpstr>
      <vt:lpstr>Př.</vt:lpstr>
      <vt:lpstr>Př.</vt:lpstr>
      <vt:lpstr>Společný jmenovatel</vt:lpstr>
      <vt:lpstr>Př.</vt:lpstr>
      <vt:lpstr>Př.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 Králík</cp:lastModifiedBy>
  <cp:revision>14</cp:revision>
  <dcterms:created xsi:type="dcterms:W3CDTF">2012-03-23T12:30:48Z</dcterms:created>
  <dcterms:modified xsi:type="dcterms:W3CDTF">2012-04-05T10:31:23Z</dcterms:modified>
</cp:coreProperties>
</file>