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Klepnutím lze upravit styl předlohy podnadpisů.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2.6.2014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026493"/>
              </p:ext>
            </p:extLst>
          </p:nvPr>
        </p:nvGraphicFramePr>
        <p:xfrm>
          <a:off x="971600" y="1988840"/>
          <a:ext cx="7115047" cy="41970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VY_32_INOVACE_mix1_fyz19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fyz19_vlnova_optika.zip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základních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optických jevů a vlnové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optiky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Základní pojmy optiky a vlnová optika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základních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optických jevů a vlnové optiky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světlo, šíření světla, optické prostředí; odraz,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lom, rozklad, ohyb a polarizace světla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 </a:t>
                      </a:r>
                      <a:r>
                        <a:rPr lang="cs-CZ" sz="120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3966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Optika – základní pojmy a vlnová optika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8311928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Základní </a:t>
            </a:r>
            <a:r>
              <a:rPr lang="cs-CZ" smtClean="0">
                <a:latin typeface="Arial" pitchFamily="34" charset="0"/>
                <a:cs typeface="Arial" pitchFamily="34" charset="0"/>
              </a:rPr>
              <a:t>pojmy a vlnová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optika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Optika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Světlo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Bílé světlo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Monochromatické (</a:t>
            </a:r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monofrekvenční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) světlo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Optické prostředí průhledné, průsvitné, neprůhledné, homogenní, (</a:t>
            </a:r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an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)izotropní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Pohlcování (absorpce) světla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Rozptyl (difuze) světla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Odraz (reflexe), úplný odraz (totální reflexe) světla; zákon odrazu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Lom (refrakce) světla ke kolmici, od kolmice; </a:t>
            </a:r>
            <a:r>
              <a:rPr lang="cs-CZ" sz="2400" b="1" dirty="0" err="1" smtClean="0">
                <a:latin typeface="Arial" pitchFamily="34" charset="0"/>
                <a:cs typeface="Arial" pitchFamily="34" charset="0"/>
              </a:rPr>
              <a:t>Snellův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 zákon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Rozklad (disperze) světla; spektrum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Skládání (interference) světla; koherence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Ohyb (difrakce) světla</a:t>
            </a: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Polarizace světla odrazem a lomem, dvojlomem, absorpcí</a:t>
            </a: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  <a:p>
            <a:endParaRPr lang="cs-CZ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Rychlost světla ve vakuu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=299792458m.s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400" b="1" baseline="30000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Vlnová délka světla ve vakuu		</a:t>
            </a:r>
            <a:r>
              <a:rPr lang="el-GR" sz="2400" i="1" dirty="0" smtClean="0">
                <a:latin typeface="Arial"/>
                <a:cs typeface="Arial"/>
              </a:rPr>
              <a:t>λ</a:t>
            </a:r>
            <a:r>
              <a:rPr lang="cs-CZ" sz="2400" i="1" baseline="-25000" dirty="0" smtClean="0">
                <a:latin typeface="Arial"/>
                <a:cs typeface="Arial"/>
              </a:rPr>
              <a:t>0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/>
                <a:cs typeface="Arial"/>
              </a:rPr>
              <a:t>λ</a:t>
            </a:r>
            <a:r>
              <a:rPr lang="cs-CZ" sz="2400" i="1" baseline="-25000" dirty="0" smtClean="0">
                <a:latin typeface="Arial"/>
                <a:cs typeface="Arial"/>
              </a:rPr>
              <a:t>0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Absolutní index lomu prostředí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i="1" baseline="-25000" dirty="0" smtClean="0">
                <a:latin typeface="Arial"/>
                <a:cs typeface="Arial"/>
              </a:rPr>
              <a:t>0 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n</a:t>
            </a:r>
            <a:r>
              <a:rPr lang="cs-CZ" sz="2400" i="1" baseline="-25000" dirty="0" smtClean="0">
                <a:latin typeface="Arial"/>
                <a:cs typeface="Arial"/>
              </a:rPr>
              <a:t>0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1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Mezní úhel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i="1" baseline="-25000" dirty="0" smtClean="0">
                <a:latin typeface="Arial"/>
                <a:cs typeface="Arial"/>
              </a:rPr>
              <a:t>m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i="1" baseline="-25000" dirty="0" smtClean="0">
                <a:latin typeface="Arial"/>
                <a:cs typeface="Arial"/>
              </a:rPr>
              <a:t>m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°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Dráhový rozdíl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el-GR" sz="2400" i="1" dirty="0" smtClean="0">
                <a:latin typeface="Arial"/>
                <a:cs typeface="Arial"/>
              </a:rPr>
              <a:t>Δ</a:t>
            </a:r>
            <a:r>
              <a:rPr lang="cs-CZ" sz="2400" i="1" dirty="0" smtClean="0">
                <a:latin typeface="Arial"/>
                <a:cs typeface="Arial"/>
              </a:rPr>
              <a:t>l </a:t>
            </a:r>
            <a:r>
              <a:rPr lang="cs-CZ" sz="2400" dirty="0" smtClean="0">
                <a:latin typeface="Arial"/>
                <a:cs typeface="Arial"/>
              </a:rPr>
              <a:t>(</a:t>
            </a:r>
            <a:r>
              <a:rPr lang="el-GR" sz="2400" i="1" dirty="0" smtClean="0">
                <a:latin typeface="Arial"/>
                <a:cs typeface="Arial"/>
              </a:rPr>
              <a:t>Δ</a:t>
            </a:r>
            <a:r>
              <a:rPr lang="cs-CZ" sz="2400" i="1" dirty="0" smtClean="0">
                <a:latin typeface="Arial"/>
                <a:cs typeface="Arial"/>
              </a:rPr>
              <a:t>s</a:t>
            </a:r>
            <a:r>
              <a:rPr lang="cs-CZ" sz="2400" dirty="0" smtClean="0">
                <a:latin typeface="Arial"/>
                <a:cs typeface="Arial"/>
              </a:rPr>
              <a:t>)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Tloušťka tenké vrstvy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cs-CZ" sz="2400" i="1" dirty="0" smtClean="0">
                <a:latin typeface="Arial"/>
                <a:cs typeface="Arial"/>
              </a:rPr>
              <a:t>d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Optická dráha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	</a:t>
            </a:r>
            <a:r>
              <a:rPr lang="cs-CZ" sz="2400" i="1" dirty="0" smtClean="0">
                <a:latin typeface="Arial"/>
                <a:cs typeface="Arial"/>
              </a:rPr>
              <a:t>l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Perioda mřížky (mřížková konstanta) </a:t>
            </a:r>
            <a:r>
              <a:rPr lang="cs-CZ" sz="2400" i="1" dirty="0" smtClean="0">
                <a:latin typeface="Arial"/>
                <a:cs typeface="Arial"/>
              </a:rPr>
              <a:t>b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/>
                <a:cs typeface="Arial"/>
              </a:rPr>
              <a:t>b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m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Řád interferenčního maxima/minima 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k	k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N</a:t>
            </a:r>
            <a:r>
              <a:rPr lang="cs-CZ" sz="2400" baseline="-25000" dirty="0" smtClean="0">
                <a:latin typeface="Arial" pitchFamily="34" charset="0"/>
                <a:cs typeface="Arial" pitchFamily="34" charset="0"/>
                <a:sym typeface="Symbol"/>
              </a:rPr>
              <a:t>0</a:t>
            </a:r>
          </a:p>
          <a:p>
            <a:r>
              <a:rPr lang="cs-CZ" sz="2400" b="1" dirty="0" err="1" smtClean="0">
                <a:latin typeface="Arial" pitchFamily="34" charset="0"/>
                <a:cs typeface="Arial" pitchFamily="34" charset="0"/>
                <a:sym typeface="Symbol"/>
              </a:rPr>
              <a:t>Brewsterův</a:t>
            </a:r>
            <a:r>
              <a:rPr lang="cs-CZ" sz="2400" b="1" dirty="0" smtClean="0">
                <a:latin typeface="Arial" pitchFamily="34" charset="0"/>
                <a:cs typeface="Arial" pitchFamily="34" charset="0"/>
                <a:sym typeface="Symbol"/>
              </a:rPr>
              <a:t> (polarizační) úhel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l-GR" sz="2400" i="1" dirty="0" smtClean="0">
                <a:latin typeface="Arial"/>
                <a:cs typeface="Arial"/>
              </a:rPr>
              <a:t>α</a:t>
            </a:r>
            <a:r>
              <a:rPr lang="cs-CZ" sz="2400" i="1" baseline="-25000" dirty="0" smtClean="0">
                <a:latin typeface="Arial"/>
                <a:cs typeface="Arial"/>
              </a:rPr>
              <a:t>B</a:t>
            </a:r>
            <a:endParaRPr lang="cs-CZ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705100" y="1484313"/>
          <a:ext cx="730324" cy="648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Rovnice" r:id="rId3" imgW="469800" imgH="419040" progId="Equation.3">
                  <p:embed/>
                </p:oleObj>
              </mc:Choice>
              <mc:Fallback>
                <p:oleObj name="Rovnice" r:id="rId3" imgW="46980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5100" y="1484313"/>
                        <a:ext cx="730324" cy="6485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699791" y="2276872"/>
          <a:ext cx="1369789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Rovnice" r:id="rId5" imgW="914400" imgH="431640" progId="Equation.3">
                  <p:embed/>
                </p:oleObj>
              </mc:Choice>
              <mc:Fallback>
                <p:oleObj name="Rovnice" r:id="rId5" imgW="914400" imgH="4316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1" y="2276872"/>
                        <a:ext cx="1369789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699792" y="3068960"/>
          <a:ext cx="720080" cy="315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Rovnice" r:id="rId7" imgW="406080" imgH="177480" progId="Equation.3">
                  <p:embed/>
                </p:oleObj>
              </mc:Choice>
              <mc:Fallback>
                <p:oleObj name="Rovnice" r:id="rId7" imgW="4060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068960"/>
                        <a:ext cx="720080" cy="3154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699792" y="4365104"/>
          <a:ext cx="5630761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Rovnice" r:id="rId9" imgW="3429000" imgH="393480" progId="Equation.3">
                  <p:embed/>
                </p:oleObj>
              </mc:Choice>
              <mc:Fallback>
                <p:oleObj name="Rovnice" r:id="rId9" imgW="34290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365104"/>
                        <a:ext cx="5630761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699792" y="5157192"/>
          <a:ext cx="1280949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Rovnice" r:id="rId11" imgW="761760" imgH="177480" progId="Equation.3">
                  <p:embed/>
                </p:oleObj>
              </mc:Choice>
              <mc:Fallback>
                <p:oleObj name="Rovnice" r:id="rId11" imgW="76176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157192"/>
                        <a:ext cx="1280949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2699792" y="5589240"/>
          <a:ext cx="958737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Rovnice" r:id="rId13" imgW="571320" imgH="215640" progId="Equation.3">
                  <p:embed/>
                </p:oleObj>
              </mc:Choice>
              <mc:Fallback>
                <p:oleObj name="Rovnice" r:id="rId13" imgW="571320" imgH="2156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589240"/>
                        <a:ext cx="958737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699792" y="3573016"/>
          <a:ext cx="2691559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Rovnice" r:id="rId15" imgW="1765080" imgH="431640" progId="Equation.3">
                  <p:embed/>
                </p:oleObj>
              </mc:Choice>
              <mc:Fallback>
                <p:oleObj name="Rovnice" r:id="rId15" imgW="1765080" imgH="4316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573016"/>
                        <a:ext cx="2691559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O.: Fyzika pro gymnázia – Optika, </a:t>
            </a:r>
            <a:r>
              <a:rPr lang="cs-CZ" dirty="0" err="1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>
                <a:latin typeface="Arial" pitchFamily="34" charset="0"/>
                <a:cs typeface="Arial" pitchFamily="34" charset="0"/>
              </a:rPr>
              <a:t>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2010, ISBN 978-80-7196-384-4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233</TotalTime>
  <Words>303</Words>
  <Application>Microsoft Office PowerPoint</Application>
  <PresentationFormat>Předvádění na obrazovce (4:3)</PresentationFormat>
  <Paragraphs>63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Optika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2013-08-08T19:13:53Z</dcterms:created>
  <dcterms:modified xsi:type="dcterms:W3CDTF">2014-06-02T14:41:59Z</dcterms:modified>
</cp:coreProperties>
</file>