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70" r:id="rId4"/>
    <p:sldId id="257" r:id="rId5"/>
    <p:sldId id="272" r:id="rId6"/>
    <p:sldId id="271" r:id="rId7"/>
    <p:sldId id="263" r:id="rId8"/>
    <p:sldId id="262" r:id="rId9"/>
    <p:sldId id="275" r:id="rId10"/>
    <p:sldId id="276" r:id="rId11"/>
    <p:sldId id="268" r:id="rId12"/>
    <p:sldId id="258" r:id="rId13"/>
    <p:sldId id="273" r:id="rId14"/>
    <p:sldId id="274" r:id="rId15"/>
    <p:sldId id="265" r:id="rId16"/>
    <p:sldId id="259" r:id="rId17"/>
    <p:sldId id="267" r:id="rId18"/>
    <p:sldId id="260" r:id="rId19"/>
    <p:sldId id="26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F50CD-F9C8-45D6-963C-A5D91332D2C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3AA261-3F51-4C4C-9753-4F74CB134E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58888" y="213360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VY_62_INOVACE_02.02.01 – Peníze a finanční trh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 3. ročník OA 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 výpočtů o úrokování a propočty o valutách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devizách.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závěrečný opakovací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1. Peníze </a:t>
            </a:r>
            <a:r>
              <a:rPr lang="cs-CZ" b="1" dirty="0" smtClean="0"/>
              <a:t>a finanční trh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pojem, druhy a funkci peněz, druhy a </a:t>
            </a:r>
            <a:r>
              <a:rPr lang="cs-CZ" smtClean="0"/>
              <a:t>význam finančních trhů.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/>
          <a:lstStyle/>
          <a:p>
            <a:r>
              <a:rPr lang="cs-CZ" b="1" dirty="0" smtClean="0"/>
              <a:t>Co jsou peníze?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Jako peníze může sloužit cokoliv, co jsou lidé ochotni přijmout výměnou za výrobky či služby.</a:t>
            </a:r>
          </a:p>
          <a:p>
            <a:r>
              <a:rPr lang="cs-CZ" sz="2800" dirty="0" smtClean="0"/>
              <a:t>Peníze = speciální druh zboží, který můžeme vyměnit za všechny ostatní druhy zboží (tzv. všeobecný ekvivalent), jejich prostřednictvím můžeme vyjadřovat hodnotu všeho ostatního zboží.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Peníze vznikají s rozvojem hospodářství a prohlubováním dělby práce jako prostředek směny – lidé si mezi sebou vyměňovali statky nebo služby, které potřebovali.</a:t>
            </a:r>
          </a:p>
          <a:p>
            <a:r>
              <a:rPr lang="cs-CZ" dirty="0" smtClean="0"/>
              <a:t>Proto hledali prostředek, který směnu usnadní.</a:t>
            </a:r>
          </a:p>
          <a:p>
            <a:r>
              <a:rPr lang="cs-CZ" dirty="0" smtClean="0"/>
              <a:t>Zavedením směny směna nabyla formy prodeje a koupě.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 smtClean="0"/>
              <a:t>Požadavky kladené na peníze:</a:t>
            </a:r>
          </a:p>
          <a:p>
            <a:pPr>
              <a:buNone/>
            </a:pPr>
            <a:r>
              <a:rPr lang="cs-CZ" dirty="0" smtClean="0"/>
              <a:t>    a) </a:t>
            </a:r>
            <a:r>
              <a:rPr lang="cs-CZ" u="sng" dirty="0" smtClean="0"/>
              <a:t>snadná přenosnost </a:t>
            </a:r>
            <a:r>
              <a:rPr lang="cs-CZ" dirty="0" smtClean="0"/>
              <a:t>– peníze musí být dostatečně malé a lehké, aby je lidé mohli snadno přenášet)</a:t>
            </a:r>
          </a:p>
          <a:p>
            <a:pPr>
              <a:buNone/>
            </a:pPr>
            <a:r>
              <a:rPr lang="cs-CZ" dirty="0" smtClean="0"/>
              <a:t>    b) </a:t>
            </a:r>
            <a:r>
              <a:rPr lang="cs-CZ" u="sng" dirty="0" smtClean="0"/>
              <a:t>snadná dělitelnost</a:t>
            </a:r>
            <a:r>
              <a:rPr lang="cs-CZ" dirty="0" smtClean="0"/>
              <a:t>- musí být snadné rozměnit  peníze na menší části (např. </a:t>
            </a:r>
            <a:r>
              <a:rPr lang="cs-CZ" dirty="0" err="1" smtClean="0"/>
              <a:t>dvousetkorunu</a:t>
            </a:r>
            <a:r>
              <a:rPr lang="cs-CZ" dirty="0" smtClean="0"/>
              <a:t>                  na padesátikoruny)</a:t>
            </a:r>
          </a:p>
          <a:p>
            <a:pPr>
              <a:buNone/>
            </a:pPr>
            <a:r>
              <a:rPr lang="cs-CZ" dirty="0" smtClean="0"/>
              <a:t>    c) </a:t>
            </a:r>
            <a:r>
              <a:rPr lang="cs-CZ" u="sng" dirty="0" smtClean="0"/>
              <a:t>trvanlivost</a:t>
            </a:r>
            <a:r>
              <a:rPr lang="cs-CZ" dirty="0" smtClean="0"/>
              <a:t> – hodnota peněz by měl být přibližně stejná dnes i za měsíc, aby jim lidé věřili a byli ochotni je přijímat</a:t>
            </a:r>
          </a:p>
          <a:p>
            <a:pPr>
              <a:buNone/>
            </a:pPr>
            <a:r>
              <a:rPr lang="cs-CZ" dirty="0" smtClean="0"/>
              <a:t>    d) </a:t>
            </a:r>
            <a:r>
              <a:rPr lang="cs-CZ" u="sng" dirty="0" smtClean="0"/>
              <a:t>rozeznatelnost</a:t>
            </a:r>
            <a:r>
              <a:rPr lang="cs-CZ" dirty="0" smtClean="0"/>
              <a:t> – peníze by měly být snadno rozeznatelné a těžko napodobitelné (dnes kvalitní ochranné prvky k omezení padělání)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Vývojové formy peněz:</a:t>
            </a:r>
          </a:p>
          <a:p>
            <a:r>
              <a:rPr lang="cs-CZ" sz="2800" u="sng" dirty="0" smtClean="0"/>
              <a:t>naturální peníze (barterové) </a:t>
            </a:r>
            <a:r>
              <a:rPr lang="cs-CZ" sz="2800" dirty="0" smtClean="0"/>
              <a:t>– směna zboží za zboží</a:t>
            </a:r>
          </a:p>
          <a:p>
            <a:r>
              <a:rPr lang="cs-CZ" sz="2800" u="sng" dirty="0" smtClean="0"/>
              <a:t>zbožové (komoditní) peníze </a:t>
            </a:r>
            <a:r>
              <a:rPr lang="cs-CZ" sz="2800" dirty="0" smtClean="0"/>
              <a:t>– jako prostředek směny sloužily nejvíce žádané druhy zboží (např. obilí, oleje, dobytek, kožešiny, sukno, zbraně)</a:t>
            </a:r>
          </a:p>
          <a:p>
            <a:r>
              <a:rPr lang="cs-CZ" sz="2800" u="sng" dirty="0" smtClean="0"/>
              <a:t>symbolické peníze </a:t>
            </a:r>
            <a:r>
              <a:rPr lang="cs-CZ" sz="2800" dirty="0" smtClean="0"/>
              <a:t>– určitým symbolům přiřazeny určité hodnoty (např. látkové šátečky, mušličky, kamínky)</a:t>
            </a:r>
          </a:p>
          <a:p>
            <a:r>
              <a:rPr lang="cs-CZ" sz="2800" u="sng" dirty="0" smtClean="0"/>
              <a:t>drahé kovy </a:t>
            </a:r>
            <a:r>
              <a:rPr lang="cs-CZ" sz="2800" dirty="0" smtClean="0"/>
              <a:t>– vhodné pro ražbu kovových mincí, zejména zlato, stříbro (razily se i z mědi či železa)</a:t>
            </a:r>
          </a:p>
          <a:p>
            <a:r>
              <a:rPr lang="cs-CZ" sz="2800" dirty="0" smtClean="0"/>
              <a:t>u nás dříve jako peníze sloužilo plátno – od toho pochází slovo platit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3300" b="1" dirty="0" smtClean="0"/>
              <a:t>Formy peněz v dnešní době:</a:t>
            </a:r>
          </a:p>
          <a:p>
            <a:r>
              <a:rPr lang="cs-CZ" sz="3300" u="sng" dirty="0" smtClean="0"/>
              <a:t>Mince</a:t>
            </a:r>
          </a:p>
          <a:p>
            <a:r>
              <a:rPr lang="cs-CZ" sz="3300" u="sng" dirty="0" smtClean="0"/>
              <a:t>Bankovky</a:t>
            </a:r>
            <a:r>
              <a:rPr lang="cs-CZ" sz="3300" dirty="0" smtClean="0"/>
              <a:t> – tj. papírové peníze vydávané centrální bankou</a:t>
            </a:r>
          </a:p>
          <a:p>
            <a:r>
              <a:rPr lang="cs-CZ" sz="3300" u="sng" dirty="0" smtClean="0"/>
              <a:t>Depozita</a:t>
            </a:r>
            <a:r>
              <a:rPr lang="cs-CZ" sz="3300" dirty="0" smtClean="0"/>
              <a:t> – představují vklady na účtech                       v bankách   (= bezhotovostní peníze)</a:t>
            </a:r>
          </a:p>
          <a:p>
            <a:r>
              <a:rPr lang="cs-CZ" sz="3300" u="sng" dirty="0" smtClean="0"/>
              <a:t>Cenné papíry</a:t>
            </a:r>
            <a:r>
              <a:rPr lang="cs-CZ" sz="3300" dirty="0" smtClean="0"/>
              <a:t> – představují určitou hodnotu, jsou směnitelné za ostatní formy peněz  a  některými lze    i platit (např. šek)</a:t>
            </a:r>
          </a:p>
          <a:p>
            <a:r>
              <a:rPr lang="cs-CZ" sz="3300" u="sng" dirty="0" smtClean="0"/>
              <a:t>Plastikové peníze</a:t>
            </a:r>
            <a:r>
              <a:rPr lang="cs-CZ" sz="3300" dirty="0" smtClean="0"/>
              <a:t> – platební karty</a:t>
            </a:r>
          </a:p>
          <a:p>
            <a:pPr>
              <a:buNone/>
            </a:pPr>
            <a:endParaRPr lang="cs-CZ" sz="33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 smtClean="0"/>
              <a:t>Soustava peněz stanovená zákonem, která platí           na území určitého státu = měna, jejím základem je měnová jednotka, jednotkou naší měny je koruna  česká (Kč).</a:t>
            </a:r>
          </a:p>
          <a:p>
            <a:r>
              <a:rPr lang="cs-CZ" dirty="0" smtClean="0"/>
              <a:t>První  koruny byly zavedeny roku 1858 – byly zlaté        o průměru 24 mm, vážily 11,11 g.</a:t>
            </a:r>
          </a:p>
          <a:p>
            <a:r>
              <a:rPr lang="cs-CZ" dirty="0" smtClean="0"/>
              <a:t>Oficiální měnou se staly až roku 1892 – mince                o hodnotě 1, 2,5 raženy ze stříbra, hmotnost 5 g, průměr 23 mm, mince o hodnotě 10, 20 a 100 byly     ze zlata, 1 koruna se dělila na 100 haléřů.</a:t>
            </a:r>
          </a:p>
          <a:p>
            <a:r>
              <a:rPr lang="cs-CZ" dirty="0" smtClean="0"/>
              <a:t>V roce 1922 koruna československá vyrobena ze slitiny mědi a niklu, později z hliníku a hliníkového bronzu.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Úplně první haléř byla drobná stříbrná mince ražená původně ve 13. století v mincovně </a:t>
            </a:r>
            <a:r>
              <a:rPr lang="cs-CZ" dirty="0" err="1" smtClean="0"/>
              <a:t>Hall</a:t>
            </a:r>
            <a:r>
              <a:rPr lang="cs-CZ" dirty="0" smtClean="0"/>
              <a:t> ve Švábsku a byla drobnou mincí německého feniku (německy </a:t>
            </a:r>
            <a:r>
              <a:rPr lang="cs-CZ" dirty="0" err="1" smtClean="0"/>
              <a:t>heller</a:t>
            </a:r>
            <a:r>
              <a:rPr lang="cs-CZ" dirty="0" smtClean="0"/>
              <a:t>, česky haléř).</a:t>
            </a:r>
          </a:p>
          <a:p>
            <a:r>
              <a:rPr lang="cs-CZ" dirty="0" smtClean="0"/>
              <a:t>V našich zemích dostala jméno haléř stříbrná jednostranná mince zavedená r. 1384 jako polovina tzv. penízu.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Funkce peněz:</a:t>
            </a:r>
            <a:endParaRPr lang="cs-CZ" dirty="0" smtClean="0"/>
          </a:p>
          <a:p>
            <a:r>
              <a:rPr lang="cs-CZ" u="sng" dirty="0" smtClean="0"/>
              <a:t>Prostředek směny</a:t>
            </a:r>
          </a:p>
          <a:p>
            <a:r>
              <a:rPr lang="cs-CZ" u="sng" dirty="0" smtClean="0"/>
              <a:t>Míra hodnot a měřítko cen </a:t>
            </a:r>
            <a:r>
              <a:rPr lang="cs-CZ" dirty="0" smtClean="0"/>
              <a:t>– slouží k vyjádření hodnoty směňovaného zboží a služeb</a:t>
            </a:r>
          </a:p>
          <a:p>
            <a:r>
              <a:rPr lang="cs-CZ" u="sng" dirty="0" smtClean="0"/>
              <a:t>Oběživo</a:t>
            </a:r>
            <a:r>
              <a:rPr lang="cs-CZ" dirty="0" smtClean="0"/>
              <a:t> – při nákupu v obchodech za hotové</a:t>
            </a:r>
          </a:p>
          <a:p>
            <a:r>
              <a:rPr lang="cs-CZ" u="sng" dirty="0" smtClean="0"/>
              <a:t>Platidlo</a:t>
            </a:r>
            <a:r>
              <a:rPr lang="cs-CZ" dirty="0" smtClean="0"/>
              <a:t> – při výplatě mezd, placení daní, splácení úvěrů, placení dodavatelům</a:t>
            </a:r>
          </a:p>
          <a:p>
            <a:r>
              <a:rPr lang="cs-CZ" u="sng" dirty="0" smtClean="0"/>
              <a:t>Poklad</a:t>
            </a:r>
            <a:r>
              <a:rPr lang="cs-CZ" dirty="0" smtClean="0"/>
              <a:t> – část peněz, která není momentálně použita (peníze se dají hromadit, akumulovat)</a:t>
            </a:r>
          </a:p>
          <a:p>
            <a:r>
              <a:rPr lang="cs-CZ" u="sng" dirty="0" smtClean="0"/>
              <a:t>Světové peníze </a:t>
            </a:r>
            <a:r>
              <a:rPr lang="cs-CZ" dirty="0" smtClean="0"/>
              <a:t>– funkce peněz je uplatňována                v mezinárodním měřítku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368152"/>
          </a:xfrm>
        </p:spPr>
        <p:txBody>
          <a:bodyPr/>
          <a:lstStyle/>
          <a:p>
            <a:r>
              <a:rPr lang="cs-CZ" b="1" dirty="0" smtClean="0"/>
              <a:t>Co je finanční trh?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14488"/>
            <a:ext cx="8229600" cy="4500594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Obchodování s peněžními prostředky se uskutečňuje na finančním trhu.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b="1" u="sng" dirty="0" smtClean="0"/>
              <a:t>Finanční trh </a:t>
            </a:r>
            <a:r>
              <a:rPr lang="cs-CZ" sz="2800" dirty="0" smtClean="0"/>
              <a:t>= </a:t>
            </a:r>
            <a:r>
              <a:rPr lang="cs-CZ" sz="2800" dirty="0" err="1" smtClean="0"/>
              <a:t>trh</a:t>
            </a:r>
            <a:r>
              <a:rPr lang="cs-CZ" sz="2800" dirty="0" smtClean="0"/>
              <a:t> se všemi formami peněz.</a:t>
            </a:r>
          </a:p>
          <a:p>
            <a:endParaRPr lang="cs-CZ" sz="2800" dirty="0" smtClean="0"/>
          </a:p>
          <a:p>
            <a:r>
              <a:rPr lang="cs-CZ" sz="2800" b="1" dirty="0" smtClean="0"/>
              <a:t>Základní funkce finančního trhu </a:t>
            </a:r>
            <a:r>
              <a:rPr lang="cs-CZ" sz="2800" dirty="0" smtClean="0"/>
              <a:t>= umožnit tok finančních prostředků mezi jednotlivými ekonomickými subjekty (domácnosti, podniky, stát).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Finanční trhy umožňují přelévání  finančních prostředků </a:t>
            </a:r>
          </a:p>
          <a:p>
            <a:pPr>
              <a:buNone/>
            </a:pPr>
            <a:r>
              <a:rPr lang="cs-CZ" sz="2800" dirty="0" smtClean="0"/>
              <a:t>     v národním hospodářství. Střetává se na nich nabídka peněz s poptávkou po nich a vytváří se jejich cena.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Přerozdělení finančních prostředků se uskutečňuje:</a:t>
            </a:r>
          </a:p>
          <a:p>
            <a:pPr>
              <a:buNone/>
            </a:pPr>
            <a:r>
              <a:rPr lang="cs-CZ" dirty="0" smtClean="0"/>
              <a:t>    a) </a:t>
            </a:r>
            <a:r>
              <a:rPr lang="cs-CZ" u="sng" dirty="0" smtClean="0"/>
              <a:t>přímo</a:t>
            </a:r>
            <a:r>
              <a:rPr lang="cs-CZ" dirty="0" smtClean="0"/>
              <a:t> – např. jeden občan půjčí peníze druhému, jeden podnik emituje akcie a druhý si je koupí</a:t>
            </a:r>
          </a:p>
          <a:p>
            <a:pPr>
              <a:buNone/>
            </a:pPr>
            <a:r>
              <a:rPr lang="cs-CZ" dirty="0" smtClean="0"/>
              <a:t>    b) </a:t>
            </a:r>
            <a:r>
              <a:rPr lang="cs-CZ" u="sng" dirty="0" smtClean="0"/>
              <a:t>nepřímo</a:t>
            </a:r>
            <a:r>
              <a:rPr lang="cs-CZ" dirty="0" smtClean="0"/>
              <a:t> – pomocí zprostředkovatelů (různé finanční instituce -  banky, pojišťovny, investiční společnosti, burzy cenných papírů), např. občan  si uloží u banky peníze, banka je půjčí podniku – peníze od občana se dostanou do podniku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Na finančních trzích vystupují:</a:t>
            </a:r>
          </a:p>
          <a:p>
            <a:pPr>
              <a:buNone/>
            </a:pPr>
            <a:r>
              <a:rPr lang="cs-CZ" dirty="0" smtClean="0"/>
              <a:t>    a) </a:t>
            </a:r>
            <a:r>
              <a:rPr lang="cs-CZ" u="sng" dirty="0" smtClean="0"/>
              <a:t>subjekty přebytkové</a:t>
            </a:r>
            <a:r>
              <a:rPr lang="cs-CZ" dirty="0" smtClean="0"/>
              <a:t> – nabízejí finanční prostředky (spořitelny, banky, pojišťovny, domácnosti atd.)</a:t>
            </a:r>
          </a:p>
          <a:p>
            <a:pPr>
              <a:buNone/>
            </a:pPr>
            <a:r>
              <a:rPr lang="cs-CZ" dirty="0" smtClean="0"/>
              <a:t>    b) </a:t>
            </a:r>
            <a:r>
              <a:rPr lang="cs-CZ" u="sng" dirty="0" smtClean="0"/>
              <a:t>subjekty schodkové </a:t>
            </a:r>
            <a:r>
              <a:rPr lang="cs-CZ" dirty="0" smtClean="0"/>
              <a:t>– mají nedostatek finančních prostředků a chtějí je získat (podniky, veřejný sektor, domácnosti atd.)</a:t>
            </a:r>
          </a:p>
          <a:p>
            <a:r>
              <a:rPr lang="cs-CZ" dirty="0" smtClean="0"/>
              <a:t>Některé subjekty podle situace vystupují na finančních trzích jednou jako přebytkové, jindy jako schodkové.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12975"/>
          </a:xfrm>
        </p:spPr>
        <p:txBody>
          <a:bodyPr/>
          <a:lstStyle/>
          <a:p>
            <a:r>
              <a:rPr lang="cs-CZ" sz="2800" u="sng" dirty="0" smtClean="0"/>
              <a:t>Nabídka peněz na trhu </a:t>
            </a:r>
            <a:r>
              <a:rPr lang="cs-CZ" sz="2800" dirty="0" smtClean="0"/>
              <a:t>–subjekty, které peníze mají, je ukládají (zejména do bank) – za uložení peněz jim banky nabízejí určitou cenu = tzv. úrok.</a:t>
            </a:r>
          </a:p>
          <a:p>
            <a:r>
              <a:rPr lang="cs-CZ" sz="2800" u="sng" dirty="0" smtClean="0"/>
              <a:t>Poptávka po penězích </a:t>
            </a:r>
            <a:r>
              <a:rPr lang="cs-CZ" sz="2800" dirty="0" smtClean="0"/>
              <a:t>– subjekty potřebují peníze, zejména úvěry – za poskytnutí peněz (zejména bankami) platí dlužníci cenu = tzv. úrok.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/>
          <a:lstStyle/>
          <a:p>
            <a:r>
              <a:rPr lang="cs-CZ" b="1" dirty="0" smtClean="0"/>
              <a:t>Členění finančních trhů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sz="2800" u="sng" dirty="0" smtClean="0"/>
              <a:t>Rozlišení podle typu používaných nástrojů, a to zejména z hlediska doby splatnosti</a:t>
            </a:r>
          </a:p>
          <a:p>
            <a:r>
              <a:rPr lang="cs-CZ" sz="2800" u="sng" dirty="0" smtClean="0"/>
              <a:t>Trh peněžní </a:t>
            </a:r>
            <a:r>
              <a:rPr lang="cs-CZ" sz="2800" dirty="0" smtClean="0"/>
              <a:t>– na tomto trhu se získávají a používají peněžní prostředky krátkodobě, tj. do 1 roku. Předmětem obchodu jsou krátkodobé cenné papíry (směnky, šeky), krátkodobé úvěry, krátkodobé vklady a devizy.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sz="2800" u="sng" dirty="0" smtClean="0"/>
              <a:t>Trh kapitálový </a:t>
            </a:r>
            <a:r>
              <a:rPr lang="cs-CZ" sz="2800" dirty="0" smtClean="0"/>
              <a:t>– na tomto trhu jsou umísťovány střednědobé a dlouhodobé finanční zdroje a získávány finanční prostředky pro dlouhodobé investice. Předmětem obchodu jsou dlouhodobé cenné papíry (akcie, obligace, hypoteční a podílové listy), střednědobé a dlouhodobé úvěry a dlouhodobé vklady.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Proč mohlo dříve plátno sloužit jako peníze?</a:t>
            </a:r>
          </a:p>
          <a:p>
            <a:r>
              <a:rPr lang="cs-CZ" sz="2800" dirty="0" smtClean="0"/>
              <a:t>Jaké nevýhody měly zbožové peníze?</a:t>
            </a:r>
          </a:p>
          <a:p>
            <a:r>
              <a:rPr lang="cs-CZ" sz="2800" dirty="0" smtClean="0"/>
              <a:t>Jaké výhody měly kovové mince?</a:t>
            </a:r>
          </a:p>
          <a:p>
            <a:r>
              <a:rPr lang="cs-CZ" sz="2800" dirty="0" smtClean="0"/>
              <a:t>Téma pro referát: Mince a bankovky naší měny </a:t>
            </a:r>
            <a:r>
              <a:rPr lang="cs-CZ" sz="2800" smtClean="0"/>
              <a:t>–  </a:t>
            </a:r>
            <a:r>
              <a:rPr lang="cs-CZ" sz="2800" dirty="0" smtClean="0"/>
              <a:t>nominální hodnoty a ochranné </a:t>
            </a:r>
            <a:r>
              <a:rPr lang="cs-CZ" sz="2800" smtClean="0"/>
              <a:t>znaky bankovek.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5400" dirty="0"/>
              <a:t>Použité zdroje</a:t>
            </a:r>
            <a:br>
              <a:rPr lang="cs-CZ" sz="5400" dirty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1) KLÍNSKÝ</a:t>
            </a:r>
            <a:r>
              <a:rPr lang="cs-CZ" dirty="0"/>
              <a:t>, Petr a MÜNCH, Otto. </a:t>
            </a:r>
            <a:r>
              <a:rPr lang="cs-CZ" i="1" dirty="0"/>
              <a:t>Ekonomika 3 pro obchodní akademie a ostatní střední školy. </a:t>
            </a:r>
            <a:r>
              <a:rPr lang="cs-CZ" dirty="0"/>
              <a:t>4., </a:t>
            </a:r>
            <a:r>
              <a:rPr lang="cs-CZ" dirty="0" err="1"/>
              <a:t>upr</a:t>
            </a:r>
            <a:r>
              <a:rPr lang="cs-CZ" dirty="0"/>
              <a:t>. vyd. Praha: Fortuna, 2011. 239 s. ISBN 978-80-7373-002-4.</a:t>
            </a:r>
          </a:p>
          <a:p>
            <a:pPr marL="0" indent="0">
              <a:buNone/>
            </a:pPr>
            <a:r>
              <a:rPr lang="cs-CZ" dirty="0" smtClean="0"/>
              <a:t>2) KLÍNSKÝ</a:t>
            </a:r>
            <a:r>
              <a:rPr lang="cs-CZ" dirty="0"/>
              <a:t>, Petr a MÜNCH, Otto. </a:t>
            </a:r>
            <a:r>
              <a:rPr lang="cs-CZ" i="1" dirty="0"/>
              <a:t>Ekonomika 3 pro obchodní akademie a ostatní střední školy. </a:t>
            </a:r>
            <a:r>
              <a:rPr lang="cs-CZ" dirty="0"/>
              <a:t>Vyd. 1. Praha: Fortuna, 2002. 247 s. ISBN 80-7168-826-6.</a:t>
            </a:r>
          </a:p>
          <a:p>
            <a:pPr marL="0" indent="0">
              <a:buNone/>
            </a:pPr>
            <a:r>
              <a:rPr lang="cs-CZ" dirty="0" smtClean="0"/>
              <a:t>3) PALYZOVÁ</a:t>
            </a:r>
            <a:r>
              <a:rPr lang="cs-CZ" dirty="0"/>
              <a:t>, Martina a LEŠENAROVÁ, Romana. </a:t>
            </a:r>
            <a:r>
              <a:rPr lang="cs-CZ" i="1" dirty="0"/>
              <a:t>Ekonomika 3 pro střední a vyšší hotelové školy</a:t>
            </a:r>
            <a:r>
              <a:rPr lang="cs-CZ" dirty="0"/>
              <a:t>. 1. vyd. Praha: Fortuna, 2004. 159 s. ISBN 80-7168-897-5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4) O penězích. </a:t>
            </a:r>
            <a:r>
              <a:rPr lang="cs-CZ" i="1" dirty="0"/>
              <a:t>Bankovnigramotnost.cz</a:t>
            </a:r>
            <a:r>
              <a:rPr lang="cs-CZ" dirty="0"/>
              <a:t> [online]. 2010 [cit. 2014-01-13]. Dostupné z: http://www.bankovnigramotnost.cz/clanky/59100/o-penezich.aspx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1228</Words>
  <Application>Microsoft Office PowerPoint</Application>
  <PresentationFormat>Předvádění na obrazovce (4:3)</PresentationFormat>
  <Paragraphs>90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1. Peníze a finanční trh</vt:lpstr>
      <vt:lpstr>Snímek 3</vt:lpstr>
      <vt:lpstr>Co jsou peníze?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Co je finanční trh?</vt:lpstr>
      <vt:lpstr>Snímek 13</vt:lpstr>
      <vt:lpstr>Snímek 14</vt:lpstr>
      <vt:lpstr>Snímek 15</vt:lpstr>
      <vt:lpstr>Členění finančních trhů</vt:lpstr>
      <vt:lpstr>Snímek 17</vt:lpstr>
      <vt:lpstr>Otázky a úkoly</vt:lpstr>
      <vt:lpstr>Použité zdroje 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Peníze a finanční trh</dc:title>
  <dc:creator>Sůva</dc:creator>
  <cp:lastModifiedBy>Sůva</cp:lastModifiedBy>
  <cp:revision>44</cp:revision>
  <dcterms:created xsi:type="dcterms:W3CDTF">2013-03-11T10:41:21Z</dcterms:created>
  <dcterms:modified xsi:type="dcterms:W3CDTF">2014-03-04T15:26:07Z</dcterms:modified>
</cp:coreProperties>
</file>