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73" r:id="rId3"/>
    <p:sldId id="256" r:id="rId4"/>
    <p:sldId id="257" r:id="rId5"/>
    <p:sldId id="269" r:id="rId6"/>
    <p:sldId id="270" r:id="rId7"/>
    <p:sldId id="265" r:id="rId8"/>
    <p:sldId id="261" r:id="rId9"/>
    <p:sldId id="271" r:id="rId10"/>
    <p:sldId id="266" r:id="rId11"/>
    <p:sldId id="268" r:id="rId12"/>
    <p:sldId id="264" r:id="rId13"/>
    <p:sldId id="260" r:id="rId14"/>
    <p:sldId id="267" r:id="rId15"/>
    <p:sldId id="259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C0F2F-8EF0-4E55-9A80-DB5A46B66AC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58912-39BB-4D22-9009-CB0D4F7CE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C0F2F-8EF0-4E55-9A80-DB5A46B66AC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58912-39BB-4D22-9009-CB0D4F7CE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C0F2F-8EF0-4E55-9A80-DB5A46B66AC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58912-39BB-4D22-9009-CB0D4F7CE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C0F2F-8EF0-4E55-9A80-DB5A46B66AC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58912-39BB-4D22-9009-CB0D4F7CE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C0F2F-8EF0-4E55-9A80-DB5A46B66AC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58912-39BB-4D22-9009-CB0D4F7CE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C0F2F-8EF0-4E55-9A80-DB5A46B66AC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58912-39BB-4D22-9009-CB0D4F7CE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C0F2F-8EF0-4E55-9A80-DB5A46B66AC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58912-39BB-4D22-9009-CB0D4F7CE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C0F2F-8EF0-4E55-9A80-DB5A46B66AC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58912-39BB-4D22-9009-CB0D4F7CE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C0F2F-8EF0-4E55-9A80-DB5A46B66AC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58912-39BB-4D22-9009-CB0D4F7CE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C0F2F-8EF0-4E55-9A80-DB5A46B66AC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58912-39BB-4D22-9009-CB0D4F7CE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C0F2F-8EF0-4E55-9A80-DB5A46B66AC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58912-39BB-4D22-9009-CB0D4F7CE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8C0F2F-8EF0-4E55-9A80-DB5A46B66AC2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58912-39BB-4D22-9009-CB0D4F7CE9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258888" y="2133600"/>
          <a:ext cx="6697662" cy="41037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VY_62_INOVACE_02.02.02 – Bankovní systém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Sůvová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3. ročník OA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(Bankovnictví)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Březen – 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bankovnictví včetně zvládnutí výpočtů o úrokování a propočty o valutách a devizách.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procvičování, otázky a úkoly k jednotlivým kapitolám a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závěrečný opakovací test.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Tento materiál vysvětluje pojem bankovní systém, členění bankovního systému, historii vzniku bank, bankovní systém v České republice včetně právní úpravy.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234679"/>
          </a:xfrm>
        </p:spPr>
        <p:txBody>
          <a:bodyPr/>
          <a:lstStyle/>
          <a:p>
            <a:r>
              <a:rPr lang="cs-CZ" b="1" dirty="0" smtClean="0"/>
              <a:t>2. Bankovní systém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 smtClean="0"/>
              <a:t>Co je bankovní systém?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Autofit/>
          </a:bodyPr>
          <a:lstStyle/>
          <a:p>
            <a:r>
              <a:rPr lang="cs-CZ" sz="2800" u="sng" dirty="0" smtClean="0"/>
              <a:t>= souhrn všech bankovních institucí v určitém státě   a souhrn všech vazeb  mezi nimi</a:t>
            </a:r>
          </a:p>
          <a:p>
            <a:r>
              <a:rPr lang="cs-CZ" sz="2800" dirty="0" smtClean="0"/>
              <a:t>Je základem finančního trhu každého tržního ekonomického systému a centrem ekonomiky.</a:t>
            </a:r>
          </a:p>
          <a:p>
            <a:r>
              <a:rPr lang="cs-CZ" sz="2800" dirty="0" smtClean="0"/>
              <a:t>Banky spojují prostřednictvím peněz všechny subjekty ekonomiky (domácnosti, podniky, stát) – jakákoliv porucha bankovního systému a tedy              i peněžního oběhu ovlivňuje celou ekonomiku určitého státu.</a:t>
            </a:r>
          </a:p>
          <a:p>
            <a:r>
              <a:rPr lang="cs-CZ" sz="2800" dirty="0" smtClean="0"/>
              <a:t>Bankovní instituce a šíře služeb jimi poskytovaných  je odrazem vyspělosti ekonomiky daného státu          a vypovídá i o míře zapojení do mezinárodních ekonomických vztahů.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Historie bankovnictví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Dějiny bankovnictví začínají s rozvojem  obchodu a oběhu peněz.</a:t>
            </a:r>
          </a:p>
          <a:p>
            <a:r>
              <a:rPr lang="cs-CZ" dirty="0" smtClean="0"/>
              <a:t>Nejstarší známky o existenci peněžníků, kteří se zabývali půjčováním peněz a jejich směnou,  pocházejí už z Egypta, Babylónie, Asýrie, a to        v dobách před naším letopočtem.</a:t>
            </a:r>
          </a:p>
          <a:p>
            <a:r>
              <a:rPr lang="cs-CZ" dirty="0" smtClean="0"/>
              <a:t>Ve starém Řecku se vyčlenilo jako speciální zaměstnání zkušebnictví mincí – na to navazovala jejich úschova a půjčování za poplatek. Rozvinuté peněžnictví měl i starověký Řím.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Především v městech středověké Itálie, která byla hlavním obchodním centrem celé Evropy, se sbíhaly mince různého původu – </a:t>
            </a:r>
            <a:r>
              <a:rPr lang="cs-CZ" dirty="0" err="1" smtClean="0"/>
              <a:t>zkušebníci</a:t>
            </a:r>
            <a:r>
              <a:rPr lang="cs-CZ" dirty="0" smtClean="0"/>
              <a:t> i směnárníci na tržištích </a:t>
            </a:r>
            <a:r>
              <a:rPr lang="cs-CZ" u="sng" dirty="0" smtClean="0"/>
              <a:t>na dřevěných lavicích </a:t>
            </a:r>
            <a:r>
              <a:rPr lang="cs-CZ" dirty="0" smtClean="0"/>
              <a:t>přijímali vklady, zkoumali pravost mincí, zprostředkovávali platby do jiných zemí, provozovali zápůjční obchody.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133056"/>
          </a:xfrm>
        </p:spPr>
        <p:txBody>
          <a:bodyPr/>
          <a:lstStyle/>
          <a:p>
            <a:r>
              <a:rPr lang="cs-CZ" sz="2800" dirty="0" smtClean="0"/>
              <a:t>Slovo </a:t>
            </a:r>
            <a:r>
              <a:rPr lang="cs-CZ" sz="2800" b="1" dirty="0" smtClean="0"/>
              <a:t>BANKA</a:t>
            </a:r>
            <a:r>
              <a:rPr lang="cs-CZ" sz="2800" dirty="0" smtClean="0"/>
              <a:t> je italského původu – dřevěná lavice = </a:t>
            </a:r>
            <a:r>
              <a:rPr lang="cs-CZ" sz="2800" dirty="0" err="1" smtClean="0"/>
              <a:t>banco</a:t>
            </a:r>
            <a:r>
              <a:rPr lang="cs-CZ" sz="2800" dirty="0" smtClean="0"/>
              <a:t>.  Jestliže bankéř utrpěl úpadek, byla mu lavice zlomena – </a:t>
            </a:r>
            <a:r>
              <a:rPr lang="cs-CZ" sz="2800" dirty="0" err="1" smtClean="0"/>
              <a:t>banco</a:t>
            </a:r>
            <a:r>
              <a:rPr lang="cs-CZ" sz="2800" dirty="0" smtClean="0"/>
              <a:t> </a:t>
            </a:r>
            <a:r>
              <a:rPr lang="cs-CZ" sz="2800" dirty="0" err="1" smtClean="0"/>
              <a:t>rotto</a:t>
            </a:r>
            <a:r>
              <a:rPr lang="cs-CZ" sz="2800" dirty="0" smtClean="0"/>
              <a:t> = bankrot.</a:t>
            </a:r>
          </a:p>
          <a:p>
            <a:r>
              <a:rPr lang="cs-CZ" sz="2800" dirty="0" smtClean="0"/>
              <a:t>Další funkcí směnárníků bylo půjčování peněz nebo uložení peněz – ten o tom vydal potvrzení = funkce pokladu (tezauru), dále peníze tedy půjčoval.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080120"/>
          </a:xfrm>
        </p:spPr>
        <p:txBody>
          <a:bodyPr/>
          <a:lstStyle/>
          <a:p>
            <a:r>
              <a:rPr lang="cs-CZ" b="1" dirty="0" smtClean="0"/>
              <a:t>Historie bankovnictví v ČR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353347"/>
          </a:xfrm>
        </p:spPr>
        <p:txBody>
          <a:bodyPr>
            <a:noAutofit/>
          </a:bodyPr>
          <a:lstStyle/>
          <a:p>
            <a:r>
              <a:rPr lang="cs-CZ" sz="2800" dirty="0" smtClean="0"/>
              <a:t>Do 2. světové války v ČR existovala řada bank, po roce 1945 rušeny a znárodňovány.</a:t>
            </a:r>
          </a:p>
          <a:p>
            <a:r>
              <a:rPr lang="cs-CZ" sz="2800" dirty="0" smtClean="0"/>
              <a:t>V roce 1950 vzniká Státní banka československá, která plní funkci i centrální banky, ostatních několik bank má pouze omezenou funkci, jsou plně podřízeny SBČS a mohou poskytovat pouze omezené služby = </a:t>
            </a:r>
            <a:r>
              <a:rPr lang="cs-CZ" sz="2800" u="sng" dirty="0" smtClean="0"/>
              <a:t>jednostupňový bankovní systém.</a:t>
            </a:r>
            <a:endParaRPr lang="cs-CZ" sz="2800" dirty="0" smtClean="0"/>
          </a:p>
          <a:p>
            <a:r>
              <a:rPr lang="cs-CZ" sz="2800" dirty="0" smtClean="0"/>
              <a:t>Bankovní soustava v období socialismu velmi redukována, centralistický, konkurenci a podnikání potlačující systém potřeboval banky vykonávající „politickou vůli“.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Jednostupňový bankovní systém</a:t>
            </a:r>
            <a:br>
              <a:rPr lang="cs-CZ" dirty="0" smtClean="0"/>
            </a:br>
            <a:r>
              <a:rPr lang="cs-CZ" sz="1600" dirty="0" smtClean="0"/>
              <a:t>(v Československu, v období centrálně plánované ekonomiky)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060848"/>
            <a:ext cx="644728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SBČS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6136" y="1916832"/>
            <a:ext cx="2010294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Živnostenská banka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2564904"/>
            <a:ext cx="1685270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Investiční banka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3140968"/>
            <a:ext cx="1728191" cy="64633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Československá obchodní banka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4077072"/>
            <a:ext cx="1708609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Státní spořitelny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941168"/>
            <a:ext cx="1003801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KLIENT 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07704" y="4941168"/>
            <a:ext cx="1003801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KLIENT 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4941168"/>
            <a:ext cx="1003801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KLIENT 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4941168"/>
            <a:ext cx="1003801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KLIENT 4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4941168"/>
            <a:ext cx="1003801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KLIENT 5</a:t>
            </a:r>
            <a:endParaRPr lang="cs-CZ" dirty="0"/>
          </a:p>
        </p:txBody>
      </p:sp>
      <p:cxnSp>
        <p:nvCxnSpPr>
          <p:cNvPr id="14" name="Přímá spojovací šipka 13"/>
          <p:cNvCxnSpPr>
            <a:stCxn id="7" idx="2"/>
            <a:endCxn id="12" idx="0"/>
          </p:cNvCxnSpPr>
          <p:nvPr/>
        </p:nvCxnSpPr>
        <p:spPr>
          <a:xfrm flipH="1">
            <a:off x="6298037" y="4446404"/>
            <a:ext cx="280396" cy="4947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7" idx="1"/>
            <a:endCxn id="11" idx="0"/>
          </p:cNvCxnSpPr>
          <p:nvPr/>
        </p:nvCxnSpPr>
        <p:spPr>
          <a:xfrm flipH="1">
            <a:off x="4929885" y="4261738"/>
            <a:ext cx="794243" cy="6794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6" idx="1"/>
            <a:endCxn id="10" idx="0"/>
          </p:cNvCxnSpPr>
          <p:nvPr/>
        </p:nvCxnSpPr>
        <p:spPr>
          <a:xfrm flipH="1">
            <a:off x="3633741" y="3464134"/>
            <a:ext cx="2162395" cy="147703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5" idx="1"/>
            <a:endCxn id="9" idx="0"/>
          </p:cNvCxnSpPr>
          <p:nvPr/>
        </p:nvCxnSpPr>
        <p:spPr>
          <a:xfrm flipH="1">
            <a:off x="2409605" y="2749570"/>
            <a:ext cx="3458539" cy="21915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4" idx="1"/>
            <a:endCxn id="8" idx="0"/>
          </p:cNvCxnSpPr>
          <p:nvPr/>
        </p:nvCxnSpPr>
        <p:spPr>
          <a:xfrm flipH="1">
            <a:off x="1257477" y="2101498"/>
            <a:ext cx="4538659" cy="28396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3" idx="3"/>
          </p:cNvCxnSpPr>
          <p:nvPr/>
        </p:nvCxnSpPr>
        <p:spPr>
          <a:xfrm flipV="1">
            <a:off x="3200504" y="2204864"/>
            <a:ext cx="2595632" cy="406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3" idx="3"/>
          </p:cNvCxnSpPr>
          <p:nvPr/>
        </p:nvCxnSpPr>
        <p:spPr>
          <a:xfrm>
            <a:off x="3200504" y="2245514"/>
            <a:ext cx="2667640" cy="3913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>
            <a:stCxn id="3" idx="3"/>
          </p:cNvCxnSpPr>
          <p:nvPr/>
        </p:nvCxnSpPr>
        <p:spPr>
          <a:xfrm>
            <a:off x="3200504" y="2245514"/>
            <a:ext cx="2595632" cy="10394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>
            <a:stCxn id="3" idx="3"/>
          </p:cNvCxnSpPr>
          <p:nvPr/>
        </p:nvCxnSpPr>
        <p:spPr>
          <a:xfrm>
            <a:off x="3200504" y="2245514"/>
            <a:ext cx="2523624" cy="18315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3203848" y="2420888"/>
            <a:ext cx="2808312" cy="2520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>
            <a:off x="3203848" y="2420888"/>
            <a:ext cx="1512168" cy="2520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>
            <a:off x="3203848" y="2420888"/>
            <a:ext cx="288032" cy="2520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flipH="1">
            <a:off x="2843808" y="2420888"/>
            <a:ext cx="360040" cy="2520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flipH="1">
            <a:off x="1691680" y="2420888"/>
            <a:ext cx="1512168" cy="2520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u="sng" dirty="0" smtClean="0"/>
              <a:t>Investiční banka </a:t>
            </a:r>
            <a:r>
              <a:rPr lang="cs-CZ" sz="2800" dirty="0" smtClean="0"/>
              <a:t>– zabývala se investiční výstavbou</a:t>
            </a:r>
          </a:p>
          <a:p>
            <a:r>
              <a:rPr lang="cs-CZ" sz="2800" u="sng" dirty="0" smtClean="0"/>
              <a:t>Čs. obchodní banka </a:t>
            </a:r>
            <a:r>
              <a:rPr lang="cs-CZ" sz="2800" dirty="0" smtClean="0"/>
              <a:t>– zahraničním obchodem</a:t>
            </a:r>
          </a:p>
          <a:p>
            <a:r>
              <a:rPr lang="cs-CZ" sz="2800" u="sng" dirty="0" smtClean="0"/>
              <a:t>Živnostenská banka </a:t>
            </a:r>
            <a:r>
              <a:rPr lang="cs-CZ" sz="2800" dirty="0" smtClean="0"/>
              <a:t>– zahraničním stykem pro soukromé osoby</a:t>
            </a:r>
          </a:p>
          <a:p>
            <a:r>
              <a:rPr lang="cs-CZ" sz="2800" u="sng" dirty="0" smtClean="0"/>
              <a:t>Státní spořitelna </a:t>
            </a:r>
            <a:r>
              <a:rPr lang="cs-CZ" sz="2800" dirty="0" smtClean="0"/>
              <a:t>– specializace na přijímání vkladů obyvatelstva</a:t>
            </a:r>
          </a:p>
          <a:p>
            <a:r>
              <a:rPr lang="cs-CZ" sz="2800" dirty="0" smtClean="0"/>
              <a:t>Všechny banky byly státními podniky.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Od 1. 1. 1990, v souvislosti s přechodem na tržní ekonomiku stát potřebuje širokou, služby realizující bankovní soustavu pro fungování trhu a rozvoj podnikání, dochází k zásadním změnám v tuzemském bankovním systému – banky rozděleny na 2 základní typy = </a:t>
            </a:r>
            <a:r>
              <a:rPr lang="cs-CZ" b="1" dirty="0" smtClean="0"/>
              <a:t>dvoustupňový bankovní systém:</a:t>
            </a:r>
          </a:p>
          <a:p>
            <a:r>
              <a:rPr lang="cs-CZ" dirty="0" smtClean="0"/>
              <a:t>1. stupeň: </a:t>
            </a:r>
            <a:r>
              <a:rPr lang="cs-CZ" u="sng" dirty="0" smtClean="0"/>
              <a:t>Státní banka československá </a:t>
            </a:r>
            <a:r>
              <a:rPr lang="cs-CZ" dirty="0" smtClean="0"/>
              <a:t>(ústřední banka, </a:t>
            </a:r>
            <a:r>
              <a:rPr lang="cs-CZ" dirty="0" err="1" smtClean="0"/>
              <a:t>banka</a:t>
            </a:r>
            <a:r>
              <a:rPr lang="cs-CZ" dirty="0" smtClean="0"/>
              <a:t> bank), od roku 1993 funkci převzala </a:t>
            </a:r>
            <a:r>
              <a:rPr lang="cs-CZ" u="sng" dirty="0" smtClean="0"/>
              <a:t>Česká národní banka </a:t>
            </a:r>
            <a:r>
              <a:rPr lang="cs-CZ" dirty="0" smtClean="0"/>
              <a:t>– plní funkci centrální a emisní banky</a:t>
            </a:r>
          </a:p>
          <a:p>
            <a:r>
              <a:rPr lang="cs-CZ" dirty="0" smtClean="0"/>
              <a:t>2. stupeň: </a:t>
            </a:r>
            <a:r>
              <a:rPr lang="cs-CZ" u="sng" dirty="0" smtClean="0"/>
              <a:t>Obchodní banky</a:t>
            </a:r>
            <a:r>
              <a:rPr lang="cs-CZ" dirty="0" smtClean="0"/>
              <a:t> – podnikatelské subjekty, hlavní cíle – a) spokojenost klientů</a:t>
            </a:r>
          </a:p>
          <a:p>
            <a:pPr>
              <a:buNone/>
            </a:pPr>
            <a:r>
              <a:rPr lang="cs-CZ" dirty="0" smtClean="0"/>
              <a:t>               b) dosažení vlastního rozvoje, především zisku </a:t>
            </a:r>
          </a:p>
          <a:p>
            <a:pPr>
              <a:buNone/>
            </a:pPr>
            <a:r>
              <a:rPr lang="cs-CZ" dirty="0" smtClean="0"/>
              <a:t>                    z bankovních obchodů a operací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Dvoustupňový bankovní systém</a:t>
            </a:r>
            <a:br>
              <a:rPr lang="cs-CZ" dirty="0" smtClean="0"/>
            </a:br>
            <a:r>
              <a:rPr lang="cs-CZ" sz="2700" dirty="0" smtClean="0"/>
              <a:t>(v podmínkách tržní ekonomiky)</a:t>
            </a:r>
            <a:endParaRPr lang="cs-CZ" sz="27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4" y="1628800"/>
            <a:ext cx="936104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ČNB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3068960"/>
            <a:ext cx="792088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ČSOB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3284984"/>
            <a:ext cx="864096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3068960"/>
            <a:ext cx="1008112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mBank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60232" y="2924944"/>
            <a:ext cx="2088232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Poštovní spořitelna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3789040"/>
            <a:ext cx="1152128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AirBank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4077072"/>
            <a:ext cx="1512168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GE Money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005064"/>
            <a:ext cx="1872208" cy="36933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UniCredit</a:t>
            </a:r>
            <a:r>
              <a:rPr lang="cs-CZ" dirty="0" smtClean="0"/>
              <a:t> bank</a:t>
            </a:r>
            <a:endParaRPr lang="cs-CZ" dirty="0"/>
          </a:p>
        </p:txBody>
      </p:sp>
      <p:cxnSp>
        <p:nvCxnSpPr>
          <p:cNvPr id="16" name="Přímá spojovací čára 15"/>
          <p:cNvCxnSpPr>
            <a:endCxn id="8" idx="0"/>
          </p:cNvCxnSpPr>
          <p:nvPr/>
        </p:nvCxnSpPr>
        <p:spPr>
          <a:xfrm flipH="1">
            <a:off x="3563888" y="2132856"/>
            <a:ext cx="144016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>
            <a:stCxn id="6" idx="2"/>
            <a:endCxn id="12" idx="0"/>
          </p:cNvCxnSpPr>
          <p:nvPr/>
        </p:nvCxnSpPr>
        <p:spPr>
          <a:xfrm>
            <a:off x="3815916" y="2090465"/>
            <a:ext cx="720080" cy="19866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>
            <a:stCxn id="6" idx="1"/>
          </p:cNvCxnSpPr>
          <p:nvPr/>
        </p:nvCxnSpPr>
        <p:spPr>
          <a:xfrm flipH="1">
            <a:off x="1979712" y="1859633"/>
            <a:ext cx="1368152" cy="11373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stCxn id="6" idx="1"/>
            <a:endCxn id="13" idx="0"/>
          </p:cNvCxnSpPr>
          <p:nvPr/>
        </p:nvCxnSpPr>
        <p:spPr>
          <a:xfrm flipH="1">
            <a:off x="2051720" y="1859633"/>
            <a:ext cx="1296144" cy="21454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4067944" y="2132856"/>
            <a:ext cx="576064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4283968" y="2132856"/>
            <a:ext cx="2376264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stCxn id="6" idx="3"/>
          </p:cNvCxnSpPr>
          <p:nvPr/>
        </p:nvCxnSpPr>
        <p:spPr>
          <a:xfrm>
            <a:off x="4283968" y="1859633"/>
            <a:ext cx="2736304" cy="10653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00350" y="5733256"/>
            <a:ext cx="731290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dirty="0" smtClean="0"/>
              <a:t>KLIENT 1</a:t>
            </a:r>
            <a:endParaRPr lang="cs-CZ" sz="1200" dirty="0"/>
          </a:p>
        </p:txBody>
      </p:sp>
      <p:sp>
        <p:nvSpPr>
          <p:cNvPr id="21" name="TextovéPole 7"/>
          <p:cNvSpPr txBox="1"/>
          <p:nvPr/>
        </p:nvSpPr>
        <p:spPr>
          <a:xfrm>
            <a:off x="5364088" y="5733256"/>
            <a:ext cx="731290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KLIENT 7</a:t>
            </a:r>
            <a:endParaRPr lang="cs-CZ" sz="1200" dirty="0"/>
          </a:p>
        </p:txBody>
      </p:sp>
      <p:sp>
        <p:nvSpPr>
          <p:cNvPr id="23" name="TextovéPole 7"/>
          <p:cNvSpPr txBox="1"/>
          <p:nvPr/>
        </p:nvSpPr>
        <p:spPr>
          <a:xfrm>
            <a:off x="4572000" y="5733256"/>
            <a:ext cx="731290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KLIENT 6</a:t>
            </a:r>
            <a:endParaRPr lang="cs-CZ" sz="1200" dirty="0"/>
          </a:p>
        </p:txBody>
      </p:sp>
      <p:sp>
        <p:nvSpPr>
          <p:cNvPr id="25" name="TextovéPole 7"/>
          <p:cNvSpPr txBox="1"/>
          <p:nvPr/>
        </p:nvSpPr>
        <p:spPr>
          <a:xfrm>
            <a:off x="3779912" y="5733256"/>
            <a:ext cx="731290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KLIENT 5</a:t>
            </a:r>
            <a:endParaRPr lang="cs-CZ" sz="1200" dirty="0"/>
          </a:p>
        </p:txBody>
      </p:sp>
      <p:sp>
        <p:nvSpPr>
          <p:cNvPr id="27" name="TextovéPole 7"/>
          <p:cNvSpPr txBox="1"/>
          <p:nvPr/>
        </p:nvSpPr>
        <p:spPr>
          <a:xfrm>
            <a:off x="2987824" y="5733256"/>
            <a:ext cx="731290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KLIENT 4</a:t>
            </a:r>
            <a:endParaRPr lang="cs-CZ" sz="1200" dirty="0"/>
          </a:p>
        </p:txBody>
      </p:sp>
      <p:sp>
        <p:nvSpPr>
          <p:cNvPr id="30" name="TextovéPole 7"/>
          <p:cNvSpPr txBox="1"/>
          <p:nvPr/>
        </p:nvSpPr>
        <p:spPr>
          <a:xfrm>
            <a:off x="2195736" y="5733256"/>
            <a:ext cx="731290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KLIENT 3</a:t>
            </a:r>
            <a:endParaRPr lang="cs-CZ" sz="1200" dirty="0"/>
          </a:p>
        </p:txBody>
      </p:sp>
      <p:sp>
        <p:nvSpPr>
          <p:cNvPr id="31" name="TextovéPole 7"/>
          <p:cNvSpPr txBox="1"/>
          <p:nvPr/>
        </p:nvSpPr>
        <p:spPr>
          <a:xfrm>
            <a:off x="1392438" y="5733256"/>
            <a:ext cx="731290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KLIENT 2</a:t>
            </a:r>
            <a:endParaRPr lang="cs-CZ" sz="1200" dirty="0"/>
          </a:p>
        </p:txBody>
      </p:sp>
      <p:sp>
        <p:nvSpPr>
          <p:cNvPr id="32" name="TextovéPole 7"/>
          <p:cNvSpPr txBox="1"/>
          <p:nvPr/>
        </p:nvSpPr>
        <p:spPr>
          <a:xfrm>
            <a:off x="6156176" y="5733256"/>
            <a:ext cx="731290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KLIENT 8</a:t>
            </a:r>
            <a:endParaRPr lang="cs-CZ" sz="1200" dirty="0"/>
          </a:p>
        </p:txBody>
      </p:sp>
      <p:sp>
        <p:nvSpPr>
          <p:cNvPr id="33" name="TextovéPole 7"/>
          <p:cNvSpPr txBox="1"/>
          <p:nvPr/>
        </p:nvSpPr>
        <p:spPr>
          <a:xfrm>
            <a:off x="6948264" y="5733256"/>
            <a:ext cx="731290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KLIENT 9</a:t>
            </a:r>
            <a:endParaRPr lang="cs-CZ" sz="1200" dirty="0"/>
          </a:p>
        </p:txBody>
      </p:sp>
      <p:sp>
        <p:nvSpPr>
          <p:cNvPr id="34" name="TextovéPole 7"/>
          <p:cNvSpPr txBox="1"/>
          <p:nvPr/>
        </p:nvSpPr>
        <p:spPr>
          <a:xfrm>
            <a:off x="7740352" y="5733256"/>
            <a:ext cx="809837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KLIENT 10</a:t>
            </a:r>
            <a:endParaRPr lang="cs-CZ" sz="1200" dirty="0"/>
          </a:p>
        </p:txBody>
      </p:sp>
      <p:cxnSp>
        <p:nvCxnSpPr>
          <p:cNvPr id="36" name="Přímá spojovací šipka 35"/>
          <p:cNvCxnSpPr>
            <a:stCxn id="13" idx="2"/>
            <a:endCxn id="19" idx="0"/>
          </p:cNvCxnSpPr>
          <p:nvPr/>
        </p:nvCxnSpPr>
        <p:spPr>
          <a:xfrm flipH="1">
            <a:off x="965995" y="4374396"/>
            <a:ext cx="1085725" cy="13588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stCxn id="13" idx="2"/>
            <a:endCxn id="31" idx="0"/>
          </p:cNvCxnSpPr>
          <p:nvPr/>
        </p:nvCxnSpPr>
        <p:spPr>
          <a:xfrm flipH="1">
            <a:off x="1758083" y="4374396"/>
            <a:ext cx="293637" cy="13588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>
            <a:stCxn id="13" idx="2"/>
            <a:endCxn id="30" idx="0"/>
          </p:cNvCxnSpPr>
          <p:nvPr/>
        </p:nvCxnSpPr>
        <p:spPr>
          <a:xfrm>
            <a:off x="2051720" y="4374396"/>
            <a:ext cx="509661" cy="13588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>
            <a:stCxn id="13" idx="2"/>
            <a:endCxn id="25" idx="0"/>
          </p:cNvCxnSpPr>
          <p:nvPr/>
        </p:nvCxnSpPr>
        <p:spPr>
          <a:xfrm>
            <a:off x="2051720" y="4374396"/>
            <a:ext cx="2093837" cy="13588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>
            <a:stCxn id="12" idx="2"/>
            <a:endCxn id="27" idx="0"/>
          </p:cNvCxnSpPr>
          <p:nvPr/>
        </p:nvCxnSpPr>
        <p:spPr>
          <a:xfrm flipH="1">
            <a:off x="3353469" y="4446404"/>
            <a:ext cx="1182527" cy="12868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>
            <a:stCxn id="12" idx="2"/>
          </p:cNvCxnSpPr>
          <p:nvPr/>
        </p:nvCxnSpPr>
        <p:spPr>
          <a:xfrm>
            <a:off x="4535996" y="4446404"/>
            <a:ext cx="1332148" cy="12868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>
            <a:stCxn id="12" idx="2"/>
            <a:endCxn id="32" idx="0"/>
          </p:cNvCxnSpPr>
          <p:nvPr/>
        </p:nvCxnSpPr>
        <p:spPr>
          <a:xfrm>
            <a:off x="4535996" y="4446404"/>
            <a:ext cx="1985825" cy="12868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>
            <a:stCxn id="11" idx="2"/>
            <a:endCxn id="23" idx="0"/>
          </p:cNvCxnSpPr>
          <p:nvPr/>
        </p:nvCxnSpPr>
        <p:spPr>
          <a:xfrm flipH="1">
            <a:off x="4937645" y="4158372"/>
            <a:ext cx="2298651" cy="15748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>
            <a:stCxn id="11" idx="2"/>
          </p:cNvCxnSpPr>
          <p:nvPr/>
        </p:nvCxnSpPr>
        <p:spPr>
          <a:xfrm>
            <a:off x="7236296" y="4158372"/>
            <a:ext cx="72008" cy="150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šipka 53"/>
          <p:cNvCxnSpPr>
            <a:stCxn id="11" idx="2"/>
            <a:endCxn id="34" idx="0"/>
          </p:cNvCxnSpPr>
          <p:nvPr/>
        </p:nvCxnSpPr>
        <p:spPr>
          <a:xfrm>
            <a:off x="7236296" y="4158372"/>
            <a:ext cx="908975" cy="15748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šipka 56"/>
          <p:cNvCxnSpPr>
            <a:stCxn id="12" idx="2"/>
          </p:cNvCxnSpPr>
          <p:nvPr/>
        </p:nvCxnSpPr>
        <p:spPr>
          <a:xfrm flipH="1">
            <a:off x="4355976" y="4446404"/>
            <a:ext cx="180020" cy="12868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šipka 58"/>
          <p:cNvCxnSpPr>
            <a:stCxn id="12" idx="2"/>
          </p:cNvCxnSpPr>
          <p:nvPr/>
        </p:nvCxnSpPr>
        <p:spPr>
          <a:xfrm flipH="1">
            <a:off x="2843808" y="4446404"/>
            <a:ext cx="1692188" cy="12868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/>
          <a:lstStyle/>
          <a:p>
            <a:r>
              <a:rPr lang="cs-CZ" b="1" dirty="0" smtClean="0"/>
              <a:t>Právní úprava bankovnictví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>
            <a:noAutofit/>
          </a:bodyPr>
          <a:lstStyle/>
          <a:p>
            <a:r>
              <a:rPr lang="cs-CZ" sz="2800" dirty="0" smtClean="0"/>
              <a:t>Bankovnictví v ČR upraveno řadou právních norem </a:t>
            </a:r>
          </a:p>
          <a:p>
            <a:r>
              <a:rPr lang="cs-CZ" sz="2800" b="1" u="sng" dirty="0" smtClean="0"/>
              <a:t>Ústava České republiky </a:t>
            </a:r>
            <a:r>
              <a:rPr lang="cs-CZ" sz="2800" dirty="0" smtClean="0"/>
              <a:t>– v ní zakotvena existence ČNB jako centrální banky státu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300" b="1" u="sng" dirty="0" smtClean="0"/>
              <a:t>Zákon č. 6/1993 Sb., o České národní bance </a:t>
            </a:r>
            <a:r>
              <a:rPr lang="cs-CZ" sz="3300" dirty="0" smtClean="0"/>
              <a:t>– zákon stanoví hlavní cíl CB – zabezpečování stability měny. </a:t>
            </a:r>
          </a:p>
          <a:p>
            <a:pPr>
              <a:buNone/>
            </a:pPr>
            <a:r>
              <a:rPr lang="cs-CZ" sz="3300" dirty="0" smtClean="0"/>
              <a:t>     K naplňování tohoto cíle je ČNB vybavena pravomocí určovat měnovou politiku a realizovat ji pomocí zákonem stanovených nástrojů, je povinna předkládat Parlamentu zprávy o měnovém vývoji       a informovat veřejnost. Na pokynech vlády je ČNB nezávislá, předpokladem plnění jejího cíle je však spolupráce s vládou ve věcech týkajících se měnové politiky.</a:t>
            </a:r>
          </a:p>
          <a:p>
            <a:r>
              <a:rPr lang="cs-CZ" sz="3300" b="1" u="sng" dirty="0" smtClean="0"/>
              <a:t>Zákon o bankách  č. 21/1992 Sb.</a:t>
            </a:r>
            <a:r>
              <a:rPr lang="cs-CZ" sz="3300" dirty="0" smtClean="0"/>
              <a:t>– upravuje činnost bank jako zvláštních podnikatelských subjektů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 a úkoly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r>
              <a:rPr lang="cs-CZ" sz="2800" dirty="0" smtClean="0"/>
              <a:t>Co tvoří bankovní soustavu v ČR?</a:t>
            </a:r>
            <a:endParaRPr lang="cs-CZ" sz="2800" dirty="0"/>
          </a:p>
          <a:p>
            <a:r>
              <a:rPr lang="cs-CZ" sz="2800" dirty="0" smtClean="0"/>
              <a:t>Za domácí úkol zjistěte sídlo ČNB a </a:t>
            </a:r>
            <a:r>
              <a:rPr lang="cs-CZ" sz="2800" smtClean="0"/>
              <a:t>jaké další </a:t>
            </a:r>
            <a:r>
              <a:rPr lang="cs-CZ" sz="2800" dirty="0" smtClean="0"/>
              <a:t>banky působí na našem trhu.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Použité zdroje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965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1) KIPIELOVÁ</a:t>
            </a:r>
            <a:r>
              <a:rPr lang="cs-CZ" sz="2800" dirty="0"/>
              <a:t>, Ivana a kol. </a:t>
            </a:r>
            <a:r>
              <a:rPr lang="cs-CZ" sz="2800" i="1" dirty="0"/>
              <a:t>Bankovnictví pro střední školy a veřejnost</a:t>
            </a:r>
            <a:r>
              <a:rPr lang="cs-CZ" sz="2800" dirty="0"/>
              <a:t>. Vyd. 1. Praha: Fortuna, 1995. 207 s. </a:t>
            </a:r>
            <a:r>
              <a:rPr lang="cs-CZ" sz="2800" dirty="0" smtClean="0"/>
              <a:t>ISBN </a:t>
            </a:r>
            <a:r>
              <a:rPr lang="cs-CZ" sz="2800" dirty="0"/>
              <a:t>80-7168-273-X.</a:t>
            </a:r>
          </a:p>
          <a:p>
            <a:pPr marL="0" indent="0">
              <a:buNone/>
            </a:pPr>
            <a:r>
              <a:rPr lang="cs-CZ" sz="2800" dirty="0" smtClean="0"/>
              <a:t>2) PALYZOVÁ</a:t>
            </a:r>
            <a:r>
              <a:rPr lang="cs-CZ" sz="2800" dirty="0"/>
              <a:t>, Martina a LEŠENAROVÁ, Romana. </a:t>
            </a:r>
            <a:r>
              <a:rPr lang="cs-CZ" sz="2800" i="1" dirty="0"/>
              <a:t>Ekonomika 3 pro střední a vyšší hotelové školy</a:t>
            </a:r>
            <a:r>
              <a:rPr lang="cs-CZ" sz="2800" dirty="0"/>
              <a:t>. 1. vyd. Praha: Fortuna, 2004. 159 </a:t>
            </a:r>
            <a:r>
              <a:rPr lang="cs-CZ" sz="2800" dirty="0" smtClean="0"/>
              <a:t>s. ISBN </a:t>
            </a:r>
            <a:r>
              <a:rPr lang="cs-CZ" sz="2800" dirty="0"/>
              <a:t>80-7168-897-5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3</a:t>
            </a:r>
            <a:r>
              <a:rPr lang="cs-CZ" sz="2800" dirty="0"/>
              <a:t>) </a:t>
            </a:r>
            <a:r>
              <a:rPr lang="cs-CZ" sz="2800" i="1" dirty="0" smtClean="0"/>
              <a:t>Historie bankovnictví</a:t>
            </a:r>
            <a:r>
              <a:rPr lang="cs-CZ" sz="2800" dirty="0" smtClean="0"/>
              <a:t>. </a:t>
            </a:r>
            <a:r>
              <a:rPr lang="cs-CZ" sz="2800" dirty="0"/>
              <a:t>Bankovnigramotnost.cz [online]. </a:t>
            </a:r>
            <a:r>
              <a:rPr lang="cs-CZ" sz="2800" dirty="0" smtClean="0"/>
              <a:t>2010 </a:t>
            </a:r>
            <a:r>
              <a:rPr lang="cs-CZ" sz="2800" dirty="0"/>
              <a:t>[cit. 2014-01-13]. Dostupné z: http://</a:t>
            </a:r>
            <a:r>
              <a:rPr lang="cs-CZ" sz="2800" dirty="0" smtClean="0"/>
              <a:t>www.bankovnigramotnost.cz/clanky/58965/historie-bankovnictvi.aspx</a:t>
            </a:r>
          </a:p>
          <a:p>
            <a:pPr marL="0" indent="0">
              <a:buNone/>
            </a:pPr>
            <a:r>
              <a:rPr lang="cs-CZ" sz="2800" dirty="0" smtClean="0"/>
              <a:t>4) Vlastní zdroje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897</Words>
  <Application>Microsoft Office PowerPoint</Application>
  <PresentationFormat>Předvádění na obrazovce (4:3)</PresentationFormat>
  <Paragraphs>92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2. Bankovní systém</vt:lpstr>
      <vt:lpstr>Co je bankovní systém?</vt:lpstr>
      <vt:lpstr>Historie bankovnictví</vt:lpstr>
      <vt:lpstr>Snímek 6</vt:lpstr>
      <vt:lpstr>Snímek 7</vt:lpstr>
      <vt:lpstr>Historie bankovnictví v ČR</vt:lpstr>
      <vt:lpstr>Jednostupňový bankovní systém (v Československu, v období centrálně plánované ekonomiky)</vt:lpstr>
      <vt:lpstr>Snímek 10</vt:lpstr>
      <vt:lpstr>Snímek 11</vt:lpstr>
      <vt:lpstr>Dvoustupňový bankovní systém (v podmínkách tržní ekonomiky)</vt:lpstr>
      <vt:lpstr>Právní úprava bankovnictví</vt:lpstr>
      <vt:lpstr>Snímek 14</vt:lpstr>
      <vt:lpstr>Otázky a úkoly</vt:lpstr>
      <vt:lpstr>Použité zdroje</vt:lpstr>
    </vt:vector>
  </TitlesOfParts>
  <Company>Windows Xp Ultimate 2008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systém</dc:title>
  <dc:creator>Sůva</dc:creator>
  <cp:lastModifiedBy>Sůva</cp:lastModifiedBy>
  <cp:revision>48</cp:revision>
  <dcterms:created xsi:type="dcterms:W3CDTF">2013-03-11T11:49:44Z</dcterms:created>
  <dcterms:modified xsi:type="dcterms:W3CDTF">2014-03-04T15:26:54Z</dcterms:modified>
</cp:coreProperties>
</file>