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3" r:id="rId3"/>
    <p:sldId id="256" r:id="rId4"/>
    <p:sldId id="257" r:id="rId5"/>
    <p:sldId id="258" r:id="rId6"/>
    <p:sldId id="269" r:id="rId7"/>
    <p:sldId id="263" r:id="rId8"/>
    <p:sldId id="264" r:id="rId9"/>
    <p:sldId id="270" r:id="rId10"/>
    <p:sldId id="265" r:id="rId11"/>
    <p:sldId id="271" r:id="rId12"/>
    <p:sldId id="266" r:id="rId13"/>
    <p:sldId id="267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6A49D-4582-41E1-BE9A-C07BB7252AF2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E84E6-C4DA-45A1-8222-476438E411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4898" y="36773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258888" y="2133600"/>
          <a:ext cx="6697662" cy="41898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VY_62_INOVACE_02.02.03 – Centrální banka a její funkce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Sůvová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3. ročník OA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(Bankovnictví)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– 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bankovnictví včetně zvládnutí výpočtů o úrokování a propočty o valutách a devizách.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otázky a úkoly k jednotlivým kapitolám a závěrečný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opakovací test.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Tento materiál vysvětluje postavení centrální banky v bankovním systému státu včetně jejich základních funkcí.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3. Centrální banka a její funkce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cs-CZ" b="1" dirty="0" smtClean="0"/>
              <a:t>Co je centrální banka?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 lnSpcReduction="20000"/>
          </a:bodyPr>
          <a:lstStyle/>
          <a:p>
            <a:r>
              <a:rPr lang="cs-CZ" sz="3300" u="sng" dirty="0" smtClean="0"/>
              <a:t>= instituce, jejímž hlavním cílem je udržet nízkou míru inflace a tím zabezpečovat stabilitu měny </a:t>
            </a:r>
          </a:p>
          <a:p>
            <a:r>
              <a:rPr lang="cs-CZ" sz="3300" dirty="0" smtClean="0"/>
              <a:t>Není zřízena za účelem dosažení zisku (nepodniká, nevede účty domácnostem ani podnikům, neposkytuje jim úvěry).</a:t>
            </a:r>
          </a:p>
          <a:p>
            <a:r>
              <a:rPr lang="cs-CZ" sz="3300" dirty="0" smtClean="0"/>
              <a:t>Každá země má pouze jednu centrální banku.</a:t>
            </a:r>
          </a:p>
          <a:p>
            <a:r>
              <a:rPr lang="cs-CZ" sz="3300" dirty="0" smtClean="0"/>
              <a:t>Centrální bankou ČR je Česká národní banka     se sídlem v Praze.</a:t>
            </a:r>
          </a:p>
          <a:p>
            <a:r>
              <a:rPr lang="cs-CZ" sz="3300" dirty="0" smtClean="0"/>
              <a:t>Je zřízena na základě zákona, v jejím čele stojí guvernér jmenovaný prezidentem republiky.</a:t>
            </a:r>
          </a:p>
          <a:p>
            <a:r>
              <a:rPr lang="cs-CZ" sz="3300" dirty="0" smtClean="0"/>
              <a:t>Nejvyšším orgánem ČNB je bankovní rada – členy jsou guvernér ČNB, 2 viceguvernéři a další 4 vedoucí pracovníci ČNB.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Základní funkce centrální banky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Měnová politika</a:t>
            </a:r>
          </a:p>
          <a:p>
            <a:r>
              <a:rPr lang="cs-CZ" sz="2800" dirty="0" smtClean="0"/>
              <a:t>Emise hotových peněz</a:t>
            </a:r>
          </a:p>
          <a:p>
            <a:r>
              <a:rPr lang="cs-CZ" sz="2800" dirty="0" smtClean="0"/>
              <a:t>Řízení peněžního oběhu, platebního styku a zúčtování bank</a:t>
            </a:r>
          </a:p>
          <a:p>
            <a:r>
              <a:rPr lang="cs-CZ" sz="2800" dirty="0" smtClean="0"/>
              <a:t>Bankovní dohled</a:t>
            </a:r>
          </a:p>
          <a:p>
            <a:r>
              <a:rPr lang="cs-CZ" sz="2800" dirty="0" smtClean="0"/>
              <a:t>Ostatní činnosti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/>
          </a:bodyPr>
          <a:lstStyle/>
          <a:p>
            <a:r>
              <a:rPr lang="cs-CZ" sz="2800" u="sng" dirty="0" smtClean="0"/>
              <a:t>Měnová politika (monetární) </a:t>
            </a:r>
            <a:r>
              <a:rPr lang="cs-CZ" sz="2800" dirty="0" smtClean="0"/>
              <a:t>– CB ovlivňuje pomocí různých nástrojů množství peněz v oběhu, tím zejména hospodářský růst, zaměstnanost, inflaci.</a:t>
            </a:r>
          </a:p>
          <a:p>
            <a:r>
              <a:rPr lang="cs-CZ" sz="2800" dirty="0" smtClean="0"/>
              <a:t>Nástroje – diskontní sazba, povinné minimální rezervy, operace na volném trhu a další.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Emise hotových peněz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ČNB jako jediná banka má výhradní právo emitovat bankovky a mince včetně mincí pamětních = tj. určuje jejich nominální hodnotu, rozměry, hmotnost, materiál, vzhled, ochranné prvky a jejich vydání       do oběhu.</a:t>
            </a:r>
          </a:p>
          <a:p>
            <a:r>
              <a:rPr lang="cs-CZ" sz="2800" dirty="0" smtClean="0"/>
              <a:t>Žádná jiná banka ani žádný jiný subjekt nesmí české koruny tisknout.</a:t>
            </a:r>
          </a:p>
          <a:p>
            <a:r>
              <a:rPr lang="cs-CZ" sz="2800" dirty="0" smtClean="0"/>
              <a:t>V pravomoci ČNB je i stahovat z oběhu opotřebované nebo neplatné bankovky a mince.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smtClean="0"/>
              <a:t>Řízení peněžního oběhu, platebního styku a zúčtování bank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Autofit/>
          </a:bodyPr>
          <a:lstStyle/>
          <a:p>
            <a:r>
              <a:rPr lang="cs-CZ" sz="2800" dirty="0" smtClean="0"/>
              <a:t>ČNB řídí hotovostní peněžní oběh, stanoví zásady vedení účtů klientů u bank a provádění platebního styku a zúčtování na těchto účtech, stanoví zásady platebního styku mezi bankami a způsob používání platebních prostředků při platebním styku.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 hlediska řízení hotovostního peněžního oběhu jsou pro CB důležité např.</a:t>
            </a:r>
          </a:p>
          <a:p>
            <a:pPr>
              <a:buNone/>
            </a:pPr>
            <a:r>
              <a:rPr lang="cs-CZ" sz="2800" dirty="0" smtClean="0"/>
              <a:t>     - množství peněz v oběhu hodnotově i co do počtu kusů</a:t>
            </a:r>
          </a:p>
          <a:p>
            <a:pPr>
              <a:buNone/>
            </a:pPr>
            <a:r>
              <a:rPr lang="cs-CZ" sz="2800" dirty="0" smtClean="0"/>
              <a:t>     - struktura oběživa podle jednotlivých nominálních hodnot</a:t>
            </a:r>
          </a:p>
          <a:p>
            <a:pPr>
              <a:buNone/>
            </a:pPr>
            <a:r>
              <a:rPr lang="cs-CZ" sz="2800" dirty="0" smtClean="0"/>
              <a:t>     - vývoj množství peněz v oběhu v závislosti na čase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80120"/>
          </a:xfrm>
        </p:spPr>
        <p:txBody>
          <a:bodyPr>
            <a:normAutofit/>
          </a:bodyPr>
          <a:lstStyle/>
          <a:p>
            <a:r>
              <a:rPr lang="cs-CZ" sz="3600" u="sng" dirty="0" smtClean="0"/>
              <a:t>Bankovní dohled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52528"/>
          </a:xfrm>
        </p:spPr>
        <p:txBody>
          <a:bodyPr>
            <a:noAutofit/>
          </a:bodyPr>
          <a:lstStyle/>
          <a:p>
            <a:r>
              <a:rPr lang="cs-CZ" sz="2800" dirty="0" smtClean="0"/>
              <a:t>Bankovnímu dohledu ČNB podléhají všechny  banky se sídlem na území ČR.</a:t>
            </a:r>
          </a:p>
          <a:p>
            <a:r>
              <a:rPr lang="cs-CZ" sz="2800" dirty="0" smtClean="0"/>
              <a:t>ČNB uděluje a odebírá bankovní licence komerčním  bankám, sleduje, zda banky dodržují její nařízení.</a:t>
            </a:r>
          </a:p>
          <a:p>
            <a:r>
              <a:rPr lang="cs-CZ" sz="2800" dirty="0" smtClean="0"/>
              <a:t>Při výkonu bankovního dohledu ČNB spolupracuje      i s jinými orgány a institucemi, které mají vztah           k prověřování zdravého vývoje v bankách – např. auditorské firmy provádějí audit v bankách, orgány  bankovního dohledu v zahraničí, ministerstvo financí.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sz="2800" dirty="0" smtClean="0"/>
              <a:t>Cílem bankovního dohledu je zajistit ochranu zájmů vkladatelů, zabránit poruchám v bankovním systému (např. likvidita jednotlivých bank) - &gt; příznivý dopad na důvěru veřejnosti k bankovnímu sektoru                  i na důvěru obyvatelstva v českou měnu.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r>
              <a:rPr lang="cs-CZ" sz="3600" u="sng" dirty="0" smtClean="0"/>
              <a:t>Ostatní činnosti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Autofit/>
          </a:bodyPr>
          <a:lstStyle/>
          <a:p>
            <a:r>
              <a:rPr lang="cs-CZ" sz="2800" b="1" u="sng" dirty="0" smtClean="0"/>
              <a:t>ČNB = banka bank</a:t>
            </a:r>
            <a:r>
              <a:rPr lang="cs-CZ" sz="2800" dirty="0" smtClean="0"/>
              <a:t>, tj. vede účty bank, přijímá jejich vklady, poskytuje ostatním bankám úvěry, popř. další služby.</a:t>
            </a:r>
          </a:p>
          <a:p>
            <a:r>
              <a:rPr lang="cs-CZ" sz="2800" b="1" u="sng" dirty="0" smtClean="0"/>
              <a:t>ČNB = banka státu</a:t>
            </a:r>
            <a:r>
              <a:rPr lang="cs-CZ" sz="2800" dirty="0" smtClean="0"/>
              <a:t>, tj. vede účet státního rozpočtu, poskytuje státu úvěr, spravuje státní dluh, reprezentuje stát na pravidelných zasedáních MMF, Světové banky a ostatních finančních institucích.</a:t>
            </a:r>
          </a:p>
          <a:p>
            <a:r>
              <a:rPr lang="cs-CZ" sz="2800" dirty="0" smtClean="0"/>
              <a:t>Vyhlašuje oficiální kurz české měny ve vztahu k cizím měnám.</a:t>
            </a:r>
          </a:p>
          <a:p>
            <a:r>
              <a:rPr lang="cs-CZ" sz="2800" dirty="0" smtClean="0"/>
              <a:t>Spravuje měnové rezervy ve zlatě a devizových prostředcích.</a:t>
            </a:r>
          </a:p>
          <a:p>
            <a:r>
              <a:rPr lang="cs-CZ" sz="2800" dirty="0" smtClean="0"/>
              <a:t>Vydává cenné papíry a obchoduje s nimi.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Vysvětlete význam centrální banky v bankovním systému a popište její základní funkce.</a:t>
            </a:r>
          </a:p>
          <a:p>
            <a:r>
              <a:rPr lang="cs-CZ" sz="2800" dirty="0" smtClean="0"/>
              <a:t>Zjistěte jméno současného </a:t>
            </a:r>
            <a:r>
              <a:rPr lang="cs-CZ" sz="2800" smtClean="0"/>
              <a:t>guvernéra ČNB.</a:t>
            </a:r>
            <a:endParaRPr lang="cs-CZ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Použité zdroje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PALYZOVÁ</a:t>
            </a:r>
            <a:r>
              <a:rPr lang="cs-CZ" dirty="0"/>
              <a:t>, Martina a LEŠENAROVÁ, Romana. </a:t>
            </a:r>
            <a:r>
              <a:rPr lang="cs-CZ" i="1" dirty="0"/>
              <a:t>Ekonomika 3 pro střední a vyšší hotelové školy</a:t>
            </a:r>
            <a:r>
              <a:rPr lang="cs-CZ" dirty="0"/>
              <a:t>. 1. vyd. Praha: Fortuna, 2004. 159 s. ISBN 80-7168-897-5.</a:t>
            </a:r>
          </a:p>
          <a:p>
            <a:r>
              <a:rPr lang="cs-CZ" dirty="0" smtClean="0"/>
              <a:t>2) KIPIELOVÁ</a:t>
            </a:r>
            <a:r>
              <a:rPr lang="cs-CZ" dirty="0"/>
              <a:t>, Ivana a kol. </a:t>
            </a:r>
            <a:r>
              <a:rPr lang="cs-CZ" i="1" dirty="0"/>
              <a:t>Bankovnictví pro střední školy a veřejnost. </a:t>
            </a:r>
            <a:r>
              <a:rPr lang="cs-CZ" dirty="0"/>
              <a:t>Vyd. 1. Praha: Fortuna, 1995. 207 s. ISBN 80-7168-273-X.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730</Words>
  <Application>Microsoft Office PowerPoint</Application>
  <PresentationFormat>Předvádění na obrazovce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3. Centrální banka a její funkce</vt:lpstr>
      <vt:lpstr>Co je centrální banka?</vt:lpstr>
      <vt:lpstr>Základní funkce centrální banky</vt:lpstr>
      <vt:lpstr>Snímek 6</vt:lpstr>
      <vt:lpstr>Emise hotových peněz</vt:lpstr>
      <vt:lpstr>Řízení peněžního oběhu, platebního styku a zúčtování bank</vt:lpstr>
      <vt:lpstr>Snímek 9</vt:lpstr>
      <vt:lpstr>Bankovní dohled</vt:lpstr>
      <vt:lpstr>Snímek 11</vt:lpstr>
      <vt:lpstr>Ostatní činnosti</vt:lpstr>
      <vt:lpstr>Otázky a úkoly</vt:lpstr>
      <vt:lpstr>Použité zdroje</vt:lpstr>
    </vt:vector>
  </TitlesOfParts>
  <Company>Windows Xp Ultimate 2008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Centrální banka a její funkce</dc:title>
  <dc:creator>Sůva</dc:creator>
  <cp:lastModifiedBy>Sůva</cp:lastModifiedBy>
  <cp:revision>36</cp:revision>
  <dcterms:created xsi:type="dcterms:W3CDTF">2013-03-11T12:05:43Z</dcterms:created>
  <dcterms:modified xsi:type="dcterms:W3CDTF">2014-03-04T15:27:40Z</dcterms:modified>
</cp:coreProperties>
</file>