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1" r:id="rId3"/>
    <p:sldId id="267" r:id="rId4"/>
    <p:sldId id="258" r:id="rId5"/>
    <p:sldId id="268" r:id="rId6"/>
    <p:sldId id="259" r:id="rId7"/>
    <p:sldId id="269" r:id="rId8"/>
    <p:sldId id="261" r:id="rId9"/>
    <p:sldId id="263" r:id="rId10"/>
    <p:sldId id="264" r:id="rId11"/>
    <p:sldId id="265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2132856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VY_62_INOVACE_02.02.04 – Monetární politika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vliv monetární politiky uplatňované centrální bankou na ekonomiku státu.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4. Monetární politika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>
            <a:noAutofit/>
          </a:bodyPr>
          <a:lstStyle/>
          <a:p>
            <a:r>
              <a:rPr lang="cs-CZ" sz="2800" b="1" u="sng" dirty="0" smtClean="0"/>
              <a:t>Monetární (měnová, peněžní) politika = soubor opatření, kterými stát prostřednictvím ČNB ovlivňuje nabídku peněz v ekonomice</a:t>
            </a:r>
          </a:p>
          <a:p>
            <a:r>
              <a:rPr lang="cs-CZ" sz="2800" dirty="0" smtClean="0"/>
              <a:t>Množství peněz v ekonomice má vliv na hospodářský růst, zaměstnanost, inflaci a stav platební bilance dané země se zahraničím.</a:t>
            </a:r>
          </a:p>
          <a:p>
            <a:r>
              <a:rPr lang="cs-CZ" sz="2800" u="sng" dirty="0" smtClean="0"/>
              <a:t>Zvýšení nabídky peněz v ekonomice </a:t>
            </a:r>
            <a:r>
              <a:rPr lang="cs-CZ" sz="2800" dirty="0" smtClean="0"/>
              <a:t>-&gt; vyšší poptávka po zboží -&gt; vyšší hospodářský růst, vyšší zaměstnanost, ale: vyšší míra inflace.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endParaRPr lang="cs-CZ" sz="2800" u="sng" dirty="0" smtClean="0"/>
          </a:p>
          <a:p>
            <a:r>
              <a:rPr lang="cs-CZ" sz="2800" u="sng" dirty="0" smtClean="0"/>
              <a:t>Snížení nabídky peněz v ekonomice </a:t>
            </a:r>
            <a:r>
              <a:rPr lang="cs-CZ" sz="2800" dirty="0" smtClean="0"/>
              <a:t>-&gt; nižší poptávka po zboží -&gt; nižší míra inflace, ale: nižší hospodářský růst, vyšší míra nezaměstnanosti .</a:t>
            </a:r>
          </a:p>
          <a:p>
            <a:r>
              <a:rPr lang="cs-CZ" sz="2800" dirty="0" smtClean="0"/>
              <a:t>Základním cílem měnové politiky je udržení stability měny – stát má zájem na tom, aby nedocházelo       ke zvyšování cenové hladiny, tj. aby nedocházelo        k inflaci.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Nástroje měnové politiky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392488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Povinné minimální rezervy = představují částku, kterou musí všechny komerční banky uložit               u centrální banky ze všech vkladů</a:t>
            </a:r>
          </a:p>
          <a:p>
            <a:r>
              <a:rPr lang="cs-CZ" sz="2800" dirty="0" smtClean="0"/>
              <a:t>Tato částka slouží k regulaci množství peněz v oběhu (nikoli ke krytí ztráty při podnikání banky).</a:t>
            </a:r>
          </a:p>
          <a:p>
            <a:r>
              <a:rPr lang="cs-CZ" sz="2800" dirty="0" smtClean="0"/>
              <a:t>%-ní sazbu PMR mění ČNB podle situace                      v ekonomice.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/>
              <a:t>Pokud se sazba PMR zvýší </a:t>
            </a:r>
            <a:r>
              <a:rPr lang="cs-CZ" sz="2800" dirty="0" smtClean="0"/>
              <a:t>-  banky musí větší část vkladů uložit u CB a sníží se částka, kterou mohou půjčit podnikům, domácnostem -&gt; tím se sníží množství peněz v oběhu a tlumí se růst ekonomiky (používá se v době konjunktury).</a:t>
            </a:r>
          </a:p>
          <a:p>
            <a:r>
              <a:rPr lang="cs-CZ" sz="2800" u="sng" dirty="0" smtClean="0"/>
              <a:t>Pokud se sazba PMR sníží </a:t>
            </a:r>
            <a:r>
              <a:rPr lang="cs-CZ" sz="2800" dirty="0" smtClean="0"/>
              <a:t>– bankám zůstane větší částka, kterou mohou půjčit podnikům, domácnostem -&gt; tím se zvýší množství peněz              v oběhu a tlumí se pokles ekonomiky (používá se        v období krize a deprese).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28"/>
            <a:ext cx="8016891" cy="6012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4" name="Přímá spojovací čára 3"/>
          <p:cNvCxnSpPr/>
          <p:nvPr/>
        </p:nvCxnSpPr>
        <p:spPr>
          <a:xfrm>
            <a:off x="1000100" y="2928934"/>
            <a:ext cx="300039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000100" y="4572008"/>
            <a:ext cx="300039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endParaRPr lang="cs-CZ" sz="2800" b="1" u="sng" dirty="0" smtClean="0"/>
          </a:p>
          <a:p>
            <a:endParaRPr lang="cs-CZ" sz="2800" b="1" u="sng" dirty="0" smtClean="0"/>
          </a:p>
          <a:p>
            <a:r>
              <a:rPr lang="cs-CZ" sz="2800" b="1" u="sng" dirty="0" smtClean="0"/>
              <a:t>Operace na volném trhu </a:t>
            </a:r>
            <a:r>
              <a:rPr lang="cs-CZ" sz="2800" dirty="0" smtClean="0"/>
              <a:t>– k ovlivnění množství peněz v ekonomice používá CB také státní cenné papíry, prodejem cenných papírů peníze z oběhu stahuje a nákupem cenných papírů množství peněz   v oběhu zvyšuje.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endParaRPr lang="cs-CZ" sz="2800" b="1" u="sng" dirty="0" smtClean="0"/>
          </a:p>
          <a:p>
            <a:endParaRPr lang="cs-CZ" sz="2800" b="1" u="sng" dirty="0" smtClean="0"/>
          </a:p>
          <a:p>
            <a:r>
              <a:rPr lang="cs-CZ" sz="2800" b="1" u="sng" dirty="0" smtClean="0"/>
              <a:t>Ostatní nástroje monetární politiky</a:t>
            </a:r>
          </a:p>
          <a:p>
            <a:r>
              <a:rPr lang="cs-CZ" sz="2800" dirty="0" smtClean="0"/>
              <a:t>stanovení maximálního rozsahu úvěrů komerčních bank (úvěrové limity)</a:t>
            </a:r>
          </a:p>
          <a:p>
            <a:r>
              <a:rPr lang="cs-CZ" sz="2800" dirty="0" smtClean="0"/>
              <a:t>stanovení maximálních úrokových sazeb za úvěry</a:t>
            </a:r>
          </a:p>
          <a:p>
            <a:r>
              <a:rPr lang="cs-CZ" sz="2800" dirty="0" smtClean="0"/>
              <a:t>stanovení minimálních úrokových sazeb pro vklady</a:t>
            </a:r>
          </a:p>
          <a:p>
            <a:r>
              <a:rPr lang="cs-CZ" sz="2800" dirty="0" smtClean="0"/>
              <a:t>stanovení pravidel likvidity (tj. poměru mezi vklady   a úvěry, nebo podíl krytí úvěrů vlastním kapitálem)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Zjistěte jaké nástroje monetární politiky využívá         v současné době ČNB a v jaké výši?</a:t>
            </a:r>
          </a:p>
          <a:p>
            <a:r>
              <a:rPr lang="cs-CZ" sz="2800" dirty="0" smtClean="0"/>
              <a:t>Vypočtěte, jaké množství peněz může být vytvořeno bankami z počátečního depozita Kč 500 000,- Kč       za předpokladu, že výše povinných minimálních rezerv je 5 %. Jaký dopad na nabídku peněz </a:t>
            </a:r>
            <a:r>
              <a:rPr lang="cs-CZ" sz="2800" smtClean="0"/>
              <a:t>může      v </a:t>
            </a:r>
            <a:r>
              <a:rPr lang="cs-CZ" sz="2800" dirty="0" smtClean="0"/>
              <a:t>tomto příkladu mít snížení rezervních </a:t>
            </a:r>
            <a:r>
              <a:rPr lang="cs-CZ" sz="2800" smtClean="0"/>
              <a:t>požadavků    o </a:t>
            </a:r>
            <a:r>
              <a:rPr lang="cs-CZ" sz="2800" dirty="0" smtClean="0"/>
              <a:t>1 %?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1) PALYZOVÁ, Martina a LEŠENAROVÁ, Romana. </a:t>
            </a:r>
            <a:r>
              <a:rPr lang="cs-CZ" i="1" dirty="0"/>
              <a:t>Ekonomika 3 pro střední a vyšší hotelové školy</a:t>
            </a:r>
            <a:r>
              <a:rPr lang="cs-CZ" dirty="0"/>
              <a:t>. 1. vyd. Praha: Fortuna, 2004. 159 s. ISBN 80-7168-897-5.</a:t>
            </a:r>
          </a:p>
          <a:p>
            <a:r>
              <a:rPr lang="cs-CZ" dirty="0"/>
              <a:t>2) KIPIELOVÁ, Ivana a kol. </a:t>
            </a:r>
            <a:r>
              <a:rPr lang="cs-CZ" i="1" dirty="0"/>
              <a:t>Bankovnictví pro střední školy a veřejnost. </a:t>
            </a:r>
            <a:r>
              <a:rPr lang="cs-CZ" dirty="0"/>
              <a:t>Vyd. 1. Praha: Fortuna, 1995. 207 s. ISBN 80-7168-273-X.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580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4. Monetární politika</vt:lpstr>
      <vt:lpstr> </vt:lpstr>
      <vt:lpstr>Snímek 5</vt:lpstr>
      <vt:lpstr>Nástroje měnové politiky</vt:lpstr>
      <vt:lpstr>Snímek 7</vt:lpstr>
      <vt:lpstr>Snímek 8</vt:lpstr>
      <vt:lpstr>Snímek 9</vt:lpstr>
      <vt:lpstr>Snímek 10</vt:lpstr>
      <vt:lpstr>Otázky a úkoly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Sůva</cp:lastModifiedBy>
  <cp:revision>30</cp:revision>
  <dcterms:modified xsi:type="dcterms:W3CDTF">2014-03-04T15:28:19Z</dcterms:modified>
</cp:coreProperties>
</file>