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59" r:id="rId4"/>
    <p:sldId id="260" r:id="rId5"/>
    <p:sldId id="261" r:id="rId6"/>
    <p:sldId id="262" r:id="rId7"/>
    <p:sldId id="263" r:id="rId8"/>
    <p:sldId id="264" r:id="rId9"/>
    <p:sldId id="265" r:id="rId10"/>
    <p:sldId id="266" r:id="rId11"/>
    <p:sldId id="267"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09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4.3.2014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4.3.2014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4.3.2014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1547664" y="404664"/>
            <a:ext cx="6081712" cy="1485900"/>
          </a:xfrm>
          <a:prstGeom prst="rect">
            <a:avLst/>
          </a:prstGeom>
          <a:solidFill>
            <a:srgbClr val="FFFFFF"/>
          </a:solidFill>
          <a:ln w="9525">
            <a:noFill/>
            <a:miter lim="800000"/>
            <a:headEnd/>
            <a:tailEnd/>
          </a:ln>
        </p:spPr>
      </p:pic>
      <p:graphicFrame>
        <p:nvGraphicFramePr>
          <p:cNvPr id="4" name="Tabulka 3"/>
          <p:cNvGraphicFramePr>
            <a:graphicFrameLocks noGrp="1"/>
          </p:cNvGraphicFramePr>
          <p:nvPr/>
        </p:nvGraphicFramePr>
        <p:xfrm>
          <a:off x="1259632" y="1994408"/>
          <a:ext cx="6697662" cy="4314912"/>
        </p:xfrm>
        <a:graphic>
          <a:graphicData uri="http://schemas.openxmlformats.org/drawingml/2006/table">
            <a:tbl>
              <a:tblPr/>
              <a:tblGrid>
                <a:gridCol w="2462212"/>
                <a:gridCol w="4235450"/>
              </a:tblGrid>
              <a:tr h="6477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Název školy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Gymnázium, střední odborná škola, střední odborné učiliště a vyšší odborná škola, Hořice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Číslo projektu</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CZ.1.07/1.5.00/34.0873</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48492">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Název materiálu</a:t>
                      </a: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VY_62_INOVACE_02.02.06 – Služby komerčních bank</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Autor</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Ing. Hana </a:t>
                      </a:r>
                      <a:r>
                        <a:rPr kumimoji="0" lang="cs-CZ" sz="1400" b="0" i="0" u="none" strike="noStrike" cap="none" normalizeH="0" baseline="0" dirty="0" err="1" smtClean="0">
                          <a:ln>
                            <a:noFill/>
                          </a:ln>
                          <a:solidFill>
                            <a:schemeClr val="tx1"/>
                          </a:solidFill>
                          <a:effectLst/>
                          <a:latin typeface="Calibri" pitchFamily="34" charset="0"/>
                          <a:cs typeface="Times New Roman" pitchFamily="18" charset="0"/>
                        </a:rPr>
                        <a:t>Sůvová</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Tematická oblast</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Ekonomika pro </a:t>
                      </a: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3. ročník OA (Bankovnictví)</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Ročník</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Třetí</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Datum tvorby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cs typeface="Times New Roman" pitchFamily="18" charset="0"/>
                        </a:rPr>
                        <a:t>Březen – srpen 2013</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Anotace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Materiál je určen pro výuku tematického celku bankovnictví včetně zvládnutí výpočtů o úrokování a propočty o valutách a devizách.</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44256">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Metodický pokyn</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Materiál obsahuje jak teoretickou část, tak i příklady k procvičování, otázky a úkoly k jednotlivým kapitolám a závěrečný opakovací test.</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Anotace:</a:t>
            </a:r>
          </a:p>
          <a:p>
            <a:r>
              <a:rPr lang="cs-CZ" dirty="0" smtClean="0"/>
              <a:t>Tento materiál vysvětluje základní funkce obchodních bank v </a:t>
            </a:r>
            <a:r>
              <a:rPr lang="cs-CZ" smtClean="0"/>
              <a:t>bankovním systému státu.</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b="1" dirty="0" smtClean="0"/>
              <a:t>6. Služby komerčních bank</a:t>
            </a:r>
            <a:endParaRPr lang="cs-CZ" b="1" dirty="0"/>
          </a:p>
        </p:txBody>
      </p:sp>
      <p:sp>
        <p:nvSpPr>
          <p:cNvPr id="3" name="Podnadpis 2"/>
          <p:cNvSpPr>
            <a:spLocks noGrp="1"/>
          </p:cNvSpPr>
          <p:nvPr>
            <p:ph type="subTitle" idx="1"/>
          </p:nvPr>
        </p:nvSpPr>
        <p:spPr/>
        <p:txBody>
          <a:bodyPr/>
          <a:lstStyle/>
          <a:p>
            <a:endParaRPr lang="cs-CZ"/>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Služby komerčních bank</a:t>
            </a:r>
            <a:endParaRPr lang="cs-CZ" dirty="0"/>
          </a:p>
        </p:txBody>
      </p:sp>
      <p:sp>
        <p:nvSpPr>
          <p:cNvPr id="3" name="Zástupný symbol pro obsah 2"/>
          <p:cNvSpPr>
            <a:spLocks noGrp="1"/>
          </p:cNvSpPr>
          <p:nvPr>
            <p:ph idx="1"/>
          </p:nvPr>
        </p:nvSpPr>
        <p:spPr>
          <a:xfrm>
            <a:off x="457200" y="1196752"/>
            <a:ext cx="8229600" cy="5328592"/>
          </a:xfrm>
        </p:spPr>
        <p:txBody>
          <a:bodyPr>
            <a:normAutofit/>
          </a:bodyPr>
          <a:lstStyle/>
          <a:p>
            <a:r>
              <a:rPr lang="cs-CZ" sz="2800" u="sng" dirty="0" smtClean="0"/>
              <a:t>Vkladové</a:t>
            </a:r>
            <a:r>
              <a:rPr lang="cs-CZ" sz="2800" dirty="0" smtClean="0"/>
              <a:t> = depozitní, klienti ukládají do banky           a vybírají z banky peníze, depozitum (vklad) je částka peněz uložená na bankovním účtu, banka nabízí různé typy účtů, za vložení peněz do banky banka připisuje klientům úrok.</a:t>
            </a:r>
          </a:p>
          <a:p>
            <a:r>
              <a:rPr lang="cs-CZ" sz="2800" u="sng" dirty="0" smtClean="0"/>
              <a:t>Úvěrové</a:t>
            </a:r>
            <a:r>
              <a:rPr lang="cs-CZ" sz="2800" dirty="0" smtClean="0"/>
              <a:t>  = půjčování peněz klientům, banka nabízí různé typy úvěrů, úvěr je návratná forma poskytnutí peněžních prostředků, za tuto službu inkasuje banka od klientů úrok.</a:t>
            </a:r>
          </a:p>
          <a:p>
            <a:r>
              <a:rPr lang="cs-CZ" sz="2800" u="sng" dirty="0" smtClean="0"/>
              <a:t>Ostatní</a:t>
            </a:r>
            <a:r>
              <a:rPr lang="cs-CZ" sz="2800" dirty="0" smtClean="0"/>
              <a:t> – za tyto služby banka inkasuje provizi.</a:t>
            </a:r>
          </a:p>
          <a:p>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a:bodyPr>
          <a:lstStyle/>
          <a:p>
            <a:endParaRPr lang="cs-CZ" sz="2800" u="sng" dirty="0" smtClean="0"/>
          </a:p>
          <a:p>
            <a:r>
              <a:rPr lang="cs-CZ" sz="2800" b="1" u="sng" dirty="0" smtClean="0"/>
              <a:t>Mezi ostatní služby patří např.:</a:t>
            </a:r>
          </a:p>
          <a:p>
            <a:r>
              <a:rPr lang="cs-CZ" sz="2800" u="sng" dirty="0" smtClean="0"/>
              <a:t>Zprostředkování platebního styku </a:t>
            </a:r>
            <a:r>
              <a:rPr lang="cs-CZ" sz="2800" dirty="0" smtClean="0"/>
              <a:t>– banky zprostředkovávají platební styk v tuzemsku                   i se zahraničím, a to hotovostní nebo bezhotovostní.</a:t>
            </a:r>
          </a:p>
          <a:p>
            <a:r>
              <a:rPr lang="cs-CZ" sz="2800" u="sng" dirty="0" smtClean="0"/>
              <a:t>Operace se směnkami </a:t>
            </a:r>
            <a:r>
              <a:rPr lang="cs-CZ" sz="2800" dirty="0" smtClean="0"/>
              <a:t>– banka může zajišťovat   inkaso směnek (cenných papírů)  a vybírat dlužné částky u směnečného dlužníka, může se stát ručitelem směnky (aval) a tím se zavázat, že splatí dlužnou částku v případě, že ji nezaplatí směnečný dlužník, případně nabízí jejich eskont (odkup).</a:t>
            </a:r>
          </a:p>
          <a:p>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88640"/>
            <a:ext cx="8229600" cy="5937523"/>
          </a:xfrm>
        </p:spPr>
        <p:txBody>
          <a:bodyPr>
            <a:normAutofit/>
          </a:bodyPr>
          <a:lstStyle/>
          <a:p>
            <a:endParaRPr lang="cs-CZ" sz="2800" u="sng" dirty="0" smtClean="0"/>
          </a:p>
          <a:p>
            <a:r>
              <a:rPr lang="cs-CZ" sz="2800" u="sng" dirty="0" smtClean="0"/>
              <a:t>Směnárenská činnost </a:t>
            </a:r>
            <a:r>
              <a:rPr lang="cs-CZ" sz="2800" dirty="0" smtClean="0"/>
              <a:t>– nákup a prodej cizí měny, banky stanoví různé kurzy pro valuty (hotové peníze) a pro devizy (peněžní prostředky v cizí měně             na účtech u peněžních ústavů nebo ve formě směnek, šeků apod.).</a:t>
            </a:r>
          </a:p>
          <a:p>
            <a:r>
              <a:rPr lang="cs-CZ" sz="2800" u="sng" dirty="0" smtClean="0"/>
              <a:t>Poskytování bankovních záruk </a:t>
            </a:r>
            <a:r>
              <a:rPr lang="cs-CZ" sz="2800" dirty="0" smtClean="0"/>
              <a:t>– bankovní záruka vzniká písemným prohlášením banky v záruční listině, že uspokojí věřitele do výše peněžní částky, jestliže dlužník nesplní svůj závazek, záruka je potenciálním úvěrem, proto si banky před jejím poskytnutím prověřují bonitu dlužníka, za kterého se zaručí.</a:t>
            </a:r>
          </a:p>
          <a:p>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480720"/>
          </a:xfrm>
        </p:spPr>
        <p:txBody>
          <a:bodyPr>
            <a:normAutofit fontScale="85000" lnSpcReduction="20000"/>
          </a:bodyPr>
          <a:lstStyle/>
          <a:p>
            <a:r>
              <a:rPr lang="cs-CZ" sz="3300" u="sng" dirty="0" smtClean="0"/>
              <a:t>Emise cenných papírů a obchody s cennými papíry </a:t>
            </a:r>
            <a:r>
              <a:rPr lang="cs-CZ" sz="3300" dirty="0" smtClean="0"/>
              <a:t>– banka nabízí služby spojené s přípravou emise cenných papírů a s umístěním cenných papírů          na kapitálovém trhu (zpracování vzorů, zajištění tisku, průzkum trhu atd.), zprostředkovává obchody              s cennými papíry (nákup, prodej podle požadavku klienta), zajišťuje jejich správu (úschova, inkaso dividend, zastoupení majitele na valné hromadě).</a:t>
            </a:r>
          </a:p>
          <a:p>
            <a:r>
              <a:rPr lang="cs-CZ" sz="3300" u="sng" dirty="0" smtClean="0"/>
              <a:t>Poradenská činnost </a:t>
            </a:r>
            <a:r>
              <a:rPr lang="cs-CZ" sz="3300" dirty="0" smtClean="0"/>
              <a:t>– při zakládání nových podnikatelských subjektů, ale i v průběhu podnikání, nabízí banka klientům poradenství týkající se daní, zpracování společenské smlouvy, podnikatelského záměru, posouzení reálnosti předložených projektů, výběru vhodné měny a formy placení                         při obchodování  se zahraničními partnery , financování podniku, poradenství občanům při volbě vhodného depozita či úvěru atd.</a:t>
            </a:r>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a:bodyPr>
          <a:lstStyle/>
          <a:p>
            <a:pPr>
              <a:buNone/>
            </a:pPr>
            <a:endParaRPr lang="cs-CZ" sz="2800" dirty="0" smtClean="0"/>
          </a:p>
          <a:p>
            <a:r>
              <a:rPr lang="cs-CZ" sz="2800" u="sng" dirty="0" smtClean="0"/>
              <a:t>Služby privátního bankovnictví </a:t>
            </a:r>
            <a:r>
              <a:rPr lang="cs-CZ" sz="2800" dirty="0" smtClean="0"/>
              <a:t>– poskytování komplexních bankovních služeb včetně poradenské činnosti a řízení portfolia klienta určené pro firmy      a jednotlivce, poskytování těchto služeb je spojeno    s osobním přístupem, bankovní pracovník specializovaný na tyto služby pracuje pouze                 s několika klienty, klient má svého „osobního bankéře“.</a:t>
            </a:r>
          </a:p>
          <a:p>
            <a:r>
              <a:rPr lang="cs-CZ" sz="2800" u="sng" dirty="0" smtClean="0"/>
              <a:t>Pomoc při zakládání podniků </a:t>
            </a:r>
            <a:r>
              <a:rPr lang="cs-CZ" sz="2800" dirty="0" smtClean="0"/>
              <a:t>se zahraniční majetkovou účastí a při vyhledávání vhodných zahraničních partnerů pro export a import zboží         a služeb.</a:t>
            </a:r>
          </a:p>
          <a:p>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88640"/>
            <a:ext cx="8229600" cy="6480720"/>
          </a:xfrm>
        </p:spPr>
        <p:txBody>
          <a:bodyPr>
            <a:normAutofit/>
          </a:bodyPr>
          <a:lstStyle/>
          <a:p>
            <a:r>
              <a:rPr lang="cs-CZ" sz="2800" u="sng" dirty="0" smtClean="0"/>
              <a:t>Zprostředkování  leasingových obchodů </a:t>
            </a:r>
            <a:r>
              <a:rPr lang="cs-CZ" sz="2800" dirty="0" smtClean="0"/>
              <a:t>– banky zajišťují klientům financování pronájmu zařízení         u vybrané leasingové společnosti.</a:t>
            </a:r>
          </a:p>
          <a:p>
            <a:r>
              <a:rPr lang="cs-CZ" sz="2800" u="sng" dirty="0" smtClean="0"/>
              <a:t>Faktoring a forfaiting  </a:t>
            </a:r>
            <a:r>
              <a:rPr lang="cs-CZ" sz="2800" dirty="0" smtClean="0"/>
              <a:t>- odkup krátkodobých                a dlouhodobých pohledávek před lhůtou splatnosti, pohledávka je zajištěna některým z bankovních instrumentů (bankovní záruka, směnkou atd.).</a:t>
            </a:r>
          </a:p>
          <a:p>
            <a:r>
              <a:rPr lang="cs-CZ" sz="2800" u="sng" dirty="0" smtClean="0"/>
              <a:t>Zprostředkování investic </a:t>
            </a:r>
            <a:r>
              <a:rPr lang="cs-CZ" sz="2800" dirty="0" smtClean="0"/>
              <a:t>do podílových, investičních fondů.</a:t>
            </a:r>
          </a:p>
          <a:p>
            <a:r>
              <a:rPr lang="cs-CZ" sz="2800" dirty="0" smtClean="0"/>
              <a:t>Pronájem bezpečnostních schránek</a:t>
            </a:r>
          </a:p>
          <a:p>
            <a:r>
              <a:rPr lang="cs-CZ" sz="2800" dirty="0" smtClean="0"/>
              <a:t>Prodej losů a pamětních mincí</a:t>
            </a:r>
          </a:p>
          <a:p>
            <a:r>
              <a:rPr lang="cs-CZ" sz="2800" dirty="0" smtClean="0"/>
              <a:t>Zajištění odborných školení zaměřených na oblast falzifikátů bankovek, finanční trhy, peníze.</a:t>
            </a:r>
          </a:p>
          <a:p>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Otázky a úkoly</a:t>
            </a:r>
            <a:endParaRPr lang="cs-CZ" b="1" dirty="0"/>
          </a:p>
        </p:txBody>
      </p:sp>
      <p:sp>
        <p:nvSpPr>
          <p:cNvPr id="3" name="Zástupný symbol pro obsah 2"/>
          <p:cNvSpPr>
            <a:spLocks noGrp="1"/>
          </p:cNvSpPr>
          <p:nvPr>
            <p:ph idx="1"/>
          </p:nvPr>
        </p:nvSpPr>
        <p:spPr/>
        <p:txBody>
          <a:bodyPr/>
          <a:lstStyle/>
          <a:p>
            <a:r>
              <a:rPr lang="cs-CZ" dirty="0" smtClean="0"/>
              <a:t>Vyberte si banku, která působí na našem trhu a zjistěte, jaké služby svým klientům poskytuje (např. webové stránky, informační </a:t>
            </a:r>
            <a:r>
              <a:rPr lang="cs-CZ" smtClean="0"/>
              <a:t>letáčky apod.).</a:t>
            </a:r>
            <a:endParaRPr lang="cs-CZ"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5400" b="1" dirty="0" smtClean="0"/>
              <a:t>Použité zdroje</a:t>
            </a:r>
            <a:endParaRPr lang="cs-CZ" sz="5400" b="1" dirty="0"/>
          </a:p>
        </p:txBody>
      </p:sp>
      <p:sp>
        <p:nvSpPr>
          <p:cNvPr id="3" name="Zástupný symbol pro obsah 2"/>
          <p:cNvSpPr>
            <a:spLocks noGrp="1"/>
          </p:cNvSpPr>
          <p:nvPr>
            <p:ph idx="1"/>
          </p:nvPr>
        </p:nvSpPr>
        <p:spPr/>
        <p:txBody>
          <a:bodyPr/>
          <a:lstStyle/>
          <a:p>
            <a:pPr lvl="0"/>
            <a:r>
              <a:rPr lang="cs-CZ" dirty="0">
                <a:solidFill>
                  <a:prstClr val="black"/>
                </a:solidFill>
              </a:rPr>
              <a:t>1) PALYZOVÁ, Martina a LEŠENAROVÁ, Romana. </a:t>
            </a:r>
            <a:r>
              <a:rPr lang="cs-CZ" i="1" dirty="0">
                <a:solidFill>
                  <a:prstClr val="black"/>
                </a:solidFill>
              </a:rPr>
              <a:t>Ekonomika 3 pro střední a vyšší hotelové školy</a:t>
            </a:r>
            <a:r>
              <a:rPr lang="cs-CZ" dirty="0">
                <a:solidFill>
                  <a:prstClr val="black"/>
                </a:solidFill>
              </a:rPr>
              <a:t>. 1. vyd. Praha: Fortuna, 2004. 159 s. ISBN 80-7168-897-5.</a:t>
            </a:r>
          </a:p>
          <a:p>
            <a:pPr lvl="0"/>
            <a:r>
              <a:rPr lang="cs-CZ" dirty="0">
                <a:solidFill>
                  <a:prstClr val="black"/>
                </a:solidFill>
              </a:rPr>
              <a:t>2) KIPIELOVÁ, Ivana a kol. </a:t>
            </a:r>
            <a:r>
              <a:rPr lang="cs-CZ" i="1" dirty="0">
                <a:solidFill>
                  <a:prstClr val="black"/>
                </a:solidFill>
              </a:rPr>
              <a:t>Bankovnictví pro střední školy a veřejnost. </a:t>
            </a:r>
            <a:r>
              <a:rPr lang="cs-CZ" dirty="0">
                <a:solidFill>
                  <a:prstClr val="black"/>
                </a:solidFill>
              </a:rPr>
              <a:t>Vyd. 1. Praha: Fortuna, 1995. 207 s. ISBN 80-7168-273-X.</a:t>
            </a:r>
          </a:p>
          <a:p>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734</Words>
  <Application>Microsoft Office PowerPoint</Application>
  <PresentationFormat>Předvádění na obrazovce (4:3)</PresentationFormat>
  <Paragraphs>48</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Snímek 1</vt:lpstr>
      <vt:lpstr>Snímek 2</vt:lpstr>
      <vt:lpstr>6. Služby komerčních bank</vt:lpstr>
      <vt:lpstr>Služby komerčních bank</vt:lpstr>
      <vt:lpstr>Snímek 5</vt:lpstr>
      <vt:lpstr>Snímek 6</vt:lpstr>
      <vt:lpstr>Snímek 7</vt:lpstr>
      <vt:lpstr>Snímek 8</vt:lpstr>
      <vt:lpstr>Snímek 9</vt:lpstr>
      <vt:lpstr>Otázky a úkoly</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cp:lastModifiedBy>Sůva</cp:lastModifiedBy>
  <cp:revision>23</cp:revision>
  <dcterms:modified xsi:type="dcterms:W3CDTF">2014-03-04T15:29:58Z</dcterms:modified>
</cp:coreProperties>
</file>