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73" r:id="rId3"/>
    <p:sldId id="265" r:id="rId4"/>
    <p:sldId id="268" r:id="rId5"/>
    <p:sldId id="269" r:id="rId6"/>
    <p:sldId id="270" r:id="rId7"/>
    <p:sldId id="271" r:id="rId8"/>
    <p:sldId id="259" r:id="rId9"/>
    <p:sldId id="260" r:id="rId10"/>
    <p:sldId id="267" r:id="rId11"/>
    <p:sldId id="261" r:id="rId12"/>
    <p:sldId id="274" r:id="rId13"/>
    <p:sldId id="275" r:id="rId14"/>
    <p:sldId id="276" r:id="rId15"/>
    <p:sldId id="277" r:id="rId16"/>
    <p:sldId id="278" r:id="rId17"/>
    <p:sldId id="272" r:id="rId1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7" d="100"/>
          <a:sy n="107" d="100"/>
        </p:scale>
        <p:origin x="-1098" y="4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BCD7C52-144A-41A1-9F70-FB419D71EAA0}" type="datetimeFigureOut">
              <a:rPr lang="cs-CZ" smtClean="0"/>
              <a:pPr/>
              <a:t>4.3.2014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34061BE-A6C0-4DE9-A02C-C0FADFCCC642}"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dirty="0"/>
          </a:p>
        </p:txBody>
      </p:sp>
      <p:sp>
        <p:nvSpPr>
          <p:cNvPr id="4" name="Zástupný symbol pro číslo snímku 3"/>
          <p:cNvSpPr>
            <a:spLocks noGrp="1"/>
          </p:cNvSpPr>
          <p:nvPr>
            <p:ph type="sldNum" sz="quarter" idx="10"/>
          </p:nvPr>
        </p:nvSpPr>
        <p:spPr/>
        <p:txBody>
          <a:bodyPr/>
          <a:lstStyle/>
          <a:p>
            <a:fld id="{534061BE-A6C0-4DE9-A02C-C0FADFCCC642}" type="slidenum">
              <a:rPr lang="cs-CZ" smtClean="0"/>
              <a:pPr/>
              <a:t>16</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4.3.2014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4.3.2014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8A2481B-5154-415F-B752-558547769AA3}" type="datetimeFigureOut">
              <a:rPr lang="cs-CZ" smtClean="0"/>
              <a:pPr/>
              <a:t>4.3.2014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A2481B-5154-415F-B752-558547769AA3}" type="datetimeFigureOut">
              <a:rPr lang="cs-CZ" smtClean="0"/>
              <a:pPr/>
              <a:t>4.3.2014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A2481B-5154-415F-B752-558547769AA3}" type="datetimeFigureOut">
              <a:rPr lang="cs-CZ" smtClean="0"/>
              <a:pPr/>
              <a:t>4.3.2014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8A2481B-5154-415F-B752-558547769AA3}" type="datetimeFigureOut">
              <a:rPr lang="cs-CZ" smtClean="0"/>
              <a:pPr/>
              <a:t>4.3.2014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A2481B-5154-415F-B752-558547769AA3}" type="datetimeFigureOut">
              <a:rPr lang="cs-CZ" smtClean="0"/>
              <a:pPr/>
              <a:t>4.3.2014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4.3.2014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4.3.2014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4.3.2014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4.3.2014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A2481B-5154-415F-B752-558547769AA3}" type="datetimeFigureOut">
              <a:rPr lang="cs-CZ" smtClean="0"/>
              <a:pPr/>
              <a:t>4.3.2014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264769-77EF-4CD0-90DE-F7D7F2D423C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hyperlink" Target="http://www.csob.cz/cz/Csob/Formulare-a-kalkulacky/Stranky/Formulare.aspx"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cstate="print"/>
          <a:srcRect/>
          <a:stretch>
            <a:fillRect/>
          </a:stretch>
        </p:blipFill>
        <p:spPr bwMode="auto">
          <a:xfrm>
            <a:off x="1424898" y="367735"/>
            <a:ext cx="6081712" cy="1485900"/>
          </a:xfrm>
          <a:prstGeom prst="rect">
            <a:avLst/>
          </a:prstGeom>
          <a:solidFill>
            <a:srgbClr val="FFFFFF"/>
          </a:solidFill>
          <a:ln w="9525">
            <a:noFill/>
            <a:miter lim="800000"/>
            <a:headEnd/>
            <a:tailEnd/>
          </a:ln>
        </p:spPr>
      </p:pic>
      <p:graphicFrame>
        <p:nvGraphicFramePr>
          <p:cNvPr id="4" name="Tabulka 3"/>
          <p:cNvGraphicFramePr>
            <a:graphicFrameLocks noGrp="1"/>
          </p:cNvGraphicFramePr>
          <p:nvPr/>
        </p:nvGraphicFramePr>
        <p:xfrm>
          <a:off x="1403648" y="1988840"/>
          <a:ext cx="6697662" cy="4189860"/>
        </p:xfrm>
        <a:graphic>
          <a:graphicData uri="http://schemas.openxmlformats.org/drawingml/2006/table">
            <a:tbl>
              <a:tblPr/>
              <a:tblGrid>
                <a:gridCol w="2462212"/>
                <a:gridCol w="4235450"/>
              </a:tblGrid>
              <a:tr h="6477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Název školy</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Gymnázium, střední odborná škola, střední odborné učiliště a vyšší odborná škola, Hořice</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Číslo projektu</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CZ.1.07/1.5.00/34.0873</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Název materiálu</a:t>
                      </a: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VY_62_INOVACE_02.02.09 – Bezhotovostní platební styk</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Autor</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Ing. Hana </a:t>
                      </a:r>
                      <a:r>
                        <a:rPr kumimoji="0" lang="cs-CZ" sz="1400" b="0" i="0" u="none" strike="noStrike" cap="none" normalizeH="0" baseline="0" dirty="0" err="1" smtClean="0">
                          <a:ln>
                            <a:noFill/>
                          </a:ln>
                          <a:solidFill>
                            <a:schemeClr val="tx1"/>
                          </a:solidFill>
                          <a:effectLst/>
                          <a:latin typeface="Calibri" pitchFamily="34" charset="0"/>
                          <a:cs typeface="Times New Roman" pitchFamily="18" charset="0"/>
                        </a:rPr>
                        <a:t>Sůvová</a:t>
                      </a:r>
                      <a:endParaRPr kumimoji="0" lang="cs-CZ" sz="1400" b="0" i="0" u="none" strike="noStrike" cap="none" normalizeH="0" baseline="0" dirty="0" smtClean="0">
                        <a:ln>
                          <a:noFill/>
                        </a:ln>
                        <a:solidFill>
                          <a:schemeClr val="tx1"/>
                        </a:solidFill>
                        <a:effectLst/>
                        <a:latin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Tematická oblast</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Calibri" pitchFamily="34" charset="0"/>
                          <a:cs typeface="Times New Roman" pitchFamily="18" charset="0"/>
                        </a:rPr>
                        <a:t>Ekonomika pro 3. ročník OA </a:t>
                      </a:r>
                      <a:r>
                        <a:rPr kumimoji="0" lang="cs-CZ" sz="1400" b="0" i="0" u="none" strike="noStrike" cap="none" normalizeH="0" baseline="0" smtClean="0">
                          <a:ln>
                            <a:noFill/>
                          </a:ln>
                          <a:solidFill>
                            <a:schemeClr val="tx1"/>
                          </a:solidFill>
                          <a:effectLst/>
                          <a:latin typeface="Calibri" pitchFamily="34" charset="0"/>
                          <a:cs typeface="Times New Roman" pitchFamily="18" charset="0"/>
                        </a:rPr>
                        <a:t>(Bankovnictví)</a:t>
                      </a:r>
                      <a:endParaRPr kumimoji="0" lang="cs-CZ" sz="1400" b="0" i="0" u="none" strike="noStrike" cap="none" normalizeH="0" baseline="0" dirty="0" smtClean="0">
                        <a:ln>
                          <a:noFill/>
                        </a:ln>
                        <a:solidFill>
                          <a:schemeClr val="tx1"/>
                        </a:solidFill>
                        <a:effectLst/>
                        <a:latin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Ročník</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smtClean="0">
                          <a:ln>
                            <a:noFill/>
                          </a:ln>
                          <a:solidFill>
                            <a:schemeClr val="tx1"/>
                          </a:solidFill>
                          <a:effectLst/>
                          <a:latin typeface="Calibri" pitchFamily="34" charset="0"/>
                          <a:cs typeface="Times New Roman" pitchFamily="18" charset="0"/>
                        </a:rPr>
                        <a:t>Třetí</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Datum tvorby</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cs typeface="Times New Roman" pitchFamily="18" charset="0"/>
                        </a:rPr>
                        <a:t>Březen – srpen 2013</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Anotace</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cs typeface="Times New Roman" pitchFamily="18" charset="0"/>
                        </a:rPr>
                        <a:t>Materiál je určen pro výuku tematického celku bankovnictví včetně zvládnutí výpočtů o úrokování a propočty o valutách a devizách.</a:t>
                      </a: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32000">
                <a:tc>
                  <a:txBody>
                    <a:bodyPr/>
                    <a:lstStyle/>
                    <a:p>
                      <a:pPr marL="0" marR="0" lvl="0" indent="0" algn="l" defTabSz="914400" rtl="0" eaLnBrk="1" fontAlgn="base" latinLnBrk="0" hangingPunct="1">
                        <a:lnSpc>
                          <a:spcPct val="115000"/>
                        </a:lnSpc>
                        <a:spcBef>
                          <a:spcPts val="338"/>
                        </a:spcBef>
                        <a:spcAft>
                          <a:spcPct val="0"/>
                        </a:spcAft>
                        <a:buClrTx/>
                        <a:buSzTx/>
                        <a:buFontTx/>
                        <a:buNone/>
                        <a:tabLst/>
                      </a:pPr>
                      <a:r>
                        <a:rPr kumimoji="0" lang="cs-CZ" sz="1400" b="0" i="0" u="none" strike="noStrike" cap="none" normalizeH="0" baseline="0" dirty="0" smtClean="0">
                          <a:ln>
                            <a:noFill/>
                          </a:ln>
                          <a:solidFill>
                            <a:srgbClr val="000000"/>
                          </a:solidFill>
                          <a:effectLst/>
                          <a:latin typeface="Arial" pitchFamily="34" charset="0"/>
                          <a:cs typeface="Times New Roman" pitchFamily="18" charset="0"/>
                        </a:rPr>
                        <a:t>Metodický pokyn</a:t>
                      </a:r>
                      <a:endPar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endParaRPr>
                    </a:p>
                  </a:txBody>
                  <a:tcPr anchor="ctr" horzOverflow="overflow">
                    <a:lnL w="2857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cs typeface="Times New Roman" pitchFamily="18" charset="0"/>
                        </a:rPr>
                        <a:t>Materiál obsahuje jak teoretickou část, tak i příklady k procvičování, otázky a úkoly k jednotlivým kapitolám a </a:t>
                      </a:r>
                      <a:r>
                        <a:rPr kumimoji="0" lang="cs-CZ" sz="1100" b="0" i="0" u="none" strike="noStrike" cap="none" normalizeH="0" baseline="0" smtClean="0">
                          <a:ln>
                            <a:noFill/>
                          </a:ln>
                          <a:solidFill>
                            <a:schemeClr val="tx1"/>
                          </a:solidFill>
                          <a:effectLst/>
                          <a:latin typeface="Calibri" pitchFamily="34" charset="0"/>
                          <a:cs typeface="Times New Roman" pitchFamily="18" charset="0"/>
                        </a:rPr>
                        <a:t>závěrečný opakovací test.</a:t>
                      </a:r>
                      <a:endParaRPr kumimoji="0" lang="cs-CZ" sz="1100" b="0" i="0" u="none" strike="noStrike" cap="none" normalizeH="0" baseline="0" dirty="0" smtClean="0">
                        <a:ln>
                          <a:noFill/>
                        </a:ln>
                        <a:solidFill>
                          <a:schemeClr val="tx1"/>
                        </a:solidFill>
                        <a:effectLst/>
                        <a:latin typeface="Calibri" pitchFamily="34" charset="0"/>
                        <a:cs typeface="Times New Roman" pitchFamily="18" charset="0"/>
                      </a:endParaRPr>
                    </a:p>
                  </a:txBody>
                  <a:tcPr anchor="ctr" horzOverflow="overflow">
                    <a:lnL w="12700"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endParaRPr lang="cs-CZ"/>
          </a:p>
        </p:txBody>
      </p:sp>
      <p:sp>
        <p:nvSpPr>
          <p:cNvPr id="3" name="Zástupný symbol pro obsah 2"/>
          <p:cNvSpPr>
            <a:spLocks noGrp="1"/>
          </p:cNvSpPr>
          <p:nvPr>
            <p:ph idx="1"/>
          </p:nvPr>
        </p:nvSpPr>
        <p:spPr/>
        <p:txBody>
          <a:bodyPr/>
          <a:lstStyle/>
          <a:p>
            <a:r>
              <a:rPr lang="cs-CZ" dirty="0" smtClean="0"/>
              <a:t>Anotace:</a:t>
            </a:r>
          </a:p>
          <a:p>
            <a:r>
              <a:rPr lang="cs-CZ" dirty="0" smtClean="0"/>
              <a:t>Tento materiál vysvětluje způsoby bezhotovostního platebního styku včetně používaných dokladů (příkazy k úhradě, inkasu,…)</a:t>
            </a:r>
            <a:endParaRPr lang="cs-CZ"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b="1" dirty="0" smtClean="0"/>
              <a:t>9. Bezhotovostní platební styk</a:t>
            </a:r>
            <a:endParaRPr lang="cs-CZ" b="1" dirty="0"/>
          </a:p>
        </p:txBody>
      </p:sp>
      <p:sp>
        <p:nvSpPr>
          <p:cNvPr id="3" name="Podnadpis 2"/>
          <p:cNvSpPr>
            <a:spLocks noGrp="1"/>
          </p:cNvSpPr>
          <p:nvPr>
            <p:ph type="subTitle" idx="1"/>
          </p:nvPr>
        </p:nvSpPr>
        <p:spPr/>
        <p:txBody>
          <a:bodyPr/>
          <a:lstStyle/>
          <a:p>
            <a:endParaRPr lang="cs-CZ"/>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994122"/>
          </a:xfrm>
        </p:spPr>
        <p:txBody>
          <a:bodyPr/>
          <a:lstStyle/>
          <a:p>
            <a:r>
              <a:rPr lang="cs-CZ" b="1" dirty="0" smtClean="0"/>
              <a:t>Bezhotovostní placení</a:t>
            </a:r>
            <a:endParaRPr lang="cs-CZ" b="1" dirty="0"/>
          </a:p>
        </p:txBody>
      </p:sp>
      <p:sp>
        <p:nvSpPr>
          <p:cNvPr id="3" name="Zástupný symbol pro obsah 2"/>
          <p:cNvSpPr>
            <a:spLocks noGrp="1"/>
          </p:cNvSpPr>
          <p:nvPr>
            <p:ph idx="1"/>
          </p:nvPr>
        </p:nvSpPr>
        <p:spPr>
          <a:xfrm>
            <a:off x="457200" y="1196752"/>
            <a:ext cx="8229600" cy="4929411"/>
          </a:xfrm>
        </p:spPr>
        <p:txBody>
          <a:bodyPr>
            <a:normAutofit/>
          </a:bodyPr>
          <a:lstStyle/>
          <a:p>
            <a:endParaRPr lang="cs-CZ" sz="2800" dirty="0" smtClean="0"/>
          </a:p>
          <a:p>
            <a:pPr>
              <a:buNone/>
            </a:pPr>
            <a:r>
              <a:rPr lang="cs-CZ" sz="2800" dirty="0" smtClean="0"/>
              <a:t>     Existují 2 formy:</a:t>
            </a:r>
          </a:p>
          <a:p>
            <a:r>
              <a:rPr lang="cs-CZ" sz="2800" dirty="0" smtClean="0"/>
              <a:t>a) </a:t>
            </a:r>
            <a:r>
              <a:rPr lang="cs-CZ" sz="2800" u="sng" dirty="0" smtClean="0"/>
              <a:t>úhradová forma </a:t>
            </a:r>
            <a:r>
              <a:rPr lang="cs-CZ" sz="2800" dirty="0" smtClean="0"/>
              <a:t>– plátce zadá příkaz k úhradě, banka z jeho účtu odepíše prostředky, odešle je     jiné bance, která je připíše příjemci platby, obě   strany jsou o provedení úhrady informovány  výpisem z účtu, příkaz k úhradě může být jednotlivý, hromadný, trvalý</a:t>
            </a:r>
          </a:p>
          <a:p>
            <a:endParaRPr lang="cs-CZ" dirty="0"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10" name="Text Box 14"/>
          <p:cNvSpPr txBox="1">
            <a:spLocks noChangeArrowheads="1"/>
          </p:cNvSpPr>
          <p:nvPr/>
        </p:nvSpPr>
        <p:spPr bwMode="auto">
          <a:xfrm>
            <a:off x="1997199" y="2735759"/>
            <a:ext cx="1800225" cy="720725"/>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Komerční banka Praha 1</a:t>
            </a:r>
            <a:endParaRPr kumimoji="0" lang="cs-CZ" sz="9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Účet Vltavy</a:t>
            </a:r>
            <a:endParaRPr kumimoji="0" lang="cs-CZ" sz="1800" b="0" i="0" u="none" strike="noStrike" cap="none" normalizeH="0" baseline="0" dirty="0" smtClean="0">
              <a:ln>
                <a:noFill/>
              </a:ln>
              <a:solidFill>
                <a:schemeClr val="tx1"/>
              </a:solidFill>
              <a:effectLst/>
              <a:latin typeface="Arial" pitchFamily="34" charset="0"/>
            </a:endParaRPr>
          </a:p>
        </p:txBody>
      </p:sp>
      <p:sp>
        <p:nvSpPr>
          <p:cNvPr id="4109" name="Text Box 13"/>
          <p:cNvSpPr txBox="1">
            <a:spLocks noChangeArrowheads="1"/>
          </p:cNvSpPr>
          <p:nvPr/>
        </p:nvSpPr>
        <p:spPr bwMode="auto">
          <a:xfrm>
            <a:off x="4788024" y="2735759"/>
            <a:ext cx="1800225" cy="720725"/>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ČSOB Olomouc</a:t>
            </a:r>
            <a:endParaRPr kumimoji="0" lang="cs-CZ" sz="900" b="0" i="0" u="none" strike="noStrike" cap="none" normalizeH="0" baseline="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Účet Vejnar textil</a:t>
            </a:r>
            <a:endParaRPr kumimoji="0" lang="cs-CZ" sz="1800" b="0" i="0" u="none" strike="noStrike" cap="none" normalizeH="0" baseline="0" smtClean="0">
              <a:ln>
                <a:noFill/>
              </a:ln>
              <a:solidFill>
                <a:schemeClr val="tx1"/>
              </a:solidFill>
              <a:effectLst/>
              <a:latin typeface="Arial" pitchFamily="34" charset="0"/>
            </a:endParaRPr>
          </a:p>
        </p:txBody>
      </p:sp>
      <p:sp>
        <p:nvSpPr>
          <p:cNvPr id="4108" name="Text Box 12"/>
          <p:cNvSpPr txBox="1">
            <a:spLocks noChangeArrowheads="1"/>
          </p:cNvSpPr>
          <p:nvPr/>
        </p:nvSpPr>
        <p:spPr bwMode="auto">
          <a:xfrm>
            <a:off x="1997199" y="4293096"/>
            <a:ext cx="1800225" cy="360363"/>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Obchodní dům Vltava</a:t>
            </a:r>
            <a:endParaRPr kumimoji="0" lang="cs-CZ" sz="1800" b="0" i="0" u="none" strike="noStrike" cap="none" normalizeH="0" baseline="0" smtClean="0">
              <a:ln>
                <a:noFill/>
              </a:ln>
              <a:solidFill>
                <a:schemeClr val="tx1"/>
              </a:solidFill>
              <a:effectLst/>
              <a:latin typeface="Arial" pitchFamily="34" charset="0"/>
            </a:endParaRPr>
          </a:p>
        </p:txBody>
      </p:sp>
      <p:sp>
        <p:nvSpPr>
          <p:cNvPr id="4107" name="Text Box 11"/>
          <p:cNvSpPr txBox="1">
            <a:spLocks noChangeArrowheads="1"/>
          </p:cNvSpPr>
          <p:nvPr/>
        </p:nvSpPr>
        <p:spPr bwMode="auto">
          <a:xfrm>
            <a:off x="4788024" y="4293096"/>
            <a:ext cx="1800225" cy="360363"/>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Vejnar  textil</a:t>
            </a:r>
            <a:endParaRPr kumimoji="0" lang="cs-CZ" sz="1800" b="0" i="0" u="none" strike="noStrike" cap="none" normalizeH="0" baseline="0" smtClean="0">
              <a:ln>
                <a:noFill/>
              </a:ln>
              <a:solidFill>
                <a:schemeClr val="tx1"/>
              </a:solidFill>
              <a:effectLst/>
              <a:latin typeface="Arial" pitchFamily="34" charset="0"/>
            </a:endParaRPr>
          </a:p>
        </p:txBody>
      </p:sp>
      <p:sp>
        <p:nvSpPr>
          <p:cNvPr id="4106" name="AutoShape 10"/>
          <p:cNvSpPr>
            <a:spLocks noChangeShapeType="1"/>
          </p:cNvSpPr>
          <p:nvPr/>
        </p:nvSpPr>
        <p:spPr bwMode="auto">
          <a:xfrm>
            <a:off x="3797424" y="2983409"/>
            <a:ext cx="990600" cy="0"/>
          </a:xfrm>
          <a:prstGeom prst="straightConnector1">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cs-CZ"/>
          </a:p>
        </p:txBody>
      </p:sp>
      <p:sp>
        <p:nvSpPr>
          <p:cNvPr id="4105" name="AutoShape 9"/>
          <p:cNvSpPr>
            <a:spLocks noChangeShapeType="1"/>
          </p:cNvSpPr>
          <p:nvPr/>
        </p:nvSpPr>
        <p:spPr bwMode="auto">
          <a:xfrm>
            <a:off x="5397624" y="3456484"/>
            <a:ext cx="0" cy="836612"/>
          </a:xfrm>
          <a:prstGeom prst="straightConnector1">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cs-CZ"/>
          </a:p>
        </p:txBody>
      </p:sp>
      <p:sp>
        <p:nvSpPr>
          <p:cNvPr id="4104" name="AutoShape 8"/>
          <p:cNvSpPr>
            <a:spLocks noChangeShapeType="1"/>
          </p:cNvSpPr>
          <p:nvPr/>
        </p:nvSpPr>
        <p:spPr bwMode="auto">
          <a:xfrm flipH="1">
            <a:off x="3800698" y="4494659"/>
            <a:ext cx="990600" cy="0"/>
          </a:xfrm>
          <a:prstGeom prst="straightConnector1">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cs-CZ"/>
          </a:p>
        </p:txBody>
      </p:sp>
      <p:sp>
        <p:nvSpPr>
          <p:cNvPr id="4103" name="AutoShape 7"/>
          <p:cNvSpPr>
            <a:spLocks noChangeShapeType="1"/>
          </p:cNvSpPr>
          <p:nvPr/>
        </p:nvSpPr>
        <p:spPr bwMode="auto">
          <a:xfrm>
            <a:off x="2959224" y="3456484"/>
            <a:ext cx="0" cy="836612"/>
          </a:xfrm>
          <a:prstGeom prst="straightConnector1">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cs-CZ"/>
          </a:p>
        </p:txBody>
      </p:sp>
      <p:sp>
        <p:nvSpPr>
          <p:cNvPr id="4102" name="AutoShape 6"/>
          <p:cNvSpPr>
            <a:spLocks noChangeShapeType="1"/>
          </p:cNvSpPr>
          <p:nvPr/>
        </p:nvSpPr>
        <p:spPr bwMode="auto">
          <a:xfrm flipV="1">
            <a:off x="2513136" y="3456484"/>
            <a:ext cx="0" cy="836612"/>
          </a:xfrm>
          <a:prstGeom prst="straightConnector1">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cs-CZ"/>
          </a:p>
        </p:txBody>
      </p:sp>
      <p:sp>
        <p:nvSpPr>
          <p:cNvPr id="4101" name="Text Box 5"/>
          <p:cNvSpPr txBox="1">
            <a:spLocks noChangeArrowheads="1"/>
          </p:cNvSpPr>
          <p:nvPr/>
        </p:nvSpPr>
        <p:spPr bwMode="auto">
          <a:xfrm>
            <a:off x="3851920" y="2348880"/>
            <a:ext cx="819150" cy="495300"/>
          </a:xfrm>
          <a:prstGeom prst="rect">
            <a:avLst/>
          </a:prstGeom>
          <a:solidFill>
            <a:srgbClr val="FFFFFF"/>
          </a:solidFill>
          <a:ln w="9525">
            <a:solidFill>
              <a:srgbClr val="FFFFFF"/>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dirty="0" smtClean="0">
                <a:ln>
                  <a:noFill/>
                </a:ln>
                <a:solidFill>
                  <a:schemeClr val="tx1"/>
                </a:solidFill>
                <a:effectLst/>
                <a:latin typeface="Calibri" pitchFamily="34" charset="0"/>
                <a:ea typeface="Calibri" pitchFamily="34" charset="0"/>
                <a:cs typeface="Times New Roman" pitchFamily="18" charset="0"/>
              </a:rPr>
              <a:t>3.Převod prostředků</a:t>
            </a:r>
            <a:endParaRPr kumimoji="0" lang="cs-CZ" sz="1800" b="0" i="0" u="none" strike="noStrike" cap="none" normalizeH="0" baseline="0" dirty="0" smtClean="0">
              <a:ln>
                <a:noFill/>
              </a:ln>
              <a:solidFill>
                <a:schemeClr val="tx1"/>
              </a:solidFill>
              <a:effectLst/>
              <a:latin typeface="Arial" pitchFamily="34" charset="0"/>
            </a:endParaRPr>
          </a:p>
        </p:txBody>
      </p:sp>
      <p:sp>
        <p:nvSpPr>
          <p:cNvPr id="4100" name="Text Box 4"/>
          <p:cNvSpPr txBox="1">
            <a:spLocks noChangeArrowheads="1"/>
          </p:cNvSpPr>
          <p:nvPr/>
        </p:nvSpPr>
        <p:spPr bwMode="auto">
          <a:xfrm>
            <a:off x="5559549" y="3593009"/>
            <a:ext cx="819150" cy="495300"/>
          </a:xfrm>
          <a:prstGeom prst="rect">
            <a:avLst/>
          </a:prstGeom>
          <a:solidFill>
            <a:srgbClr val="FFFFFF"/>
          </a:solidFill>
          <a:ln w="9525">
            <a:solidFill>
              <a:srgbClr val="FFFFFF"/>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4.výpis z účtu</a:t>
            </a:r>
            <a:endParaRPr kumimoji="0" lang="cs-CZ" sz="1800" b="0" i="0" u="none" strike="noStrike" cap="none" normalizeH="0" baseline="0" smtClean="0">
              <a:ln>
                <a:noFill/>
              </a:ln>
              <a:solidFill>
                <a:schemeClr val="tx1"/>
              </a:solidFill>
              <a:effectLst/>
              <a:latin typeface="Arial" pitchFamily="34" charset="0"/>
            </a:endParaRPr>
          </a:p>
        </p:txBody>
      </p:sp>
      <p:sp>
        <p:nvSpPr>
          <p:cNvPr id="4099" name="Text Box 3"/>
          <p:cNvSpPr txBox="1">
            <a:spLocks noChangeArrowheads="1"/>
          </p:cNvSpPr>
          <p:nvPr/>
        </p:nvSpPr>
        <p:spPr bwMode="auto">
          <a:xfrm>
            <a:off x="3054474" y="3593009"/>
            <a:ext cx="819150" cy="495300"/>
          </a:xfrm>
          <a:prstGeom prst="rect">
            <a:avLst/>
          </a:prstGeom>
          <a:solidFill>
            <a:srgbClr val="FFFFFF"/>
          </a:solidFill>
          <a:ln w="9525">
            <a:solidFill>
              <a:srgbClr val="FFFFFF"/>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4.výpis z účtu</a:t>
            </a:r>
            <a:endParaRPr kumimoji="0" lang="cs-CZ" sz="1800" b="0" i="0" u="none" strike="noStrike" cap="none" normalizeH="0" baseline="0" smtClean="0">
              <a:ln>
                <a:noFill/>
              </a:ln>
              <a:solidFill>
                <a:schemeClr val="tx1"/>
              </a:solidFill>
              <a:effectLst/>
              <a:latin typeface="Arial" pitchFamily="34" charset="0"/>
            </a:endParaRPr>
          </a:p>
        </p:txBody>
      </p:sp>
      <p:sp>
        <p:nvSpPr>
          <p:cNvPr id="4098" name="Text Box 2"/>
          <p:cNvSpPr txBox="1">
            <a:spLocks noChangeArrowheads="1"/>
          </p:cNvSpPr>
          <p:nvPr/>
        </p:nvSpPr>
        <p:spPr bwMode="auto">
          <a:xfrm>
            <a:off x="1568573" y="3593009"/>
            <a:ext cx="819151" cy="495300"/>
          </a:xfrm>
          <a:prstGeom prst="rect">
            <a:avLst/>
          </a:prstGeom>
          <a:solidFill>
            <a:srgbClr val="FFFFFF"/>
          </a:solidFill>
          <a:ln w="9525">
            <a:solidFill>
              <a:srgbClr val="FFFFFF"/>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2.příkaz k úhradě</a:t>
            </a:r>
            <a:endParaRPr kumimoji="0" lang="cs-CZ" sz="1800" b="0" i="0" u="none" strike="noStrike" cap="none" normalizeH="0" baseline="0" smtClean="0">
              <a:ln>
                <a:noFill/>
              </a:ln>
              <a:solidFill>
                <a:schemeClr val="tx1"/>
              </a:solidFill>
              <a:effectLst/>
              <a:latin typeface="Arial" pitchFamily="34" charset="0"/>
            </a:endParaRPr>
          </a:p>
        </p:txBody>
      </p:sp>
      <p:sp>
        <p:nvSpPr>
          <p:cNvPr id="4097" name="Text Box 1"/>
          <p:cNvSpPr txBox="1">
            <a:spLocks noChangeArrowheads="1"/>
          </p:cNvSpPr>
          <p:nvPr/>
        </p:nvSpPr>
        <p:spPr bwMode="auto">
          <a:xfrm>
            <a:off x="3740274" y="4716959"/>
            <a:ext cx="1104900" cy="514350"/>
          </a:xfrm>
          <a:prstGeom prst="rect">
            <a:avLst/>
          </a:prstGeom>
          <a:solidFill>
            <a:srgbClr val="FFFFFF"/>
          </a:solidFill>
          <a:ln w="9525">
            <a:solidFill>
              <a:srgbClr val="FFFFFF"/>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1.daňový doklad(faktura)</a:t>
            </a:r>
            <a:endParaRPr kumimoji="0" lang="cs-CZ" sz="1800" b="0" i="0" u="none" strike="noStrike" cap="none" normalizeH="0" baseline="0" smtClean="0">
              <a:ln>
                <a:noFill/>
              </a:ln>
              <a:solidFill>
                <a:schemeClr val="tx1"/>
              </a:solidFill>
              <a:effectLst/>
              <a:latin typeface="Arial" pitchFamily="34" charset="0"/>
            </a:endParaRPr>
          </a:p>
        </p:txBody>
      </p:sp>
      <p:sp>
        <p:nvSpPr>
          <p:cNvPr id="4111" name="Rectangle 15"/>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endParaRPr>
          </a:p>
        </p:txBody>
      </p:sp>
      <p:sp>
        <p:nvSpPr>
          <p:cNvPr id="4120" name="Rectangle 24"/>
          <p:cNvSpPr>
            <a:spLocks noChangeArrowheads="1"/>
          </p:cNvSpPr>
          <p:nvPr/>
        </p:nvSpPr>
        <p:spPr bwMode="auto">
          <a:xfrm>
            <a:off x="0" y="45720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620688"/>
            <a:ext cx="8229600" cy="5505475"/>
          </a:xfrm>
        </p:spPr>
        <p:txBody>
          <a:bodyPr/>
          <a:lstStyle/>
          <a:p>
            <a:endParaRPr lang="cs-CZ" sz="2800" dirty="0" smtClean="0"/>
          </a:p>
          <a:p>
            <a:endParaRPr lang="cs-CZ" sz="2800" dirty="0" smtClean="0"/>
          </a:p>
          <a:p>
            <a:r>
              <a:rPr lang="cs-CZ" sz="2800" dirty="0" smtClean="0"/>
              <a:t>b) </a:t>
            </a:r>
            <a:r>
              <a:rPr lang="cs-CZ" sz="2800" u="sng" dirty="0" smtClean="0"/>
              <a:t>inkasní forma </a:t>
            </a:r>
            <a:r>
              <a:rPr lang="cs-CZ" sz="2800" dirty="0" smtClean="0"/>
              <a:t>– příkaz zadává příjemce peněz, majitel účtu musí předem inkaso povolit – dává bance písemný souhlas, zároveň určí, do jaké maximální výše je možné inkasovat. Příjemce         pak zadává příkaz k inkasu – jednotlivý, hromadný, trvalý</a:t>
            </a:r>
          </a:p>
          <a:p>
            <a:endParaRPr lang="cs-CZ"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1" name="Text Box 13"/>
          <p:cNvSpPr txBox="1">
            <a:spLocks noChangeArrowheads="1"/>
          </p:cNvSpPr>
          <p:nvPr/>
        </p:nvSpPr>
        <p:spPr bwMode="auto">
          <a:xfrm>
            <a:off x="2123728" y="2132856"/>
            <a:ext cx="1800225" cy="720725"/>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Komerční banka Praha 1</a:t>
            </a:r>
            <a:endParaRPr kumimoji="0" lang="cs-CZ" sz="900" b="0" i="0" u="none" strike="noStrike" cap="none" normalizeH="0" baseline="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Účet Vltavy</a:t>
            </a:r>
            <a:endParaRPr kumimoji="0" lang="cs-CZ" sz="1800" b="0" i="0" u="none" strike="noStrike" cap="none" normalizeH="0" baseline="0" smtClean="0">
              <a:ln>
                <a:noFill/>
              </a:ln>
              <a:solidFill>
                <a:schemeClr val="tx1"/>
              </a:solidFill>
              <a:effectLst/>
              <a:latin typeface="Arial" pitchFamily="34" charset="0"/>
            </a:endParaRPr>
          </a:p>
        </p:txBody>
      </p:sp>
      <p:sp>
        <p:nvSpPr>
          <p:cNvPr id="2060" name="Text Box 12"/>
          <p:cNvSpPr txBox="1">
            <a:spLocks noChangeArrowheads="1"/>
          </p:cNvSpPr>
          <p:nvPr/>
        </p:nvSpPr>
        <p:spPr bwMode="auto">
          <a:xfrm>
            <a:off x="4914553" y="2132856"/>
            <a:ext cx="1800225" cy="720725"/>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ČSOB Praha</a:t>
            </a:r>
            <a:endParaRPr kumimoji="0" lang="cs-CZ" sz="900" b="0" i="0" u="none" strike="noStrike" cap="none" normalizeH="0" baseline="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Účet Pražské energetiky</a:t>
            </a:r>
            <a:endParaRPr kumimoji="0" lang="cs-CZ" sz="1800" b="0" i="0" u="none" strike="noStrike" cap="none" normalizeH="0" baseline="0" smtClean="0">
              <a:ln>
                <a:noFill/>
              </a:ln>
              <a:solidFill>
                <a:schemeClr val="tx1"/>
              </a:solidFill>
              <a:effectLst/>
              <a:latin typeface="Arial" pitchFamily="34" charset="0"/>
            </a:endParaRPr>
          </a:p>
        </p:txBody>
      </p:sp>
      <p:sp>
        <p:nvSpPr>
          <p:cNvPr id="2059" name="Text Box 11"/>
          <p:cNvSpPr txBox="1">
            <a:spLocks noChangeArrowheads="1"/>
          </p:cNvSpPr>
          <p:nvPr/>
        </p:nvSpPr>
        <p:spPr bwMode="auto">
          <a:xfrm>
            <a:off x="2123728" y="3690193"/>
            <a:ext cx="1800225" cy="360363"/>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Obchodní dům Vltava</a:t>
            </a:r>
            <a:endParaRPr kumimoji="0" lang="cs-CZ" sz="1800" b="0" i="0" u="none" strike="noStrike" cap="none" normalizeH="0" baseline="0" smtClean="0">
              <a:ln>
                <a:noFill/>
              </a:ln>
              <a:solidFill>
                <a:schemeClr val="tx1"/>
              </a:solidFill>
              <a:effectLst/>
              <a:latin typeface="Arial" pitchFamily="34" charset="0"/>
            </a:endParaRPr>
          </a:p>
        </p:txBody>
      </p:sp>
      <p:sp>
        <p:nvSpPr>
          <p:cNvPr id="2058" name="Text Box 10"/>
          <p:cNvSpPr txBox="1">
            <a:spLocks noChangeArrowheads="1"/>
          </p:cNvSpPr>
          <p:nvPr/>
        </p:nvSpPr>
        <p:spPr bwMode="auto">
          <a:xfrm>
            <a:off x="4914553" y="3690193"/>
            <a:ext cx="1800225" cy="360363"/>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Pražská energetika</a:t>
            </a:r>
            <a:endParaRPr kumimoji="0" lang="cs-CZ" sz="1800" b="0" i="0" u="none" strike="noStrike" cap="none" normalizeH="0" baseline="0" smtClean="0">
              <a:ln>
                <a:noFill/>
              </a:ln>
              <a:solidFill>
                <a:schemeClr val="tx1"/>
              </a:solidFill>
              <a:effectLst/>
              <a:latin typeface="Arial" pitchFamily="34" charset="0"/>
            </a:endParaRPr>
          </a:p>
        </p:txBody>
      </p:sp>
      <p:sp>
        <p:nvSpPr>
          <p:cNvPr id="2057" name="AutoShape 9"/>
          <p:cNvSpPr>
            <a:spLocks noChangeShapeType="1"/>
          </p:cNvSpPr>
          <p:nvPr/>
        </p:nvSpPr>
        <p:spPr bwMode="auto">
          <a:xfrm>
            <a:off x="3923953" y="2380506"/>
            <a:ext cx="990600" cy="0"/>
          </a:xfrm>
          <a:prstGeom prst="straightConnector1">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cs-CZ"/>
          </a:p>
        </p:txBody>
      </p:sp>
      <p:sp>
        <p:nvSpPr>
          <p:cNvPr id="2056" name="AutoShape 8"/>
          <p:cNvSpPr>
            <a:spLocks noChangeShapeType="1"/>
          </p:cNvSpPr>
          <p:nvPr/>
        </p:nvSpPr>
        <p:spPr bwMode="auto">
          <a:xfrm>
            <a:off x="6105178" y="2855168"/>
            <a:ext cx="0" cy="836613"/>
          </a:xfrm>
          <a:prstGeom prst="straightConnector1">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cs-CZ"/>
          </a:p>
        </p:txBody>
      </p:sp>
      <p:sp>
        <p:nvSpPr>
          <p:cNvPr id="2055" name="AutoShape 7"/>
          <p:cNvSpPr>
            <a:spLocks noChangeShapeType="1"/>
          </p:cNvSpPr>
          <p:nvPr/>
        </p:nvSpPr>
        <p:spPr bwMode="auto">
          <a:xfrm flipH="1">
            <a:off x="3923953" y="3921968"/>
            <a:ext cx="990600" cy="0"/>
          </a:xfrm>
          <a:prstGeom prst="straightConnector1">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cs-CZ"/>
          </a:p>
        </p:txBody>
      </p:sp>
      <p:sp>
        <p:nvSpPr>
          <p:cNvPr id="2054" name="AutoShape 6"/>
          <p:cNvSpPr>
            <a:spLocks noChangeShapeType="1"/>
          </p:cNvSpPr>
          <p:nvPr/>
        </p:nvSpPr>
        <p:spPr bwMode="auto">
          <a:xfrm>
            <a:off x="3085753" y="2853581"/>
            <a:ext cx="0" cy="836612"/>
          </a:xfrm>
          <a:prstGeom prst="straightConnector1">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cs-CZ"/>
          </a:p>
        </p:txBody>
      </p:sp>
      <p:sp>
        <p:nvSpPr>
          <p:cNvPr id="2053" name="AutoShape 5"/>
          <p:cNvSpPr>
            <a:spLocks noChangeShapeType="1"/>
          </p:cNvSpPr>
          <p:nvPr/>
        </p:nvSpPr>
        <p:spPr bwMode="auto">
          <a:xfrm flipV="1">
            <a:off x="4971703" y="2855168"/>
            <a:ext cx="0" cy="836613"/>
          </a:xfrm>
          <a:prstGeom prst="straightConnector1">
            <a:avLst/>
          </a:prstGeom>
          <a:noFill/>
          <a:ln w="9525">
            <a:solidFill>
              <a:srgbClr val="000000"/>
            </a:solidFill>
            <a:round/>
            <a:headEnd/>
            <a:tailEnd type="triangle" w="med" len="med"/>
          </a:ln>
        </p:spPr>
        <p:txBody>
          <a:bodyPr vert="horz" wrap="square" lIns="91440" tIns="45720" rIns="91440" bIns="45720" numCol="1" anchor="t" anchorCtr="0" compatLnSpc="1">
            <a:prstTxWarp prst="textNoShape">
              <a:avLst/>
            </a:prstTxWarp>
          </a:bodyPr>
          <a:lstStyle/>
          <a:p>
            <a:endParaRPr lang="cs-CZ"/>
          </a:p>
        </p:txBody>
      </p:sp>
      <p:sp>
        <p:nvSpPr>
          <p:cNvPr id="2052" name="Text Box 4"/>
          <p:cNvSpPr txBox="1">
            <a:spLocks noChangeArrowheads="1"/>
          </p:cNvSpPr>
          <p:nvPr/>
        </p:nvSpPr>
        <p:spPr bwMode="auto">
          <a:xfrm>
            <a:off x="6190903" y="2993281"/>
            <a:ext cx="819150" cy="495300"/>
          </a:xfrm>
          <a:prstGeom prst="rect">
            <a:avLst/>
          </a:prstGeom>
          <a:solidFill>
            <a:srgbClr val="FFFFFF"/>
          </a:solidFill>
          <a:ln w="9525">
            <a:solidFill>
              <a:srgbClr val="FFFFFF"/>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4.výpis z účtu</a:t>
            </a:r>
            <a:endParaRPr kumimoji="0" lang="cs-CZ" sz="1800" b="0" i="0" u="none" strike="noStrike" cap="none" normalizeH="0" baseline="0" smtClean="0">
              <a:ln>
                <a:noFill/>
              </a:ln>
              <a:solidFill>
                <a:schemeClr val="tx1"/>
              </a:solidFill>
              <a:effectLst/>
              <a:latin typeface="Arial" pitchFamily="34" charset="0"/>
            </a:endParaRPr>
          </a:p>
        </p:txBody>
      </p:sp>
      <p:sp>
        <p:nvSpPr>
          <p:cNvPr id="2051" name="Text Box 3"/>
          <p:cNvSpPr txBox="1">
            <a:spLocks noChangeArrowheads="1"/>
          </p:cNvSpPr>
          <p:nvPr/>
        </p:nvSpPr>
        <p:spPr bwMode="auto">
          <a:xfrm>
            <a:off x="2123728" y="3052018"/>
            <a:ext cx="819150" cy="495300"/>
          </a:xfrm>
          <a:prstGeom prst="rect">
            <a:avLst/>
          </a:prstGeom>
          <a:solidFill>
            <a:srgbClr val="FFFFFF"/>
          </a:solidFill>
          <a:ln w="9525">
            <a:solidFill>
              <a:srgbClr val="FFFFFF"/>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4.výpis z účtu</a:t>
            </a:r>
            <a:endParaRPr kumimoji="0" lang="cs-CZ" sz="1800" b="0" i="0" u="none" strike="noStrike" cap="none" normalizeH="0" baseline="0" smtClean="0">
              <a:ln>
                <a:noFill/>
              </a:ln>
              <a:solidFill>
                <a:schemeClr val="tx1"/>
              </a:solidFill>
              <a:effectLst/>
              <a:latin typeface="Arial" pitchFamily="34" charset="0"/>
            </a:endParaRPr>
          </a:p>
        </p:txBody>
      </p:sp>
      <p:sp>
        <p:nvSpPr>
          <p:cNvPr id="2050" name="Text Box 2"/>
          <p:cNvSpPr txBox="1">
            <a:spLocks noChangeArrowheads="1"/>
          </p:cNvSpPr>
          <p:nvPr/>
        </p:nvSpPr>
        <p:spPr bwMode="auto">
          <a:xfrm>
            <a:off x="5133628" y="2993281"/>
            <a:ext cx="819150" cy="495300"/>
          </a:xfrm>
          <a:prstGeom prst="rect">
            <a:avLst/>
          </a:prstGeom>
          <a:solidFill>
            <a:srgbClr val="FFFFFF"/>
          </a:solidFill>
          <a:ln w="9525">
            <a:solidFill>
              <a:srgbClr val="FFFFFF"/>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2.příkaz k inkasu</a:t>
            </a:r>
            <a:endParaRPr kumimoji="0" lang="cs-CZ" sz="1800" b="0" i="0" u="none" strike="noStrike" cap="none" normalizeH="0" baseline="0" smtClean="0">
              <a:ln>
                <a:noFill/>
              </a:ln>
              <a:solidFill>
                <a:schemeClr val="tx1"/>
              </a:solidFill>
              <a:effectLst/>
              <a:latin typeface="Arial" pitchFamily="34" charset="0"/>
            </a:endParaRPr>
          </a:p>
        </p:txBody>
      </p:sp>
      <p:sp>
        <p:nvSpPr>
          <p:cNvPr id="2049" name="Text Box 1"/>
          <p:cNvSpPr txBox="1">
            <a:spLocks noChangeArrowheads="1"/>
          </p:cNvSpPr>
          <p:nvPr/>
        </p:nvSpPr>
        <p:spPr bwMode="auto">
          <a:xfrm>
            <a:off x="3866803" y="4114056"/>
            <a:ext cx="1104900" cy="514350"/>
          </a:xfrm>
          <a:prstGeom prst="rect">
            <a:avLst/>
          </a:prstGeom>
          <a:solidFill>
            <a:srgbClr val="FFFFFF"/>
          </a:solidFill>
          <a:ln w="9525">
            <a:solidFill>
              <a:srgbClr val="FFFFFF"/>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s-CZ" sz="1100" b="0" i="0" u="none" strike="noStrike" cap="none" normalizeH="0" baseline="0" smtClean="0">
                <a:ln>
                  <a:noFill/>
                </a:ln>
                <a:solidFill>
                  <a:schemeClr val="tx1"/>
                </a:solidFill>
                <a:effectLst/>
                <a:latin typeface="Calibri" pitchFamily="34" charset="0"/>
                <a:ea typeface="Calibri" pitchFamily="34" charset="0"/>
                <a:cs typeface="Times New Roman" pitchFamily="18" charset="0"/>
              </a:rPr>
              <a:t>1.daňový doklad(faktura)</a:t>
            </a:r>
            <a:endParaRPr kumimoji="0" lang="cs-CZ" sz="1800" b="0" i="0" u="none" strike="noStrike" cap="none" normalizeH="0" baseline="0" smtClean="0">
              <a:ln>
                <a:noFill/>
              </a:ln>
              <a:solidFill>
                <a:schemeClr val="tx1"/>
              </a:solidFill>
              <a:effectLst/>
              <a:latin typeface="Arial" pitchFamily="34" charset="0"/>
            </a:endParaRPr>
          </a:p>
        </p:txBody>
      </p:sp>
      <p:sp>
        <p:nvSpPr>
          <p:cNvPr id="2062" name="Rectangle 14"/>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endParaRPr>
          </a:p>
        </p:txBody>
      </p:sp>
      <p:sp>
        <p:nvSpPr>
          <p:cNvPr id="2070" name="Rectangle 22"/>
          <p:cNvSpPr>
            <a:spLocks noChangeArrowheads="1"/>
          </p:cNvSpPr>
          <p:nvPr/>
        </p:nvSpPr>
        <p:spPr bwMode="auto">
          <a:xfrm>
            <a:off x="0" y="45720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sz="1800" b="0" i="0" u="none" strike="noStrike" cap="none" normalizeH="0" baseline="0" smtClean="0">
              <a:ln>
                <a:noFill/>
              </a:ln>
              <a:solidFill>
                <a:schemeClr val="tx1"/>
              </a:solidFill>
              <a:effectLst/>
              <a:latin typeface="Arial"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548680"/>
            <a:ext cx="8229600" cy="868958"/>
          </a:xfrm>
        </p:spPr>
        <p:txBody>
          <a:bodyPr>
            <a:noAutofit/>
          </a:bodyPr>
          <a:lstStyle/>
          <a:p>
            <a:r>
              <a:rPr lang="cs-CZ" sz="3600" b="1" dirty="0" smtClean="0"/>
              <a:t>Příkaz k úhradě/inkasu</a:t>
            </a:r>
            <a:r>
              <a:rPr lang="cs-CZ" dirty="0" smtClean="0"/>
              <a:t> </a:t>
            </a:r>
            <a:br>
              <a:rPr lang="cs-CZ" dirty="0" smtClean="0"/>
            </a:br>
            <a:endParaRPr lang="cs-CZ" dirty="0"/>
          </a:p>
        </p:txBody>
      </p:sp>
      <p:sp>
        <p:nvSpPr>
          <p:cNvPr id="3" name="Zástupný symbol pro obsah 2"/>
          <p:cNvSpPr>
            <a:spLocks noGrp="1"/>
          </p:cNvSpPr>
          <p:nvPr>
            <p:ph idx="1"/>
          </p:nvPr>
        </p:nvSpPr>
        <p:spPr/>
        <p:txBody>
          <a:bodyPr>
            <a:normAutofit/>
          </a:bodyPr>
          <a:lstStyle/>
          <a:p>
            <a:r>
              <a:rPr lang="cs-CZ" sz="2800" u="sng" dirty="0" smtClean="0"/>
              <a:t>= doklad, který slouží pro bezhotovostní placení</a:t>
            </a:r>
          </a:p>
          <a:p>
            <a:r>
              <a:rPr lang="cs-CZ" sz="2800" u="sng" dirty="0" smtClean="0"/>
              <a:t>Druhy:</a:t>
            </a:r>
          </a:p>
          <a:p>
            <a:r>
              <a:rPr lang="cs-CZ" sz="2800" b="1" dirty="0" smtClean="0"/>
              <a:t>Jednotlivý</a:t>
            </a:r>
            <a:r>
              <a:rPr lang="cs-CZ" sz="2800" dirty="0" smtClean="0"/>
              <a:t> – pro jednu platbu/inkaso</a:t>
            </a:r>
          </a:p>
          <a:p>
            <a:r>
              <a:rPr lang="cs-CZ" sz="2800" b="1" dirty="0" smtClean="0"/>
              <a:t>Hromadný</a:t>
            </a:r>
            <a:r>
              <a:rPr lang="cs-CZ" sz="2800" dirty="0" smtClean="0"/>
              <a:t> – pro více plateb/inkas</a:t>
            </a:r>
          </a:p>
          <a:p>
            <a:r>
              <a:rPr lang="cs-CZ" sz="2800" b="1" dirty="0" smtClean="0"/>
              <a:t>Trvalý</a:t>
            </a:r>
            <a:r>
              <a:rPr lang="cs-CZ" sz="2800" dirty="0" smtClean="0"/>
              <a:t> – pro platby/inkasa, které se pravidelně opakují (příkaz je zadán pouze jednou a platby nebo inkasa peněz se v určeném termínu a v určené výši opakují např. příkaz k úhradě nájemného, splátek půjček, atd.)</a:t>
            </a:r>
            <a:endParaRPr lang="cs-CZ" sz="28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6408712"/>
          </a:xfrm>
        </p:spPr>
        <p:txBody>
          <a:bodyPr>
            <a:normAutofit/>
          </a:bodyPr>
          <a:lstStyle/>
          <a:p>
            <a:r>
              <a:rPr lang="cs-CZ" sz="3600" b="1" dirty="0" smtClean="0"/>
              <a:t>Náležitosti příkazu k úhradě/inkasu</a:t>
            </a:r>
          </a:p>
          <a:p>
            <a:endParaRPr lang="cs-CZ" sz="2800" dirty="0" smtClean="0"/>
          </a:p>
          <a:p>
            <a:endParaRPr lang="cs-CZ" sz="2800" dirty="0" smtClean="0"/>
          </a:p>
          <a:p>
            <a:r>
              <a:rPr lang="cs-CZ" sz="2800" dirty="0" smtClean="0"/>
              <a:t>na vrub účtu číslo – </a:t>
            </a:r>
            <a:r>
              <a:rPr lang="cs-CZ" sz="2800" dirty="0" err="1" smtClean="0"/>
              <a:t>číslo</a:t>
            </a:r>
            <a:r>
              <a:rPr lang="cs-CZ" sz="2800" dirty="0" smtClean="0"/>
              <a:t> účtu, z něhož bude placeno</a:t>
            </a:r>
          </a:p>
          <a:p>
            <a:r>
              <a:rPr lang="cs-CZ" sz="2800" dirty="0" smtClean="0"/>
              <a:t>kód banky – </a:t>
            </a:r>
            <a:r>
              <a:rPr lang="cs-CZ" sz="2800" dirty="0" err="1" smtClean="0"/>
              <a:t>banky</a:t>
            </a:r>
            <a:r>
              <a:rPr lang="cs-CZ" sz="2800" dirty="0" smtClean="0"/>
              <a:t> mají přiděleny kódy, které rozlišují, kam prostředky směřují</a:t>
            </a:r>
          </a:p>
          <a:p>
            <a:r>
              <a:rPr lang="cs-CZ" sz="2800" dirty="0" smtClean="0"/>
              <a:t>ve prospěch účtu číslo – </a:t>
            </a:r>
            <a:r>
              <a:rPr lang="cs-CZ" sz="2800" dirty="0" err="1" smtClean="0"/>
              <a:t>číslo</a:t>
            </a:r>
            <a:r>
              <a:rPr lang="cs-CZ" sz="2800" dirty="0" smtClean="0"/>
              <a:t> účtu příjemce platby</a:t>
            </a:r>
          </a:p>
          <a:p>
            <a:r>
              <a:rPr lang="cs-CZ" sz="2800" dirty="0" smtClean="0"/>
              <a:t>datum splatnosti </a:t>
            </a:r>
          </a:p>
          <a:p>
            <a:r>
              <a:rPr lang="cs-CZ" sz="2800" dirty="0" smtClean="0"/>
              <a:t>variabilní symbol – umožňuje příjemci určit, o jakou platbu jde, např. číslo faktury, smlouvy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332656"/>
            <a:ext cx="8229600" cy="5793507"/>
          </a:xfrm>
        </p:spPr>
        <p:txBody>
          <a:bodyPr>
            <a:normAutofit/>
          </a:bodyPr>
          <a:lstStyle/>
          <a:p>
            <a:r>
              <a:rPr lang="cs-CZ" sz="2800" dirty="0" smtClean="0"/>
              <a:t>konstantní symbol – určuje druh platby, používá se pro statistické sledování, vyplnění není povinné, např. 008 – platba za zboží</a:t>
            </a:r>
          </a:p>
          <a:p>
            <a:r>
              <a:rPr lang="cs-CZ" sz="2800" dirty="0" smtClean="0"/>
              <a:t>specifický symbol – používá se v případě potřeby blíže určit platbu</a:t>
            </a:r>
          </a:p>
          <a:p>
            <a:r>
              <a:rPr lang="cs-CZ" sz="2800" dirty="0" smtClean="0"/>
              <a:t>popis pro vlastní potřebu, zpráva pro příjemce – usnadňuje určení platby</a:t>
            </a:r>
          </a:p>
          <a:p>
            <a:r>
              <a:rPr lang="cs-CZ" sz="2800" dirty="0" smtClean="0"/>
              <a:t>podpis a odeslání – při podání internetem přiděleno heslo, kterým se příkaz podepisuje, někdy banky žádají další jištění zasláním kódu pomocí SMS zprávy, papírový příkaz musí být podepsán přesně podle podpisového vzoru, případně vč. razítka</a:t>
            </a:r>
          </a:p>
          <a:p>
            <a:endParaRPr lang="cs-CZ"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548680"/>
            <a:ext cx="8229600" cy="5577483"/>
          </a:xfrm>
        </p:spPr>
        <p:txBody>
          <a:bodyPr>
            <a:normAutofit/>
          </a:bodyPr>
          <a:lstStyle/>
          <a:p>
            <a:pPr algn="ctr">
              <a:buNone/>
            </a:pPr>
            <a:r>
              <a:rPr lang="cs-CZ" sz="4400" b="1" dirty="0" smtClean="0"/>
              <a:t>Otázky a úkoly</a:t>
            </a:r>
          </a:p>
          <a:p>
            <a:r>
              <a:rPr lang="cs-CZ" sz="2800" dirty="0" smtClean="0"/>
              <a:t>Jaké jsou výhody bezhotovostního placení?</a:t>
            </a:r>
          </a:p>
          <a:p>
            <a:endParaRPr lang="cs-CZ" sz="2800" dirty="0" smtClean="0"/>
          </a:p>
          <a:p>
            <a:r>
              <a:rPr lang="cs-CZ" sz="2800" dirty="0" smtClean="0"/>
              <a:t>Vyplňte příkaz k úhradě dle zadání:</a:t>
            </a:r>
          </a:p>
          <a:p>
            <a:pPr>
              <a:buNone/>
            </a:pPr>
            <a:r>
              <a:rPr lang="cs-CZ" sz="2800" dirty="0" smtClean="0"/>
              <a:t>    </a:t>
            </a:r>
            <a:r>
              <a:rPr lang="cs-CZ" sz="2800" dirty="0" err="1" smtClean="0"/>
              <a:t>Mileta</a:t>
            </a:r>
            <a:r>
              <a:rPr lang="cs-CZ" sz="2800" dirty="0" smtClean="0"/>
              <a:t>, a. s. Hořice, č. účtu u KB 19-758456/0100 obdržela dnešního dne fakturu č. 45813 za nákup příze od MYKO, a. s. Brno, č. účtu u KB                      25-225655/0100 splatnou za 10 dní bankovním převodem ve výši celkem 854 215,- Kč. Příkaz             k úhradě vystavil a podepsal Novotný a Novák.</a:t>
            </a:r>
            <a:endParaRPr lang="cs-CZ" sz="2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57150" y="561975"/>
            <a:ext cx="9029700" cy="5734050"/>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857224" y="-1"/>
            <a:ext cx="7143800" cy="6821177"/>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cstate="print"/>
          <a:srcRect/>
          <a:stretch>
            <a:fillRect/>
          </a:stretch>
        </p:blipFill>
        <p:spPr bwMode="auto">
          <a:xfrm>
            <a:off x="380971" y="571480"/>
            <a:ext cx="8334433" cy="5715040"/>
          </a:xfrm>
          <a:prstGeom prst="rect">
            <a:avLst/>
          </a:prstGeom>
          <a:noFill/>
          <a:ln w="9525">
            <a:no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cstate="print"/>
          <a:srcRect/>
          <a:stretch>
            <a:fillRect/>
          </a:stretch>
        </p:blipFill>
        <p:spPr bwMode="auto">
          <a:xfrm>
            <a:off x="1071538" y="142851"/>
            <a:ext cx="6858048" cy="6593835"/>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3" cstate="print"/>
          <a:srcRect/>
          <a:stretch>
            <a:fillRect/>
          </a:stretch>
        </p:blipFill>
        <p:spPr bwMode="auto">
          <a:xfrm>
            <a:off x="1928794" y="0"/>
            <a:ext cx="4929222" cy="680812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5400" b="1" dirty="0" smtClean="0"/>
              <a:t>Použité zdroje</a:t>
            </a:r>
            <a:endParaRPr lang="cs-CZ" sz="5400" b="1" dirty="0"/>
          </a:p>
        </p:txBody>
      </p:sp>
      <p:sp>
        <p:nvSpPr>
          <p:cNvPr id="3" name="Zástupný symbol pro obsah 2"/>
          <p:cNvSpPr>
            <a:spLocks noGrp="1"/>
          </p:cNvSpPr>
          <p:nvPr>
            <p:ph idx="1"/>
          </p:nvPr>
        </p:nvSpPr>
        <p:spPr>
          <a:xfrm>
            <a:off x="457200" y="1600200"/>
            <a:ext cx="8229600" cy="5686452"/>
          </a:xfrm>
        </p:spPr>
        <p:txBody>
          <a:bodyPr>
            <a:normAutofit fontScale="92500" lnSpcReduction="20000"/>
          </a:bodyPr>
          <a:lstStyle/>
          <a:p>
            <a:r>
              <a:rPr lang="cs-CZ" dirty="0"/>
              <a:t>1)	KLÍNSKÝ, Petr a MÜNCH, Otto. </a:t>
            </a:r>
            <a:r>
              <a:rPr lang="cs-CZ" i="1" dirty="0"/>
              <a:t>Ekonomika 3 pro obchodní akademie a ostatní střední školy</a:t>
            </a:r>
            <a:r>
              <a:rPr lang="cs-CZ" dirty="0"/>
              <a:t>. 4., </a:t>
            </a:r>
            <a:r>
              <a:rPr lang="cs-CZ" dirty="0" err="1"/>
              <a:t>upr</a:t>
            </a:r>
            <a:r>
              <a:rPr lang="cs-CZ" dirty="0"/>
              <a:t>. vyd. Praha: Fortuna, 2011. 239 s. ISBN 978-80-7373-002-4.</a:t>
            </a:r>
          </a:p>
          <a:p>
            <a:r>
              <a:rPr lang="cs-CZ" dirty="0"/>
              <a:t>2)	KLÍNSKÝ, Petr a MÜNCH, Otto. </a:t>
            </a:r>
            <a:r>
              <a:rPr lang="cs-CZ" i="1" dirty="0"/>
              <a:t>Ekonomika 3 pro obchodní akademie a ostatní střední školy</a:t>
            </a:r>
            <a:r>
              <a:rPr lang="cs-CZ" dirty="0"/>
              <a:t>. Vyd. 1. Praha: Fortuna, 2002. 247 s. ISBN 80-7168-826-6</a:t>
            </a:r>
            <a:r>
              <a:rPr lang="cs-CZ" dirty="0" smtClean="0"/>
              <a:t>.</a:t>
            </a:r>
          </a:p>
          <a:p>
            <a:r>
              <a:rPr lang="cs-CZ" dirty="0" smtClean="0"/>
              <a:t>3</a:t>
            </a:r>
            <a:r>
              <a:rPr lang="cs-CZ" dirty="0" smtClean="0"/>
              <a:t>) </a:t>
            </a:r>
            <a:r>
              <a:rPr lang="cs-CZ" dirty="0" smtClean="0">
                <a:hlinkClick r:id="rId2"/>
              </a:rPr>
              <a:t>http://</a:t>
            </a:r>
            <a:r>
              <a:rPr lang="cs-CZ" dirty="0" smtClean="0">
                <a:hlinkClick r:id="rId2"/>
              </a:rPr>
              <a:t>www.</a:t>
            </a:r>
            <a:r>
              <a:rPr lang="cs-CZ" dirty="0" err="1" smtClean="0">
                <a:hlinkClick r:id="rId2"/>
              </a:rPr>
              <a:t>csob.cz</a:t>
            </a:r>
            <a:r>
              <a:rPr lang="cs-CZ" dirty="0" smtClean="0">
                <a:hlinkClick r:id="rId2"/>
              </a:rPr>
              <a:t>/</a:t>
            </a:r>
            <a:r>
              <a:rPr lang="cs-CZ" dirty="0" err="1" smtClean="0">
                <a:hlinkClick r:id="rId2"/>
              </a:rPr>
              <a:t>cz</a:t>
            </a:r>
            <a:r>
              <a:rPr lang="cs-CZ" dirty="0" smtClean="0">
                <a:hlinkClick r:id="rId2"/>
              </a:rPr>
              <a:t>/</a:t>
            </a:r>
            <a:r>
              <a:rPr lang="cs-CZ" dirty="0" err="1" smtClean="0">
                <a:hlinkClick r:id="rId2"/>
              </a:rPr>
              <a:t>Csob</a:t>
            </a:r>
            <a:r>
              <a:rPr lang="cs-CZ" dirty="0" smtClean="0">
                <a:hlinkClick r:id="rId2"/>
              </a:rPr>
              <a:t>/</a:t>
            </a:r>
            <a:r>
              <a:rPr lang="cs-CZ" dirty="0" err="1" smtClean="0">
                <a:hlinkClick r:id="rId2"/>
              </a:rPr>
              <a:t>Formulare</a:t>
            </a:r>
            <a:r>
              <a:rPr lang="cs-CZ" dirty="0" smtClean="0">
                <a:hlinkClick r:id="rId2"/>
              </a:rPr>
              <a:t>-a-</a:t>
            </a:r>
            <a:r>
              <a:rPr lang="cs-CZ" dirty="0" err="1" smtClean="0">
                <a:hlinkClick r:id="rId2"/>
              </a:rPr>
              <a:t>kalkulacky</a:t>
            </a:r>
            <a:r>
              <a:rPr lang="cs-CZ" dirty="0" smtClean="0">
                <a:hlinkClick r:id="rId2"/>
              </a:rPr>
              <a:t>/</a:t>
            </a:r>
            <a:r>
              <a:rPr lang="cs-CZ" dirty="0" err="1" smtClean="0">
                <a:hlinkClick r:id="rId2"/>
              </a:rPr>
              <a:t>Stranky</a:t>
            </a:r>
            <a:r>
              <a:rPr lang="cs-CZ" dirty="0" smtClean="0">
                <a:hlinkClick r:id="rId2"/>
              </a:rPr>
              <a:t>/</a:t>
            </a:r>
            <a:r>
              <a:rPr lang="cs-CZ" dirty="0" err="1" smtClean="0">
                <a:hlinkClick r:id="rId2"/>
              </a:rPr>
              <a:t>Formulare.aspx</a:t>
            </a:r>
            <a:endParaRPr lang="cs-CZ" dirty="0" smtClean="0"/>
          </a:p>
          <a:p>
            <a:r>
              <a:rPr lang="cs-CZ" dirty="0" smtClean="0"/>
              <a:t>4) vlastní zdroje</a:t>
            </a:r>
          </a:p>
          <a:p>
            <a:pPr>
              <a:buNone/>
            </a:pPr>
            <a:r>
              <a:rPr lang="cs-CZ" dirty="0" smtClean="0"/>
              <a:t/>
            </a:r>
            <a:br>
              <a:rPr lang="cs-CZ" dirty="0" smtClean="0"/>
            </a:br>
            <a:endParaRPr lang="cs-CZ" dirty="0" smtClean="0"/>
          </a:p>
          <a:p>
            <a:endParaRPr lang="cs-CZ" dirty="0"/>
          </a:p>
          <a:p>
            <a:endParaRPr lang="cs-CZ"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97</TotalTime>
  <Words>576</Words>
  <Application>Microsoft Office PowerPoint</Application>
  <PresentationFormat>Předvádění na obrazovce (4:3)</PresentationFormat>
  <Paragraphs>81</Paragraphs>
  <Slides>17</Slides>
  <Notes>1</Notes>
  <HiddenSlides>0</HiddenSlides>
  <MMClips>0</MMClips>
  <ScaleCrop>false</ScaleCrop>
  <HeadingPairs>
    <vt:vector size="4" baseType="variant">
      <vt:variant>
        <vt:lpstr>Motiv</vt:lpstr>
      </vt:variant>
      <vt:variant>
        <vt:i4>1</vt:i4>
      </vt:variant>
      <vt:variant>
        <vt:lpstr>Nadpisy snímků</vt:lpstr>
      </vt:variant>
      <vt:variant>
        <vt:i4>17</vt:i4>
      </vt:variant>
    </vt:vector>
  </HeadingPairs>
  <TitlesOfParts>
    <vt:vector size="18" baseType="lpstr">
      <vt:lpstr>Motiv sady Office</vt:lpstr>
      <vt:lpstr>Snímek 1</vt:lpstr>
      <vt:lpstr>Snímek 2</vt:lpstr>
      <vt:lpstr>9. Bezhotovostní platební styk</vt:lpstr>
      <vt:lpstr>Bezhotovostní placení</vt:lpstr>
      <vt:lpstr>Snímek 5</vt:lpstr>
      <vt:lpstr>Snímek 6</vt:lpstr>
      <vt:lpstr>Snímek 7</vt:lpstr>
      <vt:lpstr>Příkaz k úhradě/inkasu  </vt:lpstr>
      <vt:lpstr>Snímek 9</vt:lpstr>
      <vt:lpstr>Snímek 10</vt:lpstr>
      <vt:lpstr>Snímek 11</vt:lpstr>
      <vt:lpstr>Snímek 12</vt:lpstr>
      <vt:lpstr>Snímek 13</vt:lpstr>
      <vt:lpstr>Snímek 14</vt:lpstr>
      <vt:lpstr>Snímek 15</vt:lpstr>
      <vt:lpstr>Snímek 16</vt:lpstr>
      <vt:lpstr>Použité zdroje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cp:lastModifiedBy>Sůva</cp:lastModifiedBy>
  <cp:revision>36</cp:revision>
  <dcterms:modified xsi:type="dcterms:W3CDTF">2014-03-04T18:14:45Z</dcterms:modified>
</cp:coreProperties>
</file>