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72" r:id="rId4"/>
    <p:sldId id="257" r:id="rId5"/>
    <p:sldId id="258" r:id="rId6"/>
    <p:sldId id="273" r:id="rId7"/>
    <p:sldId id="267" r:id="rId8"/>
    <p:sldId id="274" r:id="rId9"/>
    <p:sldId id="259" r:id="rId10"/>
    <p:sldId id="260" r:id="rId11"/>
    <p:sldId id="275" r:id="rId12"/>
    <p:sldId id="261" r:id="rId13"/>
    <p:sldId id="262" r:id="rId14"/>
    <p:sldId id="263" r:id="rId15"/>
    <p:sldId id="264" r:id="rId16"/>
    <p:sldId id="269" r:id="rId17"/>
    <p:sldId id="265" r:id="rId18"/>
    <p:sldId id="268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2204864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VY_62_INOVACE_02.02.10 – Platební karty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historii vzniku platebních karet, druhy platebních karet, výhody používání </a:t>
            </a:r>
            <a:r>
              <a:rPr lang="cs-CZ" smtClean="0"/>
              <a:t>v platebním styku.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10. Platební karty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Platební karta = malá, obvykle plastová karta s údaji identifikujícími jejího majitele (např. jméno, příjmení, fotografie, magnetický proužek, čip nebo otisk palce).</a:t>
            </a:r>
          </a:p>
          <a:p>
            <a:r>
              <a:rPr lang="cs-CZ" sz="2800" dirty="0" smtClean="0"/>
              <a:t>Pomocí karty je prováděna identifikace držitele karty a jeho autorizace ke vstupu k účtu, k úhradě služeb či zboží apod.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Historie platebních karet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Autofit/>
          </a:bodyPr>
          <a:lstStyle/>
          <a:p>
            <a:r>
              <a:rPr lang="cs-CZ" sz="2800" dirty="0" smtClean="0"/>
              <a:t>První platební kartu začala v roce 1914 vydávat americká telefonní a telegrafní společnosti Western Union </a:t>
            </a:r>
            <a:r>
              <a:rPr lang="cs-CZ" sz="2800" dirty="0" err="1" smtClean="0"/>
              <a:t>Telegraph</a:t>
            </a:r>
            <a:r>
              <a:rPr lang="cs-CZ" sz="2800" dirty="0" smtClean="0"/>
              <a:t> </a:t>
            </a:r>
            <a:r>
              <a:rPr lang="cs-CZ" sz="2800" dirty="0" err="1" smtClean="0"/>
              <a:t>Company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Byla vyrobena z plechu a umožňovala zákazníkům telefonovat a posílat telegramy bez okamžitého placení, zákazník na konci měsíce obdržel soupis telefonátů a telegramů, jejich jednotlivé ceny             a celkový součet, který jednorázově zaplatil šekem nebo příkazem z banky.</a:t>
            </a:r>
          </a:p>
          <a:p>
            <a:r>
              <a:rPr lang="cs-CZ" sz="2800" dirty="0" smtClean="0"/>
              <a:t>Rok 1950 byl rokem vzniku první univerzálně použitelné platební karty od klubu </a:t>
            </a:r>
            <a:r>
              <a:rPr lang="cs-CZ" sz="2800" dirty="0" err="1" smtClean="0"/>
              <a:t>Diners</a:t>
            </a:r>
            <a:r>
              <a:rPr lang="cs-CZ" sz="2800" dirty="0" smtClean="0"/>
              <a:t> </a:t>
            </a:r>
            <a:r>
              <a:rPr lang="cs-CZ" sz="2800" dirty="0" err="1" smtClean="0"/>
              <a:t>Club</a:t>
            </a:r>
            <a:r>
              <a:rPr lang="cs-CZ" sz="2800" dirty="0" smtClean="0"/>
              <a:t> – ten vydával svým členům úvěrové karty </a:t>
            </a:r>
            <a:r>
              <a:rPr lang="cs-CZ" sz="2800" dirty="0" err="1" smtClean="0"/>
              <a:t>Charge</a:t>
            </a:r>
            <a:r>
              <a:rPr lang="cs-CZ" sz="2800" dirty="0" smtClean="0"/>
              <a:t> </a:t>
            </a:r>
            <a:r>
              <a:rPr lang="cs-CZ" sz="2800" dirty="0" err="1" smtClean="0"/>
              <a:t>Card</a:t>
            </a:r>
            <a:r>
              <a:rPr lang="cs-CZ" sz="2800" dirty="0" smtClean="0"/>
              <a:t> pro bezhotovostní placení v restauracích a později            u všech smluvních hotelů, restaurací a obchodů.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/>
              <a:t>Pravou „bankovní“ platební kartu vydala </a:t>
            </a:r>
            <a:r>
              <a:rPr lang="cs-CZ" sz="3300" dirty="0" err="1" smtClean="0"/>
              <a:t>The</a:t>
            </a:r>
            <a:r>
              <a:rPr lang="cs-CZ" sz="3300" dirty="0" smtClean="0"/>
              <a:t> </a:t>
            </a:r>
            <a:r>
              <a:rPr lang="cs-CZ" sz="3300" dirty="0" err="1" smtClean="0"/>
              <a:t>Franklin</a:t>
            </a:r>
            <a:r>
              <a:rPr lang="cs-CZ" sz="3300" dirty="0" smtClean="0"/>
              <a:t> </a:t>
            </a:r>
            <a:r>
              <a:rPr lang="cs-CZ" sz="3300" dirty="0" err="1" smtClean="0"/>
              <a:t>National</a:t>
            </a:r>
            <a:r>
              <a:rPr lang="cs-CZ" sz="3300" dirty="0" smtClean="0"/>
              <a:t> Bank z New Yorku v roce 1951 – karta byla vydávána zdarma důvěryhodným klientům, obchodníci platili bance poplatek za provedené platby. Klienti museli provedené nákupy uhradit      do 30, 60 nebo 90 dnů.</a:t>
            </a:r>
          </a:p>
          <a:p>
            <a:r>
              <a:rPr lang="cs-CZ" sz="3300" dirty="0" smtClean="0"/>
              <a:t>V roce 1958 začala vydávat platební karty Bank         </a:t>
            </a:r>
            <a:r>
              <a:rPr lang="cs-CZ" sz="3300" dirty="0" err="1" smtClean="0"/>
              <a:t>of</a:t>
            </a:r>
            <a:r>
              <a:rPr lang="cs-CZ" sz="3300" dirty="0" smtClean="0"/>
              <a:t>  </a:t>
            </a:r>
            <a:r>
              <a:rPr lang="cs-CZ" sz="3300" dirty="0" err="1" smtClean="0"/>
              <a:t>America</a:t>
            </a:r>
            <a:r>
              <a:rPr lang="cs-CZ" sz="3300" dirty="0" smtClean="0"/>
              <a:t> – byly jako první na světě vyrobeny           z plastu, což umožňovalo placení pomocí mechanických snímačů – </a:t>
            </a:r>
            <a:r>
              <a:rPr lang="cs-CZ" sz="3300" dirty="0" err="1" smtClean="0"/>
              <a:t>imprinterů</a:t>
            </a:r>
            <a:r>
              <a:rPr lang="cs-CZ" sz="3300" dirty="0" smtClean="0"/>
              <a:t>. Tato banka zpřístupnila svůj úspěšný projekt i ostatním americkým bankám a jedné anglické = tím se dostaly i do Evropy.</a:t>
            </a:r>
          </a:p>
          <a:p>
            <a:r>
              <a:rPr lang="cs-CZ" sz="3300" dirty="0" smtClean="0"/>
              <a:t>První platební karta u nás byla vydána v roce 1988 Živnostenskou bankou jako dispoziční karta                 k tuzexovému účtu, od poloviny roku 1989 vydávala Česká státní spořitelna svým klientům ke sporožirovým účtům karty k výběru z bankomatů.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Výhody platebních karet: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jednoduché a rychlé použití</a:t>
            </a:r>
          </a:p>
          <a:p>
            <a:r>
              <a:rPr lang="cs-CZ" sz="2800" dirty="0" smtClean="0"/>
              <a:t>prostředky uložené na účtu jsou kdykoliv k dispozici -kartou lze platit na různých obchodních místech, vybírat hotovost z bankomatu, vkládat hotovost       na účet, platba po internetu</a:t>
            </a:r>
          </a:p>
          <a:p>
            <a:r>
              <a:rPr lang="cs-CZ" sz="2800" dirty="0" smtClean="0"/>
              <a:t>vyšší bezpečnost – není nutnost mít u sebe vysoké částky v hotovosti, karta je chráněna </a:t>
            </a:r>
            <a:r>
              <a:rPr lang="cs-CZ" sz="2800" dirty="0" err="1" smtClean="0"/>
              <a:t>PINem</a:t>
            </a:r>
            <a:r>
              <a:rPr lang="cs-CZ" sz="2800" dirty="0" smtClean="0"/>
              <a:t> a podpisovým vzorem přímo na kartě</a:t>
            </a:r>
          </a:p>
          <a:p>
            <a:r>
              <a:rPr lang="cs-CZ" sz="2800" dirty="0" smtClean="0"/>
              <a:t>celostátní nebo mezinárodní použití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úspora při cestách do zahraničí – není nutné chodit do směnárny – úspora času i směnárenských poplatků</a:t>
            </a:r>
          </a:p>
          <a:p>
            <a:r>
              <a:rPr lang="cs-CZ" sz="2800" dirty="0" smtClean="0"/>
              <a:t>doplňkové služby – např. cestovní  nebo úrazové pojištění</a:t>
            </a:r>
          </a:p>
          <a:p>
            <a:r>
              <a:rPr lang="cs-CZ" sz="2800" dirty="0" smtClean="0"/>
              <a:t>nouzové služby při ztrátě nebo krádeži – kartu lze okamžitě zablokovat, takže nehrozí vybrání všech peněz, možnost vydání náhradní karty</a:t>
            </a:r>
          </a:p>
          <a:p>
            <a:r>
              <a:rPr lang="cs-CZ" sz="2800" dirty="0" smtClean="0"/>
              <a:t>úvěr – s některými druhy karet lze nakupovat nebo vybírat hotovost na úvěr, tím lze překonat krátkodobý nedostatek hotovosti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Druhy platebních karet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Platební karty lze rozdělit podle:</a:t>
            </a:r>
          </a:p>
          <a:p>
            <a:r>
              <a:rPr lang="cs-CZ" sz="2800" dirty="0" smtClean="0"/>
              <a:t>a) způsobu zúčtování</a:t>
            </a:r>
          </a:p>
          <a:p>
            <a:r>
              <a:rPr lang="cs-CZ" sz="2800" dirty="0" smtClean="0"/>
              <a:t>b) způsobu provedení</a:t>
            </a:r>
          </a:p>
          <a:p>
            <a:r>
              <a:rPr lang="cs-CZ" sz="2800" dirty="0" smtClean="0"/>
              <a:t>c) vydávající asociace a třídy</a:t>
            </a:r>
          </a:p>
          <a:p>
            <a:r>
              <a:rPr lang="cs-CZ" sz="2800" dirty="0" smtClean="0"/>
              <a:t>d) použitelnosti</a:t>
            </a:r>
          </a:p>
          <a:p>
            <a:r>
              <a:rPr lang="cs-CZ" sz="2800" dirty="0" smtClean="0"/>
              <a:t>e) technologie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Podle způsobu zúčtování: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 fontScale="92500" lnSpcReduction="10000"/>
          </a:bodyPr>
          <a:lstStyle/>
          <a:p>
            <a:r>
              <a:rPr lang="cs-CZ" sz="3000" u="sng" dirty="0" smtClean="0"/>
              <a:t>Debetní karty </a:t>
            </a:r>
            <a:r>
              <a:rPr lang="cs-CZ" sz="3000" dirty="0" smtClean="0"/>
              <a:t>– pevně svázány s běžným účtem (obvykle ji získáme automaticky při založení nového účtu), lze ji použít k placení za zboží a služby                v obchodech, restauracích, hotelech vybavených pokladními terminály. Peněžní částka je odepsána      z účtu kupujícího (majitele karty) a připsána na účet prodávajícího. Karty slouží také k výběru hotových peněz z účtu prostřednictvím bankomatů, případně  u pokladen v obchodech. Finanční částka, kterou lze kartou čerpat, je limitována aktuálním množstvím finančních prostředků na účtu a limitem týdenního   či jiného výběru, pouze v případě, že máme k účtu sjednaný tzv. kontokorent, můžeme prostředky čerpat i do mínusu.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52728"/>
          </a:xfrm>
        </p:spPr>
        <p:txBody>
          <a:bodyPr>
            <a:normAutofit fontScale="92500" lnSpcReduction="10000"/>
          </a:bodyPr>
          <a:lstStyle/>
          <a:p>
            <a:r>
              <a:rPr lang="cs-CZ" sz="3000" u="sng" dirty="0" smtClean="0"/>
              <a:t>Kreditní (úvěrové) karty </a:t>
            </a:r>
            <a:r>
              <a:rPr lang="cs-CZ" sz="3000" dirty="0" smtClean="0"/>
              <a:t>– znamenají nákup na úvěr, vydávají se k účtu nebo i samostatně, karty umožňují platit za zboží a služby a případně vybírat prostředky z bankomatu, úvěr se čerpá prostřednictvím revolvingového úvěrového limitu, který se obnovuje automaticky po splacení dlužné částky. Banky stanovují minimální výši splátky úvěru a úvěrový limit podle bonity klienta. Při vydávání kreditní karty banka  proto zjišťuje způsobilost klienta splatit budoucí úvěr.</a:t>
            </a:r>
          </a:p>
          <a:p>
            <a:r>
              <a:rPr lang="cs-CZ" sz="3000" u="sng" dirty="0" err="1" smtClean="0"/>
              <a:t>Charge</a:t>
            </a:r>
            <a:r>
              <a:rPr lang="cs-CZ" sz="3000" u="sng" dirty="0" smtClean="0"/>
              <a:t> karty </a:t>
            </a:r>
            <a:r>
              <a:rPr lang="cs-CZ" sz="3000" dirty="0" smtClean="0"/>
              <a:t>– fungují jako karty kreditní, banka        na konci měsíce sestaví vyúčtování všech transakcí kartou, dluh se musí jednorázově splatit                       v dohodnutém termínu.</a:t>
            </a:r>
          </a:p>
          <a:p>
            <a:r>
              <a:rPr lang="cs-CZ" sz="3000" u="sng" dirty="0" smtClean="0"/>
              <a:t>Nákupní úvěrové karty </a:t>
            </a:r>
            <a:r>
              <a:rPr lang="cs-CZ" sz="3000" dirty="0" smtClean="0"/>
              <a:t>– kreditní karty vydávané nebankovními institucemi, např. OK karta, YES karta.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Podle způsobu provedení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Autofit/>
          </a:bodyPr>
          <a:lstStyle/>
          <a:p>
            <a:r>
              <a:rPr lang="cs-CZ" sz="2800" u="sng" dirty="0" smtClean="0"/>
              <a:t>Elektronické</a:t>
            </a:r>
            <a:r>
              <a:rPr lang="cs-CZ" sz="2800" dirty="0" smtClean="0"/>
              <a:t> – použitelné pouze pro transakce, které jsou online ověřeny v kartovém centru, tedy pro výběry z bankomatů a platby u obchodníků disponujícím elektronickým platebním terminálem, nevýhodou je omezená použitelnost u plateb              v prodejnách.</a:t>
            </a:r>
          </a:p>
          <a:p>
            <a:r>
              <a:rPr lang="cs-CZ" sz="2800" u="sng" dirty="0" smtClean="0"/>
              <a:t>Embosované </a:t>
            </a:r>
            <a:r>
              <a:rPr lang="cs-CZ" sz="2800" dirty="0" smtClean="0"/>
              <a:t>– veškeré údaje mají plasticky vyraženy, to umožňuje použití i u obchodníků, kteří nemají elektronický terminál, ale pouze tzv. žehličku (</a:t>
            </a:r>
            <a:r>
              <a:rPr lang="cs-CZ" sz="2800" dirty="0" err="1" smtClean="0"/>
              <a:t>imprinter</a:t>
            </a:r>
            <a:r>
              <a:rPr lang="cs-CZ" sz="2800" dirty="0" smtClean="0"/>
              <a:t>), která sejme otisk všech údajů a zákazník údaje potvrdí svým podpisem, na základě toho pak obchodník zúčtuje platbu.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Podle vydávající asociace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Většina karet vydaných v ČR nese logo mezinárodní asociace VISA </a:t>
            </a:r>
            <a:r>
              <a:rPr lang="cs-CZ" sz="2800" dirty="0" err="1" smtClean="0"/>
              <a:t>Int</a:t>
            </a:r>
            <a:r>
              <a:rPr lang="cs-CZ" sz="2800" dirty="0" smtClean="0"/>
              <a:t>. nebo </a:t>
            </a:r>
            <a:r>
              <a:rPr lang="cs-CZ" sz="2800" dirty="0" err="1" smtClean="0"/>
              <a:t>MasterCard</a:t>
            </a:r>
            <a:r>
              <a:rPr lang="cs-CZ" sz="2800" dirty="0" smtClean="0"/>
              <a:t> </a:t>
            </a:r>
            <a:r>
              <a:rPr lang="cs-CZ" sz="2800" dirty="0" err="1" smtClean="0"/>
              <a:t>Int</a:t>
            </a:r>
            <a:r>
              <a:rPr lang="cs-CZ" sz="2800" dirty="0" smtClean="0"/>
              <a:t>. – použití je stejné.</a:t>
            </a:r>
          </a:p>
          <a:p>
            <a:r>
              <a:rPr lang="cs-CZ" sz="2800" dirty="0" err="1" smtClean="0"/>
              <a:t>MasterCard</a:t>
            </a:r>
            <a:r>
              <a:rPr lang="cs-CZ" sz="2800" dirty="0" smtClean="0"/>
              <a:t> –elektronické karty </a:t>
            </a:r>
            <a:r>
              <a:rPr lang="cs-CZ" sz="2800" dirty="0" err="1" smtClean="0"/>
              <a:t>Cirrus</a:t>
            </a:r>
            <a:r>
              <a:rPr lang="cs-CZ" sz="2800" dirty="0" smtClean="0"/>
              <a:t> a Maestro, MC Standard, bonitním klientům vydávána karta MC </a:t>
            </a:r>
            <a:r>
              <a:rPr lang="cs-CZ" sz="2800" dirty="0" err="1" smtClean="0"/>
              <a:t>Golg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VISA – </a:t>
            </a:r>
            <a:r>
              <a:rPr lang="cs-CZ" sz="2800" dirty="0" err="1" smtClean="0"/>
              <a:t>VISA</a:t>
            </a:r>
            <a:r>
              <a:rPr lang="cs-CZ" sz="2800" dirty="0" smtClean="0"/>
              <a:t> </a:t>
            </a:r>
            <a:r>
              <a:rPr lang="cs-CZ" sz="2800" dirty="0" err="1" smtClean="0"/>
              <a:t>Electron</a:t>
            </a:r>
            <a:r>
              <a:rPr lang="cs-CZ" sz="2800" dirty="0" smtClean="0"/>
              <a:t>, VISA </a:t>
            </a:r>
            <a:r>
              <a:rPr lang="cs-CZ" sz="2800" dirty="0" err="1" smtClean="0"/>
              <a:t>Classic</a:t>
            </a:r>
            <a:r>
              <a:rPr lang="cs-CZ" sz="2800" dirty="0" smtClean="0"/>
              <a:t>, VISA </a:t>
            </a:r>
            <a:r>
              <a:rPr lang="cs-CZ" sz="2800" dirty="0" err="1" smtClean="0"/>
              <a:t>Silver</a:t>
            </a:r>
            <a:r>
              <a:rPr lang="cs-CZ" sz="2800" dirty="0" smtClean="0"/>
              <a:t>, VISA </a:t>
            </a:r>
            <a:r>
              <a:rPr lang="cs-CZ" sz="2800" dirty="0" err="1" smtClean="0"/>
              <a:t>Gold</a:t>
            </a:r>
            <a:r>
              <a:rPr lang="cs-CZ" sz="2800" dirty="0" smtClean="0"/>
              <a:t>, VISA </a:t>
            </a:r>
            <a:r>
              <a:rPr lang="cs-CZ" sz="2800" dirty="0" err="1" smtClean="0"/>
              <a:t>Platinum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Dále se používají karty </a:t>
            </a:r>
            <a:r>
              <a:rPr lang="cs-CZ" sz="2800" dirty="0" err="1" smtClean="0"/>
              <a:t>Diners</a:t>
            </a:r>
            <a:r>
              <a:rPr lang="cs-CZ" sz="2800" dirty="0" smtClean="0"/>
              <a:t> </a:t>
            </a:r>
            <a:r>
              <a:rPr lang="cs-CZ" sz="2800" dirty="0" err="1" smtClean="0"/>
              <a:t>Club</a:t>
            </a:r>
            <a:r>
              <a:rPr lang="cs-CZ" sz="2800" dirty="0" smtClean="0"/>
              <a:t>, JBC (Japan C </a:t>
            </a:r>
            <a:r>
              <a:rPr lang="cs-CZ" sz="2800" dirty="0" err="1" smtClean="0"/>
              <a:t>credit</a:t>
            </a:r>
            <a:r>
              <a:rPr lang="cs-CZ" sz="2800" dirty="0" smtClean="0"/>
              <a:t> </a:t>
            </a:r>
            <a:r>
              <a:rPr lang="cs-CZ" sz="2800" dirty="0" err="1" smtClean="0"/>
              <a:t>Bureau</a:t>
            </a:r>
            <a:r>
              <a:rPr lang="cs-CZ" sz="2800" dirty="0" smtClean="0"/>
              <a:t>), AMEX (</a:t>
            </a:r>
            <a:r>
              <a:rPr lang="cs-CZ" sz="2800" dirty="0" err="1" smtClean="0"/>
              <a:t>American</a:t>
            </a:r>
            <a:r>
              <a:rPr lang="cs-CZ" sz="2800" dirty="0" smtClean="0"/>
              <a:t> Express).</a:t>
            </a: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Podle použitelnosti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Domácí karty </a:t>
            </a:r>
            <a:r>
              <a:rPr lang="cs-CZ" sz="2800" dirty="0" smtClean="0"/>
              <a:t>– lze využít k výběrům z bankomatů a placení v obchodech jen na území České republiky (</a:t>
            </a:r>
            <a:r>
              <a:rPr lang="cs-CZ" sz="2800" dirty="0" err="1" smtClean="0"/>
              <a:t>valid</a:t>
            </a:r>
            <a:r>
              <a:rPr lang="cs-CZ" sz="2800" dirty="0" smtClean="0"/>
              <a:t> </a:t>
            </a:r>
            <a:r>
              <a:rPr lang="cs-CZ" sz="2800" dirty="0" err="1" smtClean="0"/>
              <a:t>only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Czech</a:t>
            </a:r>
            <a:r>
              <a:rPr lang="cs-CZ" sz="2800" dirty="0" smtClean="0"/>
              <a:t> </a:t>
            </a:r>
            <a:r>
              <a:rPr lang="cs-CZ" sz="2800" dirty="0" err="1" smtClean="0"/>
              <a:t>Republic</a:t>
            </a:r>
            <a:r>
              <a:rPr lang="cs-CZ" sz="2800" dirty="0" smtClean="0"/>
              <a:t>).</a:t>
            </a:r>
          </a:p>
          <a:p>
            <a:r>
              <a:rPr lang="cs-CZ" sz="2800" u="sng" dirty="0" smtClean="0"/>
              <a:t>Mezinárodní karty </a:t>
            </a:r>
            <a:r>
              <a:rPr lang="cs-CZ" sz="2800" dirty="0" smtClean="0"/>
              <a:t>– lze použít u nás i v zahraničí.</a:t>
            </a:r>
          </a:p>
          <a:p>
            <a:endParaRPr lang="cs-CZ" sz="2800" dirty="0" smtClean="0"/>
          </a:p>
          <a:p>
            <a:r>
              <a:rPr lang="cs-CZ" sz="2800" dirty="0" smtClean="0"/>
              <a:t>Dnes téměř všechny karty vydávány jako mezinárodní.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Podle použité technologie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Autofit/>
          </a:bodyPr>
          <a:lstStyle/>
          <a:p>
            <a:r>
              <a:rPr lang="cs-CZ" sz="2800" u="sng" dirty="0" smtClean="0"/>
              <a:t>S magnetickým proužkem </a:t>
            </a:r>
            <a:r>
              <a:rPr lang="cs-CZ" sz="2800" dirty="0" smtClean="0"/>
              <a:t>– umístěn na zadní straně karty, na něm uloženy údaje o kartě a jejím držiteli, neumožňuje vysoké zabezpečení uložených dat, není na něm uložen PIN.</a:t>
            </a:r>
          </a:p>
          <a:p>
            <a:r>
              <a:rPr lang="cs-CZ" sz="2800" u="sng" dirty="0" smtClean="0"/>
              <a:t>S čipem </a:t>
            </a:r>
            <a:r>
              <a:rPr lang="cs-CZ" sz="2800" dirty="0" smtClean="0"/>
              <a:t>– karta obsahuje zabudovaný mikroprocesor, v němž jsou bezpečně uloženy informace potřebné   k ověření osobního kódu klienta, čip umožňuje díky vyššímu zabezpečení využívajícímu dynamické šifrovací algoritmy uložení </a:t>
            </a:r>
            <a:r>
              <a:rPr lang="cs-CZ" sz="2800" dirty="0" err="1" smtClean="0"/>
              <a:t>PINu</a:t>
            </a:r>
            <a:r>
              <a:rPr lang="cs-CZ" sz="2800" dirty="0" smtClean="0"/>
              <a:t> a nasazení karet pro elektronické transakce bez nutnosti ověření v centru (tzv. offline transakce).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sz="2800" u="sng" dirty="0" smtClean="0"/>
          </a:p>
          <a:p>
            <a:r>
              <a:rPr lang="cs-CZ" sz="2800" u="sng" dirty="0" smtClean="0"/>
              <a:t>Hybridní karty </a:t>
            </a:r>
            <a:r>
              <a:rPr lang="cs-CZ" sz="2800" dirty="0" smtClean="0"/>
              <a:t>– obsahují magnetický proužek i čip, vysoké zabezpečení karet proti zneužití.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Bezkontaktní karty </a:t>
            </a:r>
            <a:r>
              <a:rPr lang="cs-CZ" sz="2800" dirty="0" smtClean="0"/>
              <a:t>– nový, rychlý, bezpečný způsob placení = platební karty bankovních i nebankovních  vydavatelů, využívající technologie </a:t>
            </a:r>
            <a:r>
              <a:rPr lang="cs-CZ" sz="2800" dirty="0" err="1" smtClean="0"/>
              <a:t>PayPass</a:t>
            </a:r>
            <a:r>
              <a:rPr lang="cs-CZ" sz="2800" dirty="0" smtClean="0"/>
              <a:t>                 a </a:t>
            </a:r>
            <a:r>
              <a:rPr lang="cs-CZ" sz="2800" dirty="0" err="1" smtClean="0"/>
              <a:t>payWave</a:t>
            </a:r>
            <a:r>
              <a:rPr lang="cs-CZ" sz="2800" dirty="0" smtClean="0"/>
              <a:t> – držitel pouze přiblíží kartu ke čtečce, která přečte data na bezdotykové bázi (není třeba zadávat PIN nebo vkládat kartu do čtecího zařízení).</a:t>
            </a:r>
            <a:endParaRPr lang="cs-CZ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endParaRPr lang="cs-CZ" sz="2800" u="sng" dirty="0" smtClean="0"/>
          </a:p>
          <a:p>
            <a:r>
              <a:rPr lang="cs-CZ" sz="2800" u="sng" dirty="0" smtClean="0"/>
              <a:t>Poplatky za používání platebních karet:</a:t>
            </a:r>
          </a:p>
          <a:p>
            <a:pPr>
              <a:buNone/>
            </a:pPr>
            <a:r>
              <a:rPr lang="cs-CZ" sz="2800" dirty="0" smtClean="0"/>
              <a:t>     - roční poplatek za kartu, za výběr hotovosti v bankomatech, blokace odcizené karty, vydání náhradní karty.</a:t>
            </a:r>
          </a:p>
          <a:p>
            <a:r>
              <a:rPr lang="cs-CZ" sz="2800" u="sng" dirty="0" smtClean="0"/>
              <a:t>Služby poskytované držiteli karty:</a:t>
            </a:r>
          </a:p>
          <a:p>
            <a:pPr>
              <a:buNone/>
            </a:pPr>
            <a:r>
              <a:rPr lang="cs-CZ" sz="2800" dirty="0" smtClean="0"/>
              <a:t>     - např. cestovní pojištění, zdarma příchozí zahraniční platby, vklad hotovosti.</a:t>
            </a:r>
          </a:p>
          <a:p>
            <a:endParaRPr lang="cs-CZ" sz="2800" dirty="0" smtClean="0"/>
          </a:p>
          <a:p>
            <a:r>
              <a:rPr lang="cs-CZ" sz="2800" dirty="0" smtClean="0"/>
              <a:t>Poplatky i služby se u jednotlivých bank liší.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Zjistěte, jaké další služby nabízejí banky s vydáním platebních karet.</a:t>
            </a:r>
          </a:p>
          <a:p>
            <a:r>
              <a:rPr lang="cs-CZ" sz="2800" dirty="0" smtClean="0"/>
              <a:t>Zjistěte aktuální výši poplatků za použití platební karty u některé banky.</a:t>
            </a:r>
          </a:p>
          <a:p>
            <a:r>
              <a:rPr lang="cs-CZ" sz="2800" dirty="0" smtClean="0"/>
              <a:t>Téma pro referát – jaký je princip fungování platebních karet?</a:t>
            </a:r>
          </a:p>
          <a:p>
            <a:r>
              <a:rPr lang="cs-CZ" dirty="0" smtClean="0"/>
              <a:t>Co je to PIN kód?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85000" lnSpcReduction="10000"/>
          </a:bodyPr>
          <a:lstStyle/>
          <a:p>
            <a:r>
              <a:rPr lang="cs-CZ" i="1" dirty="0"/>
              <a:t>Základní členění platebních karet</a:t>
            </a:r>
            <a:r>
              <a:rPr lang="cs-CZ" dirty="0"/>
              <a:t>. Finance.cz [online]. 2013 [cit. 2014-01-13]. Dostupné z: http://www.finance.cz/ucty-a-sporeni/platebni-karty/abeceda-platebnich-karet/cleneni</a:t>
            </a:r>
            <a:r>
              <a:rPr lang="cs-CZ" dirty="0" smtClean="0"/>
              <a:t>/</a:t>
            </a:r>
          </a:p>
          <a:p>
            <a:r>
              <a:rPr lang="cs-CZ" dirty="0"/>
              <a:t> </a:t>
            </a:r>
            <a:r>
              <a:rPr lang="cs-CZ" i="1" dirty="0" smtClean="0"/>
              <a:t>Druhy platebních karet</a:t>
            </a:r>
            <a:r>
              <a:rPr lang="cs-CZ" dirty="0" smtClean="0"/>
              <a:t>. </a:t>
            </a:r>
            <a:r>
              <a:rPr lang="cs-CZ" dirty="0"/>
              <a:t>Finance.cz [online]. 2013 [cit. 2014-01-13]. Dostupné z: http://www.finance.cz/ucty-a-sporeni/platebni-karty/abeceda-platebnich-karet/druhy-karet</a:t>
            </a:r>
            <a:r>
              <a:rPr lang="cs-CZ" dirty="0" smtClean="0"/>
              <a:t>/</a:t>
            </a:r>
          </a:p>
          <a:p>
            <a:r>
              <a:rPr lang="cs-CZ" i="1" dirty="0"/>
              <a:t>Platební karty a jejich druhy. </a:t>
            </a:r>
            <a:r>
              <a:rPr lang="cs-CZ" dirty="0"/>
              <a:t>Peníze.cz [online]. [cit. 2014-01-13]. Dostupné z: http://</a:t>
            </a:r>
            <a:r>
              <a:rPr lang="cs-CZ" dirty="0" smtClean="0"/>
              <a:t>www.penize.cz/15744-platebni-karty-a-jejich-druhy</a:t>
            </a:r>
          </a:p>
          <a:p>
            <a:r>
              <a:rPr lang="cs-CZ" i="1" dirty="0"/>
              <a:t>Bezkontaktní platby</a:t>
            </a:r>
            <a:r>
              <a:rPr lang="cs-CZ" dirty="0"/>
              <a:t>. Mesec.cz [online]. [cit. 2014-01-13]. Dostupné z: http://www.mesec.cz/bankovni-ucty/platebni-karty/bezkontaktni-platby/pruvodce</a:t>
            </a:r>
            <a:r>
              <a:rPr lang="cs-CZ" dirty="0" smtClean="0"/>
              <a:t>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1357</Words>
  <Application>Microsoft Office PowerPoint</Application>
  <PresentationFormat>Předvádění na obrazovce (4:3)</PresentationFormat>
  <Paragraphs>97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10. Platební karty</vt:lpstr>
      <vt:lpstr>Snímek 4</vt:lpstr>
      <vt:lpstr>Historie platebních karet </vt:lpstr>
      <vt:lpstr>Snímek 6</vt:lpstr>
      <vt:lpstr>Výhody platebních karet: </vt:lpstr>
      <vt:lpstr>Snímek 8</vt:lpstr>
      <vt:lpstr>Druhy platebních karet </vt:lpstr>
      <vt:lpstr>Podle způsobu zúčtování: </vt:lpstr>
      <vt:lpstr>Snímek 11</vt:lpstr>
      <vt:lpstr>Podle způsobu provedení </vt:lpstr>
      <vt:lpstr>Podle vydávající asociace </vt:lpstr>
      <vt:lpstr>Podle použitelnosti </vt:lpstr>
      <vt:lpstr>Podle použité technologie </vt:lpstr>
      <vt:lpstr>Snímek 16</vt:lpstr>
      <vt:lpstr>Snímek 17</vt:lpstr>
      <vt:lpstr>Otázky a úkoly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Sůva</cp:lastModifiedBy>
  <cp:revision>40</cp:revision>
  <dcterms:modified xsi:type="dcterms:W3CDTF">2014-03-04T15:34:03Z</dcterms:modified>
</cp:coreProperties>
</file>