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77" r:id="rId3"/>
    <p:sldId id="265" r:id="rId4"/>
    <p:sldId id="257" r:id="rId5"/>
    <p:sldId id="266" r:id="rId6"/>
    <p:sldId id="267" r:id="rId7"/>
    <p:sldId id="268" r:id="rId8"/>
    <p:sldId id="269" r:id="rId9"/>
    <p:sldId id="270" r:id="rId10"/>
    <p:sldId id="271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DB9F8-630B-497B-A937-67583143E9A5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16E50-8D13-4A67-9F90-5FAE25760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2060848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VY_62_INOVACE_02.02.11 – Úvěrové služby bank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závěrečný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úvěrovou činnost obchodních bank, členění </a:t>
            </a:r>
            <a:r>
              <a:rPr lang="cs-CZ" smtClean="0"/>
              <a:t>bankovních úvěrů.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11. Úvěrové služby bank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Poskytování úvěrů bankovním klientům je důležitou činností banky.</a:t>
            </a:r>
          </a:p>
          <a:p>
            <a:r>
              <a:rPr lang="cs-CZ" sz="2800" dirty="0" smtClean="0"/>
              <a:t>Největším zdrojem výnosů banky jsou přijaté úroky    z poskytnutých úvěrů.</a:t>
            </a:r>
          </a:p>
          <a:p>
            <a:r>
              <a:rPr lang="cs-CZ" sz="2800" dirty="0" smtClean="0"/>
              <a:t>Každá banka má svou úvěrovou politiku – tj. soubor zásad a metod, které jsou uplatňovány při poskytování úvěrů klientům, pomáhá bankovním pracovníkům v rozhodování, které se týká poskytování úvěrů.</a:t>
            </a:r>
          </a:p>
          <a:p>
            <a:r>
              <a:rPr lang="cs-CZ" sz="2800" b="1" u="sng" dirty="0" smtClean="0"/>
              <a:t>Základní principy úvěrových obchodů:</a:t>
            </a:r>
          </a:p>
          <a:p>
            <a:r>
              <a:rPr lang="cs-CZ" sz="2800" dirty="0" smtClean="0"/>
              <a:t>A) </a:t>
            </a:r>
            <a:r>
              <a:rPr lang="cs-CZ" sz="2800" b="1" dirty="0" smtClean="0"/>
              <a:t>návratnost úvěru </a:t>
            </a:r>
            <a:r>
              <a:rPr lang="cs-CZ" sz="2800" dirty="0" smtClean="0"/>
              <a:t>– tj. schopnost dlužníka splatit úvěr ve sjednané lhůtě</a:t>
            </a:r>
          </a:p>
          <a:p>
            <a:r>
              <a:rPr lang="cs-CZ" sz="2800" dirty="0" smtClean="0"/>
              <a:t>B) </a:t>
            </a:r>
            <a:r>
              <a:rPr lang="cs-CZ" sz="2800" b="1" dirty="0" smtClean="0"/>
              <a:t>výnosnost úvěru </a:t>
            </a:r>
            <a:r>
              <a:rPr lang="cs-CZ" sz="2800" dirty="0" smtClean="0"/>
              <a:t>– spojena s výší úrokového výnosu z poskytnutého úvěru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Členění úvěrů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a) </a:t>
            </a:r>
            <a:r>
              <a:rPr lang="cs-CZ" sz="2800" u="sng" dirty="0" smtClean="0"/>
              <a:t>Podle doby splatnosti</a:t>
            </a:r>
          </a:p>
          <a:p>
            <a:r>
              <a:rPr lang="cs-CZ" sz="2800" dirty="0" smtClean="0"/>
              <a:t>Krátkodobé – splatné do 1 roku</a:t>
            </a:r>
          </a:p>
          <a:p>
            <a:r>
              <a:rPr lang="cs-CZ" sz="2800" dirty="0" smtClean="0"/>
              <a:t>Střednědobé – splatné do 4 let</a:t>
            </a:r>
          </a:p>
          <a:p>
            <a:r>
              <a:rPr lang="cs-CZ" sz="2800" dirty="0" smtClean="0"/>
              <a:t>Dlouhodobé – se splatností delší než 4 roky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b) </a:t>
            </a:r>
            <a:r>
              <a:rPr lang="cs-CZ" sz="2800" u="sng" dirty="0" smtClean="0"/>
              <a:t>V jaké měně jsou poskytované</a:t>
            </a:r>
          </a:p>
          <a:p>
            <a:r>
              <a:rPr lang="cs-CZ" sz="2800" dirty="0" smtClean="0"/>
              <a:t>Korunové</a:t>
            </a:r>
          </a:p>
          <a:p>
            <a:r>
              <a:rPr lang="cs-CZ" sz="2800" dirty="0" smtClean="0"/>
              <a:t>Devizové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c) </a:t>
            </a:r>
            <a:r>
              <a:rPr lang="cs-CZ" sz="2800" u="sng" dirty="0" smtClean="0"/>
              <a:t>Podle zajištění</a:t>
            </a:r>
          </a:p>
          <a:p>
            <a:r>
              <a:rPr lang="cs-CZ" sz="2800" dirty="0" smtClean="0"/>
              <a:t>Nezajištěné – poskytují se pouze prvotřídním bonitním klientům, banka nevyžaduje žádnou   zástavu.</a:t>
            </a:r>
          </a:p>
          <a:p>
            <a:r>
              <a:rPr lang="cs-CZ" sz="2800" dirty="0" smtClean="0"/>
              <a:t>Zajištěné – obvyklejší, protože bance nabízí možnost návratnosti úvěru pro případ, že klient přestane dlužnou částku splácet.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lnSpcReduction="10000"/>
          </a:bodyPr>
          <a:lstStyle/>
          <a:p>
            <a:r>
              <a:rPr lang="cs-CZ" sz="2800" u="sng" dirty="0" smtClean="0"/>
              <a:t>Formy jištění úvěru:</a:t>
            </a:r>
          </a:p>
          <a:p>
            <a:r>
              <a:rPr lang="cs-CZ" sz="2800" u="sng" dirty="0" smtClean="0"/>
              <a:t>Zástava nemovitosti  </a:t>
            </a:r>
            <a:r>
              <a:rPr lang="cs-CZ" sz="2800" dirty="0" smtClean="0"/>
              <a:t>- nutný výpis z katastru nemovitosti, soudní odhad ceny, uzavření pojištění nemovitosti</a:t>
            </a:r>
          </a:p>
          <a:p>
            <a:r>
              <a:rPr lang="cs-CZ" sz="2800" u="sng" dirty="0" smtClean="0"/>
              <a:t>Zástava movité věci </a:t>
            </a:r>
            <a:r>
              <a:rPr lang="cs-CZ" sz="2800" dirty="0" smtClean="0"/>
              <a:t>– nutný doklad o vlastnictví, soudní odhad ceny</a:t>
            </a:r>
          </a:p>
          <a:p>
            <a:r>
              <a:rPr lang="cs-CZ" sz="2800" u="sng" dirty="0" smtClean="0"/>
              <a:t>Ručení třetí osobou </a:t>
            </a:r>
            <a:r>
              <a:rPr lang="cs-CZ" sz="2800" dirty="0" smtClean="0"/>
              <a:t>– FO nebo PO, prověřují se příjmy ručitele</a:t>
            </a:r>
          </a:p>
          <a:p>
            <a:r>
              <a:rPr lang="cs-CZ" sz="2800" u="sng" dirty="0" smtClean="0"/>
              <a:t>Bankovní záruka </a:t>
            </a:r>
            <a:r>
              <a:rPr lang="cs-CZ" sz="2800" dirty="0" smtClean="0"/>
              <a:t>– jedna banka se zavazuje druhé,    že uhradí dlužnou částku a úroky v případě, že ji neuhradí dlužník</a:t>
            </a:r>
          </a:p>
          <a:p>
            <a:r>
              <a:rPr lang="cs-CZ" sz="2800" u="sng" dirty="0" smtClean="0"/>
              <a:t>Postoupením pohledávek (cese) </a:t>
            </a:r>
            <a:r>
              <a:rPr lang="cs-CZ" sz="2800" dirty="0" smtClean="0"/>
              <a:t>– podnik postupuje své pohledávky při nesplácení úvěru bance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d) </a:t>
            </a:r>
            <a:r>
              <a:rPr lang="cs-CZ" sz="2800" u="sng" dirty="0" smtClean="0"/>
              <a:t>Podle účelu</a:t>
            </a:r>
          </a:p>
          <a:p>
            <a:r>
              <a:rPr lang="cs-CZ" sz="2800" dirty="0" smtClean="0"/>
              <a:t>Účelové – úvěry jsou poskytnuty na konkrétní účel</a:t>
            </a:r>
          </a:p>
          <a:p>
            <a:r>
              <a:rPr lang="cs-CZ" sz="2800" dirty="0" smtClean="0"/>
              <a:t>Neúčelové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e) </a:t>
            </a:r>
            <a:r>
              <a:rPr lang="cs-CZ" sz="2800" u="sng" dirty="0" smtClean="0"/>
              <a:t>Podle subjektu</a:t>
            </a:r>
          </a:p>
          <a:p>
            <a:r>
              <a:rPr lang="cs-CZ" sz="2800" dirty="0" smtClean="0"/>
              <a:t>Úvěry podnikatelům</a:t>
            </a:r>
          </a:p>
          <a:p>
            <a:r>
              <a:rPr lang="cs-CZ" sz="2800" dirty="0" smtClean="0"/>
              <a:t>Úvěry občanům</a:t>
            </a:r>
          </a:p>
          <a:p>
            <a:r>
              <a:rPr lang="cs-CZ" sz="2800" dirty="0" smtClean="0"/>
              <a:t>Ostatní – bankám, obcím nebo jiným územním samosprávným celkům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f) </a:t>
            </a:r>
            <a:r>
              <a:rPr lang="cs-CZ" sz="2800" u="sng" dirty="0" smtClean="0"/>
              <a:t>Podle způsobu, jakým se úvěr poskytuje:</a:t>
            </a:r>
          </a:p>
          <a:p>
            <a:r>
              <a:rPr lang="cs-CZ" sz="2800" u="sng" dirty="0" smtClean="0"/>
              <a:t>Kontokorentní </a:t>
            </a:r>
            <a:r>
              <a:rPr lang="cs-CZ" sz="2800" dirty="0" smtClean="0"/>
              <a:t>– klient má u banky zřízen smíšený běžný a úvěrový účet a může přečerpat účet             do záporných hodnot, úvěr je omezen dohodnutým úvěrovým rámcem, který stanoví maximální zápornou částku na účtu – pokud jsou na účtu kladné hodnoty, platí úrok banka klientovi, pokud záporné, platí úrok klient bance, čerpání i splácení probíhá automaticky vybíráním a ukládáním peněz.</a:t>
            </a:r>
          </a:p>
          <a:p>
            <a:r>
              <a:rPr lang="cs-CZ" sz="2800" u="sng" dirty="0" smtClean="0"/>
              <a:t>Lombardní</a:t>
            </a:r>
            <a:r>
              <a:rPr lang="cs-CZ" sz="2800" dirty="0" smtClean="0"/>
              <a:t> – úvěr je zajištěn movitou věcí,  např. cenné papíry, zboží, pohledávky, drahé kovy.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2800" u="sng" dirty="0" smtClean="0"/>
          </a:p>
          <a:p>
            <a:r>
              <a:rPr lang="cs-CZ" sz="2800" u="sng" dirty="0" smtClean="0"/>
              <a:t>Eskontní</a:t>
            </a:r>
            <a:r>
              <a:rPr lang="cs-CZ" sz="2800" dirty="0" smtClean="0"/>
              <a:t> – banka od klienta eskontuje (tj. odkoupí) cenný papír, nejčastěji směnku, před lhůtou splatnosti – klient tak získá peníze dříve, za tuto službu si banka srazí diskont (úrok z nominální hodnoty směnky) a eskontní odměnu – banka se tím stane věřitelem a v den splatnosti předloží směnku směnečnému dlužníku k proplacení.</a:t>
            </a:r>
          </a:p>
          <a:p>
            <a:r>
              <a:rPr lang="cs-CZ" sz="2800" u="sng" dirty="0" smtClean="0"/>
              <a:t>Hypoteční</a:t>
            </a:r>
            <a:r>
              <a:rPr lang="cs-CZ" sz="2800" dirty="0" smtClean="0"/>
              <a:t> – úvěr je zajištěn zástavním právem            k nemovitosti.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Poskytování dlouhodobých úvěrů je pro banku velmi rizikové – zdůvodněte proč.</a:t>
            </a:r>
          </a:p>
          <a:p>
            <a:r>
              <a:rPr lang="cs-CZ" dirty="0" smtClean="0"/>
              <a:t>Proč banky požadují jištění úvěru?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1</a:t>
            </a:r>
            <a:r>
              <a:rPr lang="cs-CZ" dirty="0" smtClean="0"/>
              <a:t>) KLÍNSKÝ</a:t>
            </a:r>
            <a:r>
              <a:rPr lang="cs-CZ" dirty="0"/>
              <a:t>, Petr a MÜNCH, Otto. </a:t>
            </a:r>
            <a:r>
              <a:rPr lang="cs-CZ" i="1" dirty="0"/>
              <a:t>Ekonomika 3 pro obchodní akademie a ostatní střední školy. </a:t>
            </a:r>
            <a:r>
              <a:rPr lang="cs-CZ" dirty="0"/>
              <a:t>Vyd. 1. Praha: Fortuna, 2002. 247 s. ISBN 80-7168-826-6.</a:t>
            </a:r>
          </a:p>
          <a:p>
            <a:r>
              <a:rPr lang="cs-CZ" dirty="0"/>
              <a:t>2</a:t>
            </a:r>
            <a:r>
              <a:rPr lang="cs-CZ" dirty="0" smtClean="0"/>
              <a:t>) KIPIELOVÁ</a:t>
            </a:r>
            <a:r>
              <a:rPr lang="cs-CZ" dirty="0"/>
              <a:t>, Ivana a kol</a:t>
            </a:r>
            <a:r>
              <a:rPr lang="cs-CZ" i="1" dirty="0"/>
              <a:t>. Bankovnictví pro střední školy a veřejnost.</a:t>
            </a:r>
            <a:r>
              <a:rPr lang="cs-CZ" dirty="0"/>
              <a:t> Vyd. 1. Praha: Fortuna, 1995. 207 s. ISBN 80-7168-273-X.</a:t>
            </a:r>
          </a:p>
          <a:p>
            <a:r>
              <a:rPr lang="cs-CZ" dirty="0"/>
              <a:t>3</a:t>
            </a:r>
            <a:r>
              <a:rPr lang="cs-CZ" dirty="0" smtClean="0"/>
              <a:t>) KLÍNSKÝ</a:t>
            </a:r>
            <a:r>
              <a:rPr lang="cs-CZ" dirty="0"/>
              <a:t>, Petr a MÜNCH, Otto. </a:t>
            </a:r>
            <a:r>
              <a:rPr lang="cs-CZ" i="1" dirty="0"/>
              <a:t>Ekonomika 3 pro obchodní akademie a ostatní střední školy</a:t>
            </a:r>
            <a:r>
              <a:rPr lang="cs-CZ" dirty="0"/>
              <a:t>. 4., </a:t>
            </a:r>
            <a:r>
              <a:rPr lang="cs-CZ" dirty="0" err="1"/>
              <a:t>upr</a:t>
            </a:r>
            <a:r>
              <a:rPr lang="cs-CZ" dirty="0"/>
              <a:t>. vyd. Praha: Fortuna, 2011. 239 s. ISBN 978-80-7373-002-4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4) </a:t>
            </a:r>
            <a:r>
              <a:rPr lang="cs-CZ" dirty="0"/>
              <a:t>PALYZOVÁ, Martina a LEŠENAROVÁ, Romana. </a:t>
            </a:r>
            <a:r>
              <a:rPr lang="cs-CZ" i="1" dirty="0"/>
              <a:t>Ekonomika 3 pro střední a vyšší hotelové školy</a:t>
            </a:r>
            <a:r>
              <a:rPr lang="cs-CZ" dirty="0"/>
              <a:t>. 1. vyd. Praha: Fortuna, 2004. 159 s. ISBN 80-7168-897-5.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716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11. Úvěrové služby bank</vt:lpstr>
      <vt:lpstr>Snímek 4</vt:lpstr>
      <vt:lpstr>Členění úvěrů</vt:lpstr>
      <vt:lpstr>Snímek 6</vt:lpstr>
      <vt:lpstr>Snímek 7</vt:lpstr>
      <vt:lpstr>Snímek 8</vt:lpstr>
      <vt:lpstr>Snímek 9</vt:lpstr>
      <vt:lpstr>Snímek 10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Úvěrové služby</dc:title>
  <dc:creator>Sůva</dc:creator>
  <cp:lastModifiedBy>Sůva</cp:lastModifiedBy>
  <cp:revision>47</cp:revision>
  <dcterms:created xsi:type="dcterms:W3CDTF">2013-03-12T13:03:17Z</dcterms:created>
  <dcterms:modified xsi:type="dcterms:W3CDTF">2014-03-04T15:34:51Z</dcterms:modified>
</cp:coreProperties>
</file>