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2" r:id="rId4"/>
    <p:sldId id="257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4898" y="36773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331640" y="2348880"/>
          <a:ext cx="6697662" cy="41898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VY_62_INOVACE_02.02.12 – Úvěry občanům a podnikatelům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Hana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Sůvová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pro 3. ročník OA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(Bankovnictví)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Březen – srpen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bankovnictví včetně zvládnutí výpočtů o úrokování a propočty o valutách a devizách.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procvičování, otázky  a úkoly k jednotlivým kapitolám a závěrečný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opakovací test.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Tento materiál vysvětluje základní členění úvěrů pro podniky </a:t>
            </a:r>
            <a:r>
              <a:rPr lang="cs-CZ" smtClean="0"/>
              <a:t>a občany.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b="1" dirty="0" smtClean="0"/>
              <a:t>12. Úvěry občanům                           a podnikatelům</a:t>
            </a:r>
            <a:endParaRPr lang="cs-CZ" sz="49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Podnikatelské úvěry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400600"/>
          </a:xfrm>
        </p:spPr>
        <p:txBody>
          <a:bodyPr>
            <a:normAutofit fontScale="85000" lnSpcReduction="10000"/>
          </a:bodyPr>
          <a:lstStyle/>
          <a:p>
            <a:r>
              <a:rPr lang="cs-CZ" sz="3300" dirty="0" smtClean="0"/>
              <a:t>= </a:t>
            </a:r>
            <a:r>
              <a:rPr lang="cs-CZ" sz="3300" u="sng" dirty="0" smtClean="0"/>
              <a:t>jsou poskytovány na financování provozních            a investičních potřeb jako krátkodobé, střednědobé   i dlouhodobé,  např.</a:t>
            </a:r>
          </a:p>
          <a:p>
            <a:r>
              <a:rPr lang="cs-CZ" sz="3300" dirty="0" smtClean="0"/>
              <a:t>úvěr na zásoby (když velké zásoby mohou vyvolat      v podniku nedostatek finančních prostředků)</a:t>
            </a:r>
          </a:p>
          <a:p>
            <a:r>
              <a:rPr lang="cs-CZ" sz="3300" dirty="0" smtClean="0"/>
              <a:t>úvěr na pohledávky za odběrateli do lhůty splatnosti i po splatnosti (vyrovnán úhradou pohledávek)</a:t>
            </a:r>
          </a:p>
          <a:p>
            <a:r>
              <a:rPr lang="cs-CZ" sz="3300" dirty="0" smtClean="0"/>
              <a:t>úvěr na investice (na nákup staveb, strojů, zařízení)</a:t>
            </a:r>
          </a:p>
          <a:p>
            <a:r>
              <a:rPr lang="cs-CZ" sz="3300" dirty="0" smtClean="0"/>
              <a:t>úvěr na mzdy, na platby dodavatelům (v případě,     že podnik nemá přechodně dostatek finančních prostředků na platby svým zaměstnancům                  a dodavatelům)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Úvěry občanům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6855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= </a:t>
            </a:r>
            <a:r>
              <a:rPr lang="cs-CZ" sz="2800" u="sng" dirty="0" smtClean="0"/>
              <a:t>jsou poskytovány jako krátkodobé, střednědobé      i dlouhodobé na nákup nemovitého i movitého majetku</a:t>
            </a:r>
          </a:p>
          <a:p>
            <a:r>
              <a:rPr lang="cs-CZ" sz="2800" dirty="0" smtClean="0"/>
              <a:t>Účelové úvěry – např. na pořízení či modernizaci bytu, na výstavbu rodinného domu, nákup automobilu, zařízení bytu a ostatního zboží dlouhodobé spotřeby.</a:t>
            </a:r>
          </a:p>
          <a:p>
            <a:r>
              <a:rPr lang="cs-CZ" sz="2800" dirty="0" smtClean="0"/>
              <a:t>Neúčelové – např. na překlenutí dočasného nedostatku finančních prostředků.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/>
          <a:lstStyle/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Osobní půjčka, rychlá půjčka – poskytuje se do určité výše, a to buď v hotovosti nebo převedením částky na účet, lze ji získat rychle – stačí předložit doklady totožnosti a někdy i potvrzení o příjmu, úvěr lze získat i telefonicky nebo prostřednictvím internetu.</a:t>
            </a:r>
          </a:p>
          <a:p>
            <a:r>
              <a:rPr lang="cs-CZ" sz="2800" dirty="0" smtClean="0"/>
              <a:t>Kreditní karty – touto kartou lze čerpat prostředky     z úvěrového účtu, např. při placení v obchodech   nebo při výběru z bankomatu.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/>
          </a:bodyPr>
          <a:lstStyle/>
          <a:p>
            <a:r>
              <a:rPr lang="cs-CZ" sz="2800" u="sng" dirty="0" smtClean="0"/>
              <a:t>Jiné možnosti půjček:</a:t>
            </a:r>
          </a:p>
          <a:p>
            <a:r>
              <a:rPr lang="cs-CZ" sz="2800" u="sng" dirty="0" smtClean="0"/>
              <a:t>Splátkový prodej </a:t>
            </a:r>
            <a:r>
              <a:rPr lang="cs-CZ" sz="2800" dirty="0" smtClean="0"/>
              <a:t>– úvěr neposkytují banky, ale jiné společnosti (např. </a:t>
            </a:r>
            <a:r>
              <a:rPr lang="cs-CZ" sz="2800" dirty="0" err="1" smtClean="0"/>
              <a:t>Home</a:t>
            </a:r>
            <a:r>
              <a:rPr lang="cs-CZ" sz="2800" dirty="0" smtClean="0"/>
              <a:t> </a:t>
            </a:r>
            <a:r>
              <a:rPr lang="cs-CZ" sz="2800" dirty="0" err="1" smtClean="0"/>
              <a:t>Credit</a:t>
            </a:r>
            <a:r>
              <a:rPr lang="cs-CZ" sz="2800" dirty="0" smtClean="0"/>
              <a:t>), lze sjednat přímo    u prodejců spotřebního zboží, nebo i u banky.</a:t>
            </a:r>
          </a:p>
          <a:p>
            <a:r>
              <a:rPr lang="cs-CZ" sz="2800" u="sng" dirty="0" smtClean="0"/>
              <a:t>Půjčka od nebankovních finančních společností </a:t>
            </a:r>
            <a:r>
              <a:rPr lang="cs-CZ" sz="2800" dirty="0" smtClean="0"/>
              <a:t>- riskantní způsob půjčení peněz, tvrdé podmínky      při nesplácení.</a:t>
            </a:r>
          </a:p>
          <a:p>
            <a:r>
              <a:rPr lang="cs-CZ" sz="2800" u="sng" dirty="0" smtClean="0"/>
              <a:t>Zastavárny</a:t>
            </a:r>
            <a:r>
              <a:rPr lang="cs-CZ" sz="2800" dirty="0" smtClean="0"/>
              <a:t> – půjčují peníze v hodnotě věci, kterou přineseme do zástavy, po uplynutí sjednané doby   lze získat věc zpět, pokud uhradíme částku                   a dohodnutou přirážku.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Otázky a úkoly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je to americká hypotéka?</a:t>
            </a:r>
          </a:p>
          <a:p>
            <a:r>
              <a:rPr lang="cs-CZ" dirty="0" smtClean="0"/>
              <a:t>Téma </a:t>
            </a:r>
            <a:r>
              <a:rPr lang="cs-CZ" smtClean="0"/>
              <a:t>pro referát: Jaké </a:t>
            </a:r>
            <a:r>
              <a:rPr lang="cs-CZ" dirty="0" smtClean="0"/>
              <a:t>druhy úvěrů občanům a podnikům poskytuje např. Komerční banka. Jaká je výše úrokových sazeb?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Použité zdroje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1)	KLÍNSKÝ, Petr a MÜNCH, Otto. </a:t>
            </a:r>
            <a:r>
              <a:rPr lang="cs-CZ" i="1" dirty="0"/>
              <a:t>Ekonomika 3 pro obchodní akademie a ostatní střední školy</a:t>
            </a:r>
            <a:r>
              <a:rPr lang="cs-CZ" dirty="0"/>
              <a:t>. 4., </a:t>
            </a:r>
            <a:r>
              <a:rPr lang="cs-CZ" dirty="0" err="1"/>
              <a:t>upr</a:t>
            </a:r>
            <a:r>
              <a:rPr lang="cs-CZ" dirty="0"/>
              <a:t>. vyd. Praha: Fortuna, 2011. 239 s. ISBN 978-80-7373-002-4.</a:t>
            </a:r>
          </a:p>
          <a:p>
            <a:r>
              <a:rPr lang="cs-CZ" dirty="0"/>
              <a:t>2)	KIPIELOVÁ, Ivana a kol. </a:t>
            </a:r>
            <a:r>
              <a:rPr lang="cs-CZ" i="1" dirty="0"/>
              <a:t>Bankovnictví pro střední školy a veřejnost.</a:t>
            </a:r>
            <a:r>
              <a:rPr lang="cs-CZ" dirty="0"/>
              <a:t> Vyd. 1. Praha: Fortuna, 1995. 207 s. ISBN 80-7168-273-X.</a:t>
            </a:r>
          </a:p>
          <a:p>
            <a:r>
              <a:rPr lang="cs-CZ" dirty="0"/>
              <a:t>3)	KLÍNSKÝ, Petr a MÜNCH, Otto. </a:t>
            </a:r>
            <a:r>
              <a:rPr lang="cs-CZ" i="1" dirty="0"/>
              <a:t>Ekonomika 3 pro obchodní akademie a ostatní střední školy</a:t>
            </a:r>
            <a:r>
              <a:rPr lang="cs-CZ" dirty="0"/>
              <a:t>. Vyd. 1. Praha: Fortuna, 2002. 247 s. ISBN 80-7168-826-6.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439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     12. Úvěry občanům                           a podnikatelům</vt:lpstr>
      <vt:lpstr>Podnikatelské úvěry</vt:lpstr>
      <vt:lpstr>Úvěry občanům</vt:lpstr>
      <vt:lpstr>Snímek 6</vt:lpstr>
      <vt:lpstr>Snímek 7</vt:lpstr>
      <vt:lpstr>Otázky a úkoly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Sůva</cp:lastModifiedBy>
  <cp:revision>23</cp:revision>
  <dcterms:modified xsi:type="dcterms:W3CDTF">2014-03-04T15:35:45Z</dcterms:modified>
</cp:coreProperties>
</file>