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0" r:id="rId3"/>
    <p:sldId id="256" r:id="rId4"/>
    <p:sldId id="257" r:id="rId5"/>
    <p:sldId id="264" r:id="rId6"/>
    <p:sldId id="258" r:id="rId7"/>
    <p:sldId id="259" r:id="rId8"/>
    <p:sldId id="260" r:id="rId9"/>
    <p:sldId id="265" r:id="rId10"/>
    <p:sldId id="261" r:id="rId11"/>
    <p:sldId id="268" r:id="rId12"/>
    <p:sldId id="266" r:id="rId13"/>
    <p:sldId id="267" r:id="rId14"/>
    <p:sldId id="262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76297-E9C0-4370-AB8C-F804F10FC3EF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FC6C7-F6A2-4344-B8CC-190C3A9E76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4898" y="36773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31640" y="2132856"/>
          <a:ext cx="6697662" cy="41898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VY_62_INOVACE_02.02.13 – Obecný postup při poskytování úvěru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Sůvová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 ročník OA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(Bankovnictví)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– 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bankovnictví včetně zvládnutí výpočtů o úrokování a propočty o valutách a devizách.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otázky a úkoly k jednotlivým kapitolám a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závěrečný opakovací test.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Tento materiál vysvětluje obecný postup obchodních bank při poskytování úvěru včetně základních kritérií důležitých pro rozhodování klienta při volbě vhodného </a:t>
            </a:r>
            <a:r>
              <a:rPr lang="cs-CZ" smtClean="0"/>
              <a:t>bankovního úvěru.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13. Obecný </a:t>
            </a:r>
            <a:r>
              <a:rPr lang="cs-CZ" b="1" smtClean="0"/>
              <a:t>postup                     při </a:t>
            </a:r>
            <a:r>
              <a:rPr lang="cs-CZ" b="1" dirty="0" smtClean="0"/>
              <a:t>poskytování úvěru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92500" lnSpcReduction="10000"/>
          </a:bodyPr>
          <a:lstStyle/>
          <a:p>
            <a:r>
              <a:rPr lang="cs-CZ" sz="3000" dirty="0" smtClean="0"/>
              <a:t>Poskytování úvěrů je vždy rizikové, proto banky velmi důkladně prověřují žadatele o úvěr.</a:t>
            </a:r>
          </a:p>
          <a:p>
            <a:r>
              <a:rPr lang="cs-CZ" sz="3000" dirty="0" smtClean="0"/>
              <a:t>Nabídka úvěrů je velmi široká, tedy i klient může porovnávat a vybírat.</a:t>
            </a:r>
            <a:endParaRPr lang="cs-CZ" sz="3000" dirty="0"/>
          </a:p>
          <a:p>
            <a:r>
              <a:rPr lang="cs-CZ" sz="3000" b="1" u="sng" dirty="0" smtClean="0"/>
              <a:t>Porovnání nabídek úvěrů dle nejdůležitějších kritérií:</a:t>
            </a:r>
          </a:p>
          <a:p>
            <a:r>
              <a:rPr lang="cs-CZ" sz="3000" dirty="0" smtClean="0"/>
              <a:t>Výše úrokové sazby a poplatků (porovnáme pomocí RPSN)</a:t>
            </a:r>
          </a:p>
          <a:p>
            <a:r>
              <a:rPr lang="cs-CZ" sz="3000" dirty="0" smtClean="0"/>
              <a:t>Výše úvěru, který můžeme získat</a:t>
            </a:r>
          </a:p>
          <a:p>
            <a:r>
              <a:rPr lang="cs-CZ" sz="3000" dirty="0" smtClean="0"/>
              <a:t>Na co lze úvěr použít</a:t>
            </a:r>
          </a:p>
          <a:p>
            <a:r>
              <a:rPr lang="cs-CZ" sz="3000" dirty="0" smtClean="0"/>
              <a:t>Jaké zajištění úvěru bude banka požadovat</a:t>
            </a:r>
          </a:p>
          <a:p>
            <a:r>
              <a:rPr lang="cs-CZ" sz="3000" dirty="0" smtClean="0"/>
              <a:t>Na jakou dobu můžeme úvěr získat</a:t>
            </a:r>
          </a:p>
          <a:p>
            <a:r>
              <a:rPr lang="cs-CZ" sz="3000" dirty="0" smtClean="0"/>
              <a:t>Výše splátek úvěru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Co je RPSN (roční procentní sazba nákladů)? – procentní podíl z dlužné částky, který musí klient zaplatit věřiteli za období jednoho roku v souvislosti se splátkami, správou a dalšími výdaji spojenými        s čerpáním úvěru (např. poplatky za uzavření  úvěrové smlouvy, za převody peněz, případné pojištění schopnosti splácet).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Úvěrový proces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= </a:t>
            </a:r>
            <a:r>
              <a:rPr lang="cs-CZ" sz="2800" u="sng" dirty="0" smtClean="0"/>
              <a:t>se skládá z několika částí s tím, že v plné míře         se uplatní zejména u úvěrů pro podnikatelské účely</a:t>
            </a:r>
          </a:p>
          <a:p>
            <a:r>
              <a:rPr lang="cs-CZ" sz="2800" dirty="0" smtClean="0"/>
              <a:t>a) úvodní schůzka s klientem</a:t>
            </a:r>
          </a:p>
          <a:p>
            <a:r>
              <a:rPr lang="cs-CZ" sz="2800" dirty="0" smtClean="0"/>
              <a:t>b) žádost o úvěr</a:t>
            </a:r>
          </a:p>
          <a:p>
            <a:r>
              <a:rPr lang="cs-CZ" sz="2800" dirty="0" smtClean="0"/>
              <a:t>c) analýza žádosti o úvěr</a:t>
            </a:r>
          </a:p>
          <a:p>
            <a:r>
              <a:rPr lang="cs-CZ" sz="2800" dirty="0" smtClean="0"/>
              <a:t>d) poskytnutí úvěru, úvěrová smlouva</a:t>
            </a:r>
          </a:p>
          <a:p>
            <a:r>
              <a:rPr lang="cs-CZ" sz="2800" dirty="0" smtClean="0"/>
              <a:t>e) kontrola dodržování podmínek úvěrové smlouvy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Úvodní schůzka s klientem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Obě strany zjišťují podmínky pro poskytnutí úvěru, výši možného úvěru a vymezují se požadované podklady.</a:t>
            </a:r>
          </a:p>
          <a:p>
            <a:r>
              <a:rPr lang="cs-CZ" sz="2800" dirty="0" smtClean="0"/>
              <a:t>Před poskytnutím úvěru banky ověřují, zda jde           o spolehlivého klienta (údaje, jak klient splácel své předchozí závazky, mohou získat z úvěrových   registrů).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Žádost o úvěr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Klient žádost podává, jestliže banka vyslovila předběžný souhlas s poskytnutím úvěru.</a:t>
            </a:r>
          </a:p>
          <a:p>
            <a:r>
              <a:rPr lang="cs-CZ" sz="2800" dirty="0" smtClean="0"/>
              <a:t>K žádosti se přikládá dokumentace, která obsahuje:</a:t>
            </a:r>
          </a:p>
          <a:p>
            <a:pPr>
              <a:buNone/>
            </a:pPr>
            <a:r>
              <a:rPr lang="cs-CZ" sz="2800" dirty="0" smtClean="0"/>
              <a:t>a) </a:t>
            </a:r>
            <a:r>
              <a:rPr lang="cs-CZ" sz="2800" u="sng" dirty="0" smtClean="0"/>
              <a:t>zajištění úvěru proti nesplácení </a:t>
            </a:r>
            <a:r>
              <a:rPr lang="cs-CZ" sz="2800" dirty="0" smtClean="0"/>
              <a:t>– banka posuzuje dostatečnost navrhovaného zajištění – např. zástava majetku, záruku ručitelem, bankou, státem , pojištění např. proti nesplácení (chrání před tím, že v důsledku nemoci, ztráty zaměstnání u občanů či z jiných důvodů občan nemůže splácet úvěr)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b) </a:t>
            </a:r>
            <a:r>
              <a:rPr lang="cs-CZ" sz="2800" u="sng" dirty="0" smtClean="0"/>
              <a:t>finanční situace žadatele </a:t>
            </a:r>
            <a:r>
              <a:rPr lang="cs-CZ" sz="2800" dirty="0" smtClean="0"/>
              <a:t>– podniky ji dokládají účetními výkazy (rozvaha, výkaz zisků a ztrát, cash </a:t>
            </a:r>
            <a:r>
              <a:rPr lang="cs-CZ" sz="2800" dirty="0" err="1" smtClean="0"/>
              <a:t>flow</a:t>
            </a:r>
            <a:r>
              <a:rPr lang="cs-CZ" sz="2800" dirty="0" smtClean="0"/>
              <a:t>, vedou-li daňovou evidenci, pak daňovými přiznáními), občan ji dokládá potvrzením příjmů od zaměstnavatele</a:t>
            </a:r>
          </a:p>
          <a:p>
            <a:pPr>
              <a:buNone/>
            </a:pPr>
            <a:r>
              <a:rPr lang="cs-CZ" sz="2800" dirty="0" smtClean="0"/>
              <a:t>c) </a:t>
            </a:r>
            <a:r>
              <a:rPr lang="cs-CZ" sz="2800" u="sng" dirty="0" smtClean="0"/>
              <a:t>účel úvěru </a:t>
            </a:r>
            <a:r>
              <a:rPr lang="cs-CZ" sz="2800" dirty="0" smtClean="0"/>
              <a:t>– předkládá se podnikatelský záměr, doklady o uvažované koupi apod.</a:t>
            </a:r>
          </a:p>
          <a:p>
            <a:r>
              <a:rPr lang="cs-CZ" sz="2800" dirty="0" smtClean="0"/>
              <a:t>Informace získané od žadatele banka ověřuje a doplňuje z vnějších zdrojů (např. od dodavatelů, odběratelů, věřitelů, banky daného podniku apod.).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Analýza žádosti o úvěr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Banka zkoumá reálnost záměru, schopnost klienta splatit úvěr (tj. ověřuje bonitu klienta), a ověřuje se zajištění úvěru.</a:t>
            </a:r>
            <a:endParaRPr lang="cs-CZ" sz="2800" dirty="0"/>
          </a:p>
          <a:p>
            <a:r>
              <a:rPr lang="cs-CZ" sz="2800" dirty="0" smtClean="0"/>
              <a:t>Poskytnutí úvěru, úvěrová smlouva.</a:t>
            </a:r>
          </a:p>
          <a:p>
            <a:r>
              <a:rPr lang="cs-CZ" sz="2800" dirty="0" smtClean="0"/>
              <a:t>Pokud se banka rozhodne poskytnout klientovi úvěr, uzavře s ním písemně úvěrovou smlouvu, která obsahuje dohodnuté podmínky při poskytnutí úvěru mezi oběma stranami:</a:t>
            </a:r>
          </a:p>
          <a:p>
            <a:r>
              <a:rPr lang="cs-CZ" sz="2800" dirty="0" smtClean="0"/>
              <a:t>identifikace banky</a:t>
            </a:r>
          </a:p>
          <a:p>
            <a:r>
              <a:rPr lang="cs-CZ" sz="2800" dirty="0" smtClean="0"/>
              <a:t>identifikace klienta</a:t>
            </a:r>
          </a:p>
          <a:p>
            <a:r>
              <a:rPr lang="cs-CZ" sz="2800" dirty="0" smtClean="0"/>
              <a:t>účel úvěru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výše úvěru</a:t>
            </a:r>
          </a:p>
          <a:p>
            <a:r>
              <a:rPr lang="cs-CZ" sz="2800" dirty="0" smtClean="0"/>
              <a:t>výše úrokové sazby</a:t>
            </a:r>
          </a:p>
          <a:p>
            <a:r>
              <a:rPr lang="cs-CZ" sz="2800" dirty="0" smtClean="0"/>
              <a:t>termíny a částky čerpání úvěru</a:t>
            </a:r>
          </a:p>
          <a:p>
            <a:r>
              <a:rPr lang="cs-CZ" sz="2800" dirty="0" smtClean="0"/>
              <a:t>způsob čerpání úvěru (např. převodem na běžný účet, úhradou došlých faktur)</a:t>
            </a:r>
          </a:p>
          <a:p>
            <a:r>
              <a:rPr lang="cs-CZ" sz="2800" dirty="0" smtClean="0"/>
              <a:t>termíny a částky splátek úvěru</a:t>
            </a:r>
          </a:p>
          <a:p>
            <a:r>
              <a:rPr lang="cs-CZ" sz="2800" dirty="0" smtClean="0"/>
              <a:t>termíny úhrady úroků</a:t>
            </a:r>
          </a:p>
          <a:p>
            <a:r>
              <a:rPr lang="cs-CZ" sz="2800" dirty="0" smtClean="0"/>
              <a:t>způsob úhrady splátek úvěru</a:t>
            </a:r>
          </a:p>
          <a:p>
            <a:r>
              <a:rPr lang="cs-CZ" sz="2800" dirty="0" smtClean="0"/>
              <a:t>konečná splatnost úvěru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597352"/>
          </a:xfrm>
        </p:spPr>
        <p:txBody>
          <a:bodyPr>
            <a:normAutofit/>
          </a:bodyPr>
          <a:lstStyle/>
          <a:p>
            <a:endParaRPr lang="cs-CZ" sz="2800" smtClean="0"/>
          </a:p>
          <a:p>
            <a:r>
              <a:rPr lang="cs-CZ" sz="2800" smtClean="0"/>
              <a:t>způsob </a:t>
            </a:r>
            <a:r>
              <a:rPr lang="cs-CZ" sz="2800" dirty="0" smtClean="0"/>
              <a:t>zajištění úvěru</a:t>
            </a:r>
          </a:p>
          <a:p>
            <a:r>
              <a:rPr lang="cs-CZ" sz="2800" dirty="0" smtClean="0"/>
              <a:t>práva a povinnosti klienta a banky</a:t>
            </a:r>
          </a:p>
          <a:p>
            <a:r>
              <a:rPr lang="cs-CZ" sz="2800" dirty="0" smtClean="0"/>
              <a:t>postup v případě, že klient nemá peníze na úhradu splátek úvěru a úroků</a:t>
            </a:r>
          </a:p>
          <a:p>
            <a:r>
              <a:rPr lang="cs-CZ" sz="2800" dirty="0" smtClean="0"/>
              <a:t>poplatky za vedení úvěrového účtu, za uzavření smlouvy apod.</a:t>
            </a:r>
          </a:p>
          <a:p>
            <a:r>
              <a:rPr lang="cs-CZ" sz="2800" dirty="0" smtClean="0"/>
              <a:t>datum, místo, razítka a platné podpisy zástupců banky a zákazníka</a:t>
            </a:r>
          </a:p>
          <a:p>
            <a:r>
              <a:rPr lang="cs-CZ" sz="2800" dirty="0" smtClean="0"/>
              <a:t>přílohy k úvěrové smlouvě (např. zástavní smlouva, výpis z katastru nemovitostí)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Každá změna podmínek úvěrové smlouvy musí být sjednána ve formě písemného dodatku ke smlouvě.</a:t>
            </a:r>
          </a:p>
          <a:p>
            <a:r>
              <a:rPr lang="cs-CZ" sz="2800" dirty="0" smtClean="0"/>
              <a:t>Kontrola dodržování podmínek úvěrové smlouvy – </a:t>
            </a:r>
          </a:p>
          <a:p>
            <a:pPr>
              <a:buNone/>
            </a:pPr>
            <a:r>
              <a:rPr lang="cs-CZ" sz="2800" dirty="0" smtClean="0"/>
              <a:t>    po celou dobu trvání úvěrového vztahu s klientem banka provádí průběžnou kontrolu finančního hospodaření dlužníka a sleduje dodržování podmínek úvěrové smlouvy. Velkou pozornost věnuje zejména dodržování výše a termínů splátek úvěru a úroků.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Jaké podstatné náležitosti obsahuje žádost o úvěr?</a:t>
            </a:r>
          </a:p>
          <a:p>
            <a:r>
              <a:rPr lang="cs-CZ" sz="2800" dirty="0" smtClean="0"/>
              <a:t>Co je to úrok, úroková sazba a RPSN?</a:t>
            </a:r>
          </a:p>
          <a:p>
            <a:r>
              <a:rPr lang="cs-CZ" sz="2800" dirty="0" smtClean="0"/>
              <a:t>Chcete koupit nový byt, finanční prostředky chcete řešit poskytnutím hypotečního úvěru – </a:t>
            </a:r>
            <a:r>
              <a:rPr lang="cs-CZ" sz="2800" smtClean="0"/>
              <a:t>zjistěte         za </a:t>
            </a:r>
            <a:r>
              <a:rPr lang="cs-CZ" sz="2800" dirty="0" smtClean="0"/>
              <a:t>domácí úkol, jaké podklady budete muset bance doložit.</a:t>
            </a:r>
            <a:endParaRPr lang="cs-CZ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Použité zdroje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Vyd. 1. Praha: Fortuna, 2002. 247 s. ISBN 80-7168-826-6.</a:t>
            </a:r>
          </a:p>
          <a:p>
            <a:r>
              <a:rPr lang="cs-CZ" dirty="0"/>
              <a:t>2)	KIPIELOVÁ, Ivana a kol. </a:t>
            </a:r>
            <a:r>
              <a:rPr lang="cs-CZ" i="1" dirty="0"/>
              <a:t>Bankovnictví pro střední školy a veřejnost.</a:t>
            </a:r>
            <a:r>
              <a:rPr lang="cs-CZ" dirty="0"/>
              <a:t> Vyd. 1. Praha: Fortuna, 1995. 207 s. ISBN 80-7168-273-X.</a:t>
            </a:r>
          </a:p>
          <a:p>
            <a:r>
              <a:rPr lang="cs-CZ" dirty="0"/>
              <a:t>3)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4., </a:t>
            </a:r>
            <a:r>
              <a:rPr lang="cs-CZ" dirty="0" err="1"/>
              <a:t>upr</a:t>
            </a:r>
            <a:r>
              <a:rPr lang="cs-CZ" dirty="0"/>
              <a:t>. vyd. Praha: Fortuna, 2011. 239 s. ISBN 978-80-7373-002-4.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790</Words>
  <Application>Microsoft Office PowerPoint</Application>
  <PresentationFormat>Předvádění na obrazovce (4:3)</PresentationFormat>
  <Paragraphs>84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13. Obecný postup                     při poskytování úvěru</vt:lpstr>
      <vt:lpstr>Snímek 4</vt:lpstr>
      <vt:lpstr>Snímek 5</vt:lpstr>
      <vt:lpstr>Úvěrový proces</vt:lpstr>
      <vt:lpstr>Úvodní schůzka s klientem</vt:lpstr>
      <vt:lpstr>Žádost o úvěr</vt:lpstr>
      <vt:lpstr>Snímek 9</vt:lpstr>
      <vt:lpstr>Analýza žádosti o úvěr</vt:lpstr>
      <vt:lpstr>Snímek 11</vt:lpstr>
      <vt:lpstr>Snímek 12</vt:lpstr>
      <vt:lpstr>Snímek 13</vt:lpstr>
      <vt:lpstr>Otázky a úkoly</vt:lpstr>
      <vt:lpstr>Použité zdroje</vt:lpstr>
    </vt:vector>
  </TitlesOfParts>
  <Company>Windows Xp Ultimate 2008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Obecný postup při poskytování úvěru</dc:title>
  <dc:creator>Sůva</dc:creator>
  <cp:lastModifiedBy>Sůva</cp:lastModifiedBy>
  <cp:revision>33</cp:revision>
  <dcterms:created xsi:type="dcterms:W3CDTF">2013-03-13T12:07:23Z</dcterms:created>
  <dcterms:modified xsi:type="dcterms:W3CDTF">2014-03-04T15:36:35Z</dcterms:modified>
</cp:coreProperties>
</file>