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74" r:id="rId3"/>
    <p:sldId id="256" r:id="rId4"/>
    <p:sldId id="257" r:id="rId5"/>
    <p:sldId id="270" r:id="rId6"/>
    <p:sldId id="258" r:id="rId7"/>
    <p:sldId id="272" r:id="rId8"/>
    <p:sldId id="271" r:id="rId9"/>
    <p:sldId id="259" r:id="rId10"/>
    <p:sldId id="262" r:id="rId11"/>
    <p:sldId id="263" r:id="rId12"/>
    <p:sldId id="264" r:id="rId13"/>
    <p:sldId id="265" r:id="rId14"/>
    <p:sldId id="266" r:id="rId15"/>
    <p:sldId id="260" r:id="rId16"/>
    <p:sldId id="269" r:id="rId17"/>
    <p:sldId id="267" r:id="rId18"/>
    <p:sldId id="268" r:id="rId19"/>
    <p:sldId id="273"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9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BE3AB01-3B89-40D2-9BD0-A4EA4B83BFD0}"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BE3AB01-3B89-40D2-9BD0-A4EA4B83BFD0}"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BE3AB01-3B89-40D2-9BD0-A4EA4B83BFD0}"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BE3AB01-3B89-40D2-9BD0-A4EA4B83BFD0}"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BE3AB01-3B89-40D2-9BD0-A4EA4B83BFD0}" type="datetimeFigureOut">
              <a:rPr lang="cs-CZ" smtClean="0"/>
              <a:pPr/>
              <a:t>4.3.2014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BE3AB01-3B89-40D2-9BD0-A4EA4B83BFD0}" type="datetimeFigureOut">
              <a:rPr lang="cs-CZ" smtClean="0"/>
              <a:pPr/>
              <a:t>4.3.2014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BE3AB01-3B89-40D2-9BD0-A4EA4B83BFD0}" type="datetimeFigureOut">
              <a:rPr lang="cs-CZ" smtClean="0"/>
              <a:pPr/>
              <a:t>4.3.2014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BE3AB01-3B89-40D2-9BD0-A4EA4B83BFD0}"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BE3AB01-3B89-40D2-9BD0-A4EA4B83BFD0}"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BE3AB01-3B89-40D2-9BD0-A4EA4B83BFD0}"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BE3AB01-3B89-40D2-9BD0-A4EA4B83BFD0}"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D5D483A-FB1A-4B5D-AA00-262163AD146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E3AB01-3B89-40D2-9BD0-A4EA4B83BFD0}" type="datetimeFigureOut">
              <a:rPr lang="cs-CZ" smtClean="0"/>
              <a:pPr/>
              <a:t>4.3.2014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5D483A-FB1A-4B5D-AA00-262163AD146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1424898" y="367735"/>
            <a:ext cx="6081712" cy="1485900"/>
          </a:xfrm>
          <a:prstGeom prst="rect">
            <a:avLst/>
          </a:prstGeom>
          <a:solidFill>
            <a:srgbClr val="FFFFFF"/>
          </a:solidFill>
          <a:ln w="9525">
            <a:noFill/>
            <a:miter lim="800000"/>
            <a:headEnd/>
            <a:tailEnd/>
          </a:ln>
        </p:spPr>
      </p:pic>
      <p:graphicFrame>
        <p:nvGraphicFramePr>
          <p:cNvPr id="6" name="Tabulka 5"/>
          <p:cNvGraphicFramePr>
            <a:graphicFrameLocks noGrp="1"/>
          </p:cNvGraphicFramePr>
          <p:nvPr/>
        </p:nvGraphicFramePr>
        <p:xfrm>
          <a:off x="1331640" y="2276872"/>
          <a:ext cx="6697662" cy="4103700"/>
        </p:xfrm>
        <a:graphic>
          <a:graphicData uri="http://schemas.openxmlformats.org/drawingml/2006/table">
            <a:tbl>
              <a:tblPr/>
              <a:tblGrid>
                <a:gridCol w="2462212"/>
                <a:gridCol w="4235450"/>
              </a:tblGrid>
              <a:tr h="6477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Gymnázium, střední odborná škola, střední odborné učiliště a vyšší odborná škola, Hořice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CZ.1.07/1.5.00/34.0873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Název materiálu</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VY_62_INOVACE_02.02.15 –Úročení vkladů a úvěrů</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Autor</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Ing. Hana </a:t>
                      </a:r>
                      <a:r>
                        <a:rPr kumimoji="0" lang="cs-CZ" sz="1400" b="0" i="0" u="none" strike="noStrike" cap="none" normalizeH="0" baseline="0" dirty="0" err="1" smtClean="0">
                          <a:ln>
                            <a:noFill/>
                          </a:ln>
                          <a:solidFill>
                            <a:schemeClr val="tx1"/>
                          </a:solidFill>
                          <a:effectLst/>
                          <a:latin typeface="Calibri" pitchFamily="34" charset="0"/>
                          <a:cs typeface="Times New Roman" pitchFamily="18" charset="0"/>
                        </a:rPr>
                        <a:t>Sůvová</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Tematická oblast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Ekonomika pro </a:t>
                      </a: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3. ročník OA </a:t>
                      </a:r>
                      <a:r>
                        <a:rPr kumimoji="0" lang="cs-CZ" sz="1400" b="0" i="0" u="none" strike="noStrike" cap="none" normalizeH="0" baseline="0" smtClean="0">
                          <a:ln>
                            <a:noFill/>
                          </a:ln>
                          <a:solidFill>
                            <a:schemeClr val="tx1"/>
                          </a:solidFill>
                          <a:effectLst/>
                          <a:latin typeface="Calibri" pitchFamily="34" charset="0"/>
                          <a:cs typeface="Times New Roman" pitchFamily="18" charset="0"/>
                        </a:rPr>
                        <a:t>(Bankovnictví)</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Ročník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Třetí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Datum tvorby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cs typeface="Times New Roman" pitchFamily="18" charset="0"/>
                        </a:rPr>
                        <a:t>Březen – srpen 2013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Anotace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Materiál je určen pro výuku tematického celku bankovnictví včetně zvládnutí výpočtů o úrokování a propočty o valutách a devizách.</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Metodický pokyn</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Materiál obsahuje jak teoretickou část, tak i příklady k procvičování, otázky a úkoly k jednotlivým kapitolám a závěrečný </a:t>
                      </a:r>
                      <a:r>
                        <a:rPr kumimoji="0" lang="cs-CZ" sz="1100" b="0" i="0" u="none" strike="noStrike" cap="none" normalizeH="0" baseline="0" smtClean="0">
                          <a:ln>
                            <a:noFill/>
                          </a:ln>
                          <a:solidFill>
                            <a:schemeClr val="tx1"/>
                          </a:solidFill>
                          <a:effectLst/>
                          <a:latin typeface="Calibri" pitchFamily="34" charset="0"/>
                          <a:cs typeface="Times New Roman" pitchFamily="18" charset="0"/>
                        </a:rPr>
                        <a:t>opakovací test.</a:t>
                      </a: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Anotace:</a:t>
            </a:r>
          </a:p>
          <a:p>
            <a:r>
              <a:rPr lang="cs-CZ" dirty="0" smtClean="0"/>
              <a:t>Tento materiál vysvětluje základní pojmy úrokové politiky banky, způsoby úročení vkladů a úvěrů včetně výkladových příkladů </a:t>
            </a:r>
            <a:r>
              <a:rPr lang="cs-CZ" smtClean="0"/>
              <a:t>včetně řešení.</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b="1" dirty="0" smtClean="0"/>
              <a:t>15. Úročení vkladů a úvěrů</a:t>
            </a:r>
            <a:endParaRPr lang="cs-CZ" b="1" dirty="0"/>
          </a:p>
        </p:txBody>
      </p:sp>
      <p:sp>
        <p:nvSpPr>
          <p:cNvPr id="3" name="Podnadpis 2"/>
          <p:cNvSpPr>
            <a:spLocks noGrp="1"/>
          </p:cNvSpPr>
          <p:nvPr>
            <p:ph type="subTitle" idx="1"/>
          </p:nvPr>
        </p:nvSpPr>
        <p:spPr/>
        <p:txBody>
          <a:bodyPr/>
          <a:lstStyle/>
          <a:p>
            <a:endParaRPr lang="cs-CZ"/>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5937523"/>
          </a:xfrm>
        </p:spPr>
        <p:txBody>
          <a:bodyPr>
            <a:normAutofit/>
          </a:bodyPr>
          <a:lstStyle/>
          <a:p>
            <a:r>
              <a:rPr lang="cs-CZ" sz="2800" b="1" u="sng" dirty="0" smtClean="0"/>
              <a:t>Základní pojmy:</a:t>
            </a:r>
          </a:p>
          <a:p>
            <a:r>
              <a:rPr lang="cs-CZ" sz="2800" dirty="0" smtClean="0"/>
              <a:t>Úrok = částka v Kč, kterou platí dlužník věřiteli          za půjčení peněz</a:t>
            </a:r>
          </a:p>
          <a:p>
            <a:r>
              <a:rPr lang="cs-CZ" sz="2800" dirty="0" smtClean="0"/>
              <a:t>Úroková míra (sazba) – vyjadřuje v %, jakou část         z uložené nebo půjčené částky bude úrok činit</a:t>
            </a:r>
          </a:p>
          <a:p>
            <a:r>
              <a:rPr lang="cs-CZ" sz="2800" dirty="0" smtClean="0"/>
              <a:t>Úrok se počítá za různé období – existují tedy úrokové míry:</a:t>
            </a:r>
          </a:p>
          <a:p>
            <a:r>
              <a:rPr lang="cs-CZ" sz="2800" dirty="0" smtClean="0"/>
              <a:t>roční – označuje se zkratkou </a:t>
            </a:r>
            <a:r>
              <a:rPr lang="cs-CZ" sz="2800" dirty="0" err="1" smtClean="0"/>
              <a:t>p.a</a:t>
            </a:r>
            <a:r>
              <a:rPr lang="cs-CZ" sz="2800" dirty="0" smtClean="0"/>
              <a:t>. (per </a:t>
            </a:r>
            <a:r>
              <a:rPr lang="cs-CZ" sz="2800" dirty="0" err="1" smtClean="0"/>
              <a:t>annum</a:t>
            </a:r>
            <a:r>
              <a:rPr lang="cs-CZ" sz="2800" dirty="0" smtClean="0"/>
              <a:t>), např.  2,5 % p. a.</a:t>
            </a:r>
          </a:p>
          <a:p>
            <a:r>
              <a:rPr lang="cs-CZ" sz="2800" dirty="0" smtClean="0"/>
              <a:t>pololetí – </a:t>
            </a:r>
            <a:r>
              <a:rPr lang="cs-CZ" sz="2800" dirty="0" err="1" smtClean="0"/>
              <a:t>p.s</a:t>
            </a:r>
            <a:r>
              <a:rPr lang="cs-CZ" sz="2800" dirty="0" smtClean="0"/>
              <a:t>. (per </a:t>
            </a:r>
            <a:r>
              <a:rPr lang="cs-CZ" sz="2800" dirty="0" err="1" smtClean="0"/>
              <a:t>semestrum</a:t>
            </a:r>
            <a:r>
              <a:rPr lang="cs-CZ" sz="2800" dirty="0" smtClean="0"/>
              <a:t>)</a:t>
            </a:r>
          </a:p>
          <a:p>
            <a:r>
              <a:rPr lang="cs-CZ" sz="2800" dirty="0" smtClean="0"/>
              <a:t>čtvrtletní – </a:t>
            </a:r>
            <a:r>
              <a:rPr lang="cs-CZ" sz="2800" dirty="0" err="1" smtClean="0"/>
              <a:t>p.q</a:t>
            </a:r>
            <a:r>
              <a:rPr lang="cs-CZ" sz="2800" dirty="0" smtClean="0"/>
              <a:t>. (per </a:t>
            </a:r>
            <a:r>
              <a:rPr lang="cs-CZ" sz="2800" dirty="0" err="1" smtClean="0"/>
              <a:t>quartale</a:t>
            </a:r>
            <a:r>
              <a:rPr lang="cs-CZ" sz="2800" dirty="0" smtClean="0"/>
              <a:t>)</a:t>
            </a:r>
          </a:p>
          <a:p>
            <a:r>
              <a:rPr lang="cs-CZ" sz="2800" dirty="0" smtClean="0"/>
              <a:t>měsíční – </a:t>
            </a:r>
            <a:r>
              <a:rPr lang="cs-CZ" sz="2800" dirty="0" err="1" smtClean="0"/>
              <a:t>p.m</a:t>
            </a:r>
            <a:r>
              <a:rPr lang="cs-CZ" sz="2800" dirty="0" smtClean="0"/>
              <a:t>. (per </a:t>
            </a:r>
            <a:r>
              <a:rPr lang="cs-CZ" sz="2800" dirty="0" err="1" smtClean="0"/>
              <a:t>mensem</a:t>
            </a:r>
            <a:r>
              <a:rPr lang="cs-CZ" sz="2800" dirty="0" smtClean="0"/>
              <a:t>)</a:t>
            </a:r>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normAutofit fontScale="92500" lnSpcReduction="10000"/>
          </a:bodyPr>
          <a:lstStyle/>
          <a:p>
            <a:r>
              <a:rPr lang="cs-CZ" sz="3000" dirty="0" smtClean="0"/>
              <a:t>Banky při stanovení úrokových sazeb berou v úvahu nabídku a poptávku, sazby konkurence, sazby centrální banky i své náklady. Důležitým faktorem je    i inflace, která vklady a výběry znehodnocuje -&gt; proto banky při růstu inflace zvyšují úroky z úvěrů i úroky   z vkladů, aby se hodnota úspor nesnižovala,                   a nedocházelo tak k jejich vybírání.</a:t>
            </a:r>
          </a:p>
          <a:p>
            <a:r>
              <a:rPr lang="cs-CZ" sz="3000" u="sng" dirty="0" smtClean="0"/>
              <a:t>Úrokové sazby mohou být stanoveny jako:</a:t>
            </a:r>
          </a:p>
          <a:p>
            <a:r>
              <a:rPr lang="cs-CZ" sz="3000" dirty="0" smtClean="0"/>
              <a:t>pevné – sazba z vkladu nebo úvěru je stejná po celou dobu</a:t>
            </a:r>
          </a:p>
          <a:p>
            <a:r>
              <a:rPr lang="cs-CZ" sz="3000" dirty="0" smtClean="0"/>
              <a:t>pohyblivé – sazby platí po určitou dobu, banka si ponechává právo je změnit podle situace                     v ekonomice</a:t>
            </a:r>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dirty="0" smtClean="0"/>
              <a:t>Výpočty úroků z vkladů </a:t>
            </a:r>
            <a:endParaRPr lang="cs-CZ" sz="4000" b="1" dirty="0"/>
          </a:p>
        </p:txBody>
      </p:sp>
      <p:sp>
        <p:nvSpPr>
          <p:cNvPr id="3" name="Zástupný symbol pro obsah 2"/>
          <p:cNvSpPr>
            <a:spLocks noGrp="1"/>
          </p:cNvSpPr>
          <p:nvPr>
            <p:ph idx="1"/>
          </p:nvPr>
        </p:nvSpPr>
        <p:spPr>
          <a:xfrm>
            <a:off x="467544" y="1196752"/>
            <a:ext cx="8229600" cy="5544616"/>
          </a:xfrm>
        </p:spPr>
        <p:txBody>
          <a:bodyPr>
            <a:normAutofit/>
          </a:bodyPr>
          <a:lstStyle/>
          <a:p>
            <a:pPr>
              <a:buNone/>
            </a:pPr>
            <a:r>
              <a:rPr lang="cs-CZ" sz="3600" dirty="0" smtClean="0"/>
              <a:t>A) </a:t>
            </a:r>
            <a:r>
              <a:rPr lang="cs-CZ" sz="3600" u="sng" dirty="0" smtClean="0"/>
              <a:t>jednoduché úročení </a:t>
            </a:r>
            <a:r>
              <a:rPr lang="cs-CZ" sz="3600" dirty="0" smtClean="0"/>
              <a:t>– úrok je počítán   za období od data posledního pohybu peněz na účtu do dne, který předchází dalšímu vkladu nebo výběru na účtu, základem pro výpočet úroku je jistina, tj. aktuální výše zůstatku na účtu</a:t>
            </a:r>
          </a:p>
          <a:p>
            <a:endParaRPr lang="cs-CZ" sz="5900" dirty="0" smtClean="0"/>
          </a:p>
          <a:p>
            <a:endParaRPr lang="cs-CZ" sz="5900" dirty="0" smtClean="0"/>
          </a:p>
          <a:p>
            <a:endParaRPr lang="cs-CZ" sz="5900" dirty="0"/>
          </a:p>
          <a:p>
            <a:endParaRPr lang="cs-CZ" sz="5900" dirty="0" smtClean="0"/>
          </a:p>
          <a:p>
            <a:endParaRPr lang="cs-CZ" sz="5900" dirty="0" smtClean="0"/>
          </a:p>
          <a:p>
            <a:endParaRPr lang="cs-CZ" sz="5900" dirty="0" smtClean="0"/>
          </a:p>
          <a:p>
            <a:endParaRPr lang="cs-CZ" sz="5900" dirty="0" smtClean="0"/>
          </a:p>
          <a:p>
            <a:endParaRPr lang="cs-CZ" sz="5900" dirty="0" smtClean="0"/>
          </a:p>
          <a:p>
            <a:endParaRPr lang="cs-CZ" sz="5900" dirty="0" smtClean="0"/>
          </a:p>
          <a:p>
            <a:endParaRPr lang="cs-CZ" sz="5900" dirty="0" smtClean="0"/>
          </a:p>
          <a:p>
            <a:endParaRPr lang="cs-CZ" dirty="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pic>
        <p:nvPicPr>
          <p:cNvPr id="4"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428860" y="4643446"/>
            <a:ext cx="3528392" cy="1512168"/>
          </a:xfrm>
          <a:prstGeom prst="rect">
            <a:avLst/>
          </a:prstGeom>
          <a:noFill/>
        </p:spPr>
      </p:pic>
      <p:sp>
        <p:nvSpPr>
          <p:cNvPr id="1024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sz="2800" dirty="0" smtClean="0"/>
              <a:t>Ú = úrok v Kč</a:t>
            </a:r>
          </a:p>
          <a:p>
            <a:r>
              <a:rPr lang="cs-CZ" sz="2800" dirty="0" smtClean="0"/>
              <a:t>K = kapitál, jistina – částka, z které se úrok počítá</a:t>
            </a:r>
          </a:p>
          <a:p>
            <a:r>
              <a:rPr lang="cs-CZ" sz="2800" dirty="0" smtClean="0"/>
              <a:t>P = úroková míra v %</a:t>
            </a:r>
          </a:p>
          <a:p>
            <a:r>
              <a:rPr lang="cs-CZ" sz="2800" dirty="0" smtClean="0"/>
              <a:t>D = počet dnů, za které je úrok počítán (při počítání dnů uvažujeme 30 dní v měsíci a 360 dní v roce)</a:t>
            </a:r>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264696"/>
          </a:xfrm>
        </p:spPr>
        <p:txBody>
          <a:bodyPr>
            <a:normAutofit fontScale="92500" lnSpcReduction="20000"/>
          </a:bodyPr>
          <a:lstStyle/>
          <a:p>
            <a:r>
              <a:rPr lang="cs-CZ" sz="2800" u="sng" dirty="0" smtClean="0"/>
              <a:t>Výpočet dnů odčítací metodou:</a:t>
            </a:r>
          </a:p>
          <a:p>
            <a:r>
              <a:rPr lang="cs-CZ" sz="2800" dirty="0" smtClean="0"/>
              <a:t>Počet dnů = (měsíc ukončení vkladu – měsíc uložení peněz) x 30 + (den v měsíci ukončení vkladu – den            v měsíci uložení peněz).</a:t>
            </a:r>
          </a:p>
          <a:p>
            <a:r>
              <a:rPr lang="cs-CZ" sz="2800" dirty="0" smtClean="0"/>
              <a:t>Uložili jsme na účet 50 000,- Kč  dne 13. 3. – 31. 12. při úrokové sazbě 2 %, jak velký úrok nám bude připsán?</a:t>
            </a:r>
          </a:p>
          <a:p>
            <a:r>
              <a:rPr lang="cs-CZ" sz="2800" dirty="0" smtClean="0"/>
              <a:t>Počet dnů = (12 – 3) x 30 + (31 – 13) = 288 dnů</a:t>
            </a:r>
            <a:endParaRPr lang="cs-CZ" dirty="0" smtClean="0"/>
          </a:p>
          <a:p>
            <a:endParaRPr lang="cs-CZ" dirty="0" smtClean="0"/>
          </a:p>
          <a:p>
            <a:endParaRPr lang="cs-CZ" dirty="0" smtClean="0"/>
          </a:p>
          <a:p>
            <a:endParaRPr lang="cs-CZ" sz="3000" dirty="0" smtClean="0"/>
          </a:p>
          <a:p>
            <a:r>
              <a:rPr lang="cs-CZ" sz="3000" dirty="0" smtClean="0"/>
              <a:t>Banka je povinna z úroků  u občanů vybírat srážkovou daň z příjmů, která činí 15 %  (viz Zákon o daních                z příjmu)-&gt; vypočtený úrok je třeba snížit o tuto daň.</a:t>
            </a:r>
          </a:p>
          <a:p>
            <a:r>
              <a:rPr lang="cs-CZ" sz="3000" dirty="0" smtClean="0"/>
              <a:t>Srážková daň = 15 % z 800,- Kč  = daň 120,- Kč, čistý úrok tedy 680,- Kč.</a:t>
            </a:r>
          </a:p>
          <a:p>
            <a:endParaRPr lang="cs-CZ" dirty="0" smtClean="0"/>
          </a:p>
          <a:p>
            <a:endParaRPr lang="cs-CZ" dirty="0"/>
          </a:p>
        </p:txBody>
      </p:sp>
      <p:pic>
        <p:nvPicPr>
          <p:cNvPr id="4"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714480" y="3071810"/>
            <a:ext cx="5184576" cy="93610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5937523"/>
          </a:xfrm>
        </p:spPr>
        <p:txBody>
          <a:bodyPr>
            <a:normAutofit fontScale="92500"/>
          </a:bodyPr>
          <a:lstStyle/>
          <a:p>
            <a:pPr>
              <a:buNone/>
            </a:pPr>
            <a:r>
              <a:rPr lang="cs-CZ" sz="3000" dirty="0" smtClean="0"/>
              <a:t>B) </a:t>
            </a:r>
            <a:r>
              <a:rPr lang="cs-CZ" sz="3000" u="sng" dirty="0" smtClean="0"/>
              <a:t>složené úročení </a:t>
            </a:r>
            <a:r>
              <a:rPr lang="cs-CZ" sz="3000" dirty="0" smtClean="0"/>
              <a:t>– používá se, pokud je částka vložena na více úrokovacích období, např. let. Jestliže nevybereme úroky, které nám za dobu uložení přísluší, úrok se připisuje k jistině a dále s ní úročí. </a:t>
            </a:r>
          </a:p>
          <a:p>
            <a:endParaRPr lang="cs-CZ" sz="3000" dirty="0" smtClean="0"/>
          </a:p>
          <a:p>
            <a:endParaRPr lang="cs-CZ" sz="3000" dirty="0" smtClean="0"/>
          </a:p>
          <a:p>
            <a:endParaRPr lang="cs-CZ" sz="3000" dirty="0" smtClean="0"/>
          </a:p>
          <a:p>
            <a:endParaRPr lang="cs-CZ" sz="3000" dirty="0" smtClean="0"/>
          </a:p>
          <a:p>
            <a:r>
              <a:rPr lang="cs-CZ" sz="3000" dirty="0" smtClean="0"/>
              <a:t>ú = úrok v Kč</a:t>
            </a:r>
          </a:p>
          <a:p>
            <a:r>
              <a:rPr lang="cs-CZ" sz="3000" dirty="0" smtClean="0"/>
              <a:t>K = jistina</a:t>
            </a:r>
          </a:p>
          <a:p>
            <a:r>
              <a:rPr lang="cs-CZ" sz="3000" dirty="0" smtClean="0"/>
              <a:t>P = úroková míra</a:t>
            </a:r>
          </a:p>
          <a:p>
            <a:r>
              <a:rPr lang="cs-CZ" sz="3000" dirty="0" smtClean="0"/>
              <a:t>n = počet úrokovacích období</a:t>
            </a:r>
          </a:p>
          <a:p>
            <a:endParaRPr lang="cs-CZ" dirty="0" smtClean="0"/>
          </a:p>
          <a:p>
            <a:pPr>
              <a:buNone/>
            </a:pPr>
            <a:endParaRPr lang="cs-CZ" dirty="0" smtClean="0"/>
          </a:p>
          <a:p>
            <a:endParaRPr lang="cs-CZ" dirty="0" smtClean="0"/>
          </a:p>
        </p:txBody>
      </p:sp>
      <p:pic>
        <p:nvPicPr>
          <p:cNvPr id="7"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928926" y="2643182"/>
            <a:ext cx="3362325" cy="120052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lstStyle/>
          <a:p>
            <a:r>
              <a:rPr lang="cs-CZ" dirty="0" smtClean="0"/>
              <a:t>Vypočítejte úrokový výnos z vkladu                    1 000 </a:t>
            </a:r>
            <a:r>
              <a:rPr lang="cs-CZ" dirty="0" err="1" smtClean="0"/>
              <a:t>000</a:t>
            </a:r>
            <a:r>
              <a:rPr lang="cs-CZ" dirty="0" smtClean="0"/>
              <a:t>,- Kč vloženého na 2 roky. Úroková sazba je 2 % p. a., úrok počítán vždy ke konci roku. </a:t>
            </a:r>
          </a:p>
        </p:txBody>
      </p:sp>
      <p:sp>
        <p:nvSpPr>
          <p:cNvPr id="819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8193"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971600" y="4293096"/>
            <a:ext cx="6408712" cy="64807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lstStyle/>
          <a:p>
            <a:r>
              <a:rPr lang="cs-CZ" sz="2800" u="sng" dirty="0" smtClean="0"/>
              <a:t>Anuitní úročení </a:t>
            </a:r>
            <a:r>
              <a:rPr lang="cs-CZ" sz="2800" dirty="0" smtClean="0"/>
              <a:t>– jestliže pravidelně ukládáme         po určitou dobu stejnou částku (nebo pravidelně určitou částkou splácíme úvěr) = tato platba              se nazývá anuita</a:t>
            </a:r>
          </a:p>
          <a:p>
            <a:r>
              <a:rPr lang="cs-CZ" sz="2800" dirty="0" smtClean="0"/>
              <a:t>Konečná jistina = anuita x střadatel</a:t>
            </a:r>
          </a:p>
          <a:p>
            <a:endParaRPr lang="cs-CZ" dirty="0" smtClean="0"/>
          </a:p>
          <a:p>
            <a:endParaRPr lang="cs-CZ" dirty="0"/>
          </a:p>
        </p:txBody>
      </p:sp>
      <p:sp>
        <p:nvSpPr>
          <p:cNvPr id="717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7169"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331639" y="3068960"/>
            <a:ext cx="5760641" cy="2525913"/>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normAutofit/>
          </a:bodyPr>
          <a:lstStyle/>
          <a:p>
            <a:pPr>
              <a:buNone/>
            </a:pPr>
            <a:r>
              <a:rPr lang="cs-CZ" sz="2800" dirty="0" smtClean="0"/>
              <a:t>    Pan Novák na 4 roky pronajal byt a vždy na konci roku obdrží nájemné 60 000,- Kč. Toto nájemné ukládá do banky, kde se úročí sazbou 2 % p. a., vždy ke konci roku. Vypočtěte, kolik bude mít po 4 letech uloženo.</a:t>
            </a:r>
          </a:p>
          <a:p>
            <a:pPr>
              <a:buNone/>
            </a:pPr>
            <a:endParaRPr lang="cs-CZ" dirty="0" smtClean="0"/>
          </a:p>
          <a:p>
            <a:pPr>
              <a:buNone/>
            </a:pPr>
            <a:endParaRPr lang="cs-CZ" dirty="0" smtClean="0">
              <a:latin typeface="Calibri" pitchFamily="34" charset="0"/>
              <a:ea typeface="Times New Roman" pitchFamily="18" charset="0"/>
              <a:cs typeface="Times New Roman" pitchFamily="18" charset="0"/>
            </a:endParaRPr>
          </a:p>
          <a:p>
            <a:pPr>
              <a:buNone/>
            </a:pPr>
            <a:endParaRPr lang="cs-CZ" dirty="0" smtClean="0">
              <a:latin typeface="Calibri" pitchFamily="34" charset="0"/>
              <a:ea typeface="Times New Roman" pitchFamily="18" charset="0"/>
              <a:cs typeface="Times New Roman" pitchFamily="18" charset="0"/>
            </a:endParaRPr>
          </a:p>
          <a:p>
            <a:pPr>
              <a:buNone/>
            </a:pPr>
            <a:r>
              <a:rPr lang="cs-CZ" sz="2600" dirty="0" smtClean="0">
                <a:latin typeface="Calibri" pitchFamily="34" charset="0"/>
                <a:ea typeface="Times New Roman" pitchFamily="18" charset="0"/>
                <a:cs typeface="Times New Roman" pitchFamily="18" charset="0"/>
              </a:rPr>
              <a:t>		       K = 60 000 * 4,121608 = 247 296,48 Kč</a:t>
            </a:r>
            <a:endParaRPr lang="cs-CZ" sz="2600" dirty="0"/>
          </a:p>
        </p:txBody>
      </p:sp>
      <p:sp>
        <p:nvSpPr>
          <p:cNvPr id="614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6145"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214546" y="3786190"/>
            <a:ext cx="4550670" cy="1080120"/>
          </a:xfrm>
          <a:prstGeom prst="rect">
            <a:avLst/>
          </a:prstGeom>
          <a:noFill/>
        </p:spPr>
      </p:pic>
      <p:sp>
        <p:nvSpPr>
          <p:cNvPr id="6149"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normAutofit/>
          </a:bodyPr>
          <a:lstStyle/>
          <a:p>
            <a:r>
              <a:rPr lang="cs-CZ" sz="2800" b="1" u="sng" dirty="0" smtClean="0"/>
              <a:t>Diskontování</a:t>
            </a:r>
            <a:r>
              <a:rPr lang="cs-CZ" sz="2800" dirty="0" smtClean="0"/>
              <a:t> = odúročení – kolik Kč musíme jednorázově uložit, abychom za určitou dobu v bance naspořili určitou částku</a:t>
            </a:r>
          </a:p>
          <a:p>
            <a:r>
              <a:rPr lang="cs-CZ" sz="2800" dirty="0" smtClean="0"/>
              <a:t>Diskontovaná částka = konečná částka x odúročitel</a:t>
            </a:r>
            <a:endParaRPr lang="cs-CZ" sz="2800" dirty="0"/>
          </a:p>
        </p:txBody>
      </p:sp>
      <p:sp>
        <p:nvSpPr>
          <p:cNvPr id="512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5121"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827584" y="2996952"/>
            <a:ext cx="5472608" cy="2304256"/>
          </a:xfrm>
          <a:prstGeom prst="rect">
            <a:avLst/>
          </a:prstGeom>
          <a:noFill/>
        </p:spPr>
      </p:pic>
      <p:sp>
        <p:nvSpPr>
          <p:cNvPr id="5123" name="Rectangle 3"/>
          <p:cNvSpPr>
            <a:spLocks noChangeArrowheads="1"/>
          </p:cNvSpPr>
          <p:nvPr/>
        </p:nvSpPr>
        <p:spPr bwMode="auto">
          <a:xfrm>
            <a:off x="1349375" y="9048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lstStyle/>
          <a:p>
            <a:r>
              <a:rPr lang="cs-CZ" sz="2800" dirty="0" smtClean="0"/>
              <a:t>Kolik Kč musíme dnes jednorázově uložit, abychom za 5 let měli v bance 100 000,-, úroková sazba 5 % p. a.</a:t>
            </a:r>
          </a:p>
          <a:p>
            <a:endParaRPr lang="cs-CZ" dirty="0" smtClean="0"/>
          </a:p>
          <a:p>
            <a:endParaRPr lang="cs-CZ" dirty="0" smtClean="0"/>
          </a:p>
          <a:p>
            <a:endParaRPr lang="cs-CZ" sz="2800" dirty="0" smtClean="0"/>
          </a:p>
          <a:p>
            <a:endParaRPr lang="cs-CZ" sz="2800" dirty="0" smtClean="0"/>
          </a:p>
          <a:p>
            <a:r>
              <a:rPr lang="cs-CZ" sz="2800" dirty="0" smtClean="0"/>
              <a:t>diskontovaná částka = 100 000* 0,783526166 =</a:t>
            </a:r>
          </a:p>
          <a:p>
            <a:pPr>
              <a:buNone/>
            </a:pPr>
            <a:r>
              <a:rPr lang="cs-CZ" sz="2800" dirty="0" smtClean="0"/>
              <a:t>     = 78 352,61 Kč</a:t>
            </a:r>
            <a:endParaRPr lang="cs-CZ" sz="2800" dirty="0"/>
          </a:p>
        </p:txBody>
      </p:sp>
      <p:sp>
        <p:nvSpPr>
          <p:cNvPr id="409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4097"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827584" y="3501008"/>
            <a:ext cx="4118858" cy="792088"/>
          </a:xfrm>
          <a:prstGeom prst="rect">
            <a:avLst/>
          </a:prstGeom>
          <a:noFill/>
        </p:spPr>
      </p:pic>
      <p:sp>
        <p:nvSpPr>
          <p:cNvPr id="4099" name="Rectangle 3"/>
          <p:cNvSpPr>
            <a:spLocks noChangeArrowheads="1"/>
          </p:cNvSpPr>
          <p:nvPr/>
        </p:nvSpPr>
        <p:spPr bwMode="auto">
          <a:xfrm>
            <a:off x="1349375" y="9334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Výpočet úroků z úvěrů</a:t>
            </a:r>
            <a:endParaRPr lang="cs-CZ" b="1" dirty="0"/>
          </a:p>
        </p:txBody>
      </p:sp>
      <p:sp>
        <p:nvSpPr>
          <p:cNvPr id="3" name="Zástupný symbol pro obsah 2"/>
          <p:cNvSpPr>
            <a:spLocks noGrp="1"/>
          </p:cNvSpPr>
          <p:nvPr>
            <p:ph idx="1"/>
          </p:nvPr>
        </p:nvSpPr>
        <p:spPr/>
        <p:txBody>
          <a:bodyPr>
            <a:normAutofit/>
          </a:bodyPr>
          <a:lstStyle/>
          <a:p>
            <a:r>
              <a:rPr lang="cs-CZ" sz="2800" dirty="0" smtClean="0"/>
              <a:t>Úvěr může klient splácet dvěma způsoby:</a:t>
            </a:r>
          </a:p>
          <a:p>
            <a:pPr>
              <a:buNone/>
            </a:pPr>
            <a:r>
              <a:rPr lang="cs-CZ" sz="2800" dirty="0" smtClean="0"/>
              <a:t>    a) zvlášť dlužnou částku a zvlášť úroky, výše úroku    se vypočítává z aktuální dlužné částky, splátka úvěru se nazývá úmor</a:t>
            </a:r>
          </a:p>
          <a:p>
            <a:pPr>
              <a:buNone/>
            </a:pPr>
            <a:r>
              <a:rPr lang="cs-CZ" sz="2800" dirty="0" smtClean="0"/>
              <a:t>     b) dlužník splácí po celou dobu stále stejnou částku  (anuita), která zahrnuje úrok i splátku úvěru</a:t>
            </a:r>
          </a:p>
          <a:p>
            <a:endParaRPr lang="cs-CZ" dirty="0" smtClean="0"/>
          </a:p>
          <a:p>
            <a:endParaRPr lang="cs-CZ" dirty="0" smtClean="0"/>
          </a:p>
          <a:p>
            <a:endParaRPr lang="cs-CZ" dirty="0"/>
          </a:p>
        </p:txBody>
      </p:sp>
      <p:sp>
        <p:nvSpPr>
          <p:cNvPr id="307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3075" name="Rectangle 3"/>
          <p:cNvSpPr>
            <a:spLocks noChangeArrowheads="1"/>
          </p:cNvSpPr>
          <p:nvPr/>
        </p:nvSpPr>
        <p:spPr bwMode="auto">
          <a:xfrm>
            <a:off x="1349375" y="8001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449263"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
            </a:r>
            <a:b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b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 Příklad</a:t>
            </a:r>
            <a:endParaRPr lang="cs-CZ" dirty="0"/>
          </a:p>
        </p:txBody>
      </p:sp>
      <p:sp>
        <p:nvSpPr>
          <p:cNvPr id="3" name="Zástupný symbol pro obsah 2"/>
          <p:cNvSpPr>
            <a:spLocks noGrp="1"/>
          </p:cNvSpPr>
          <p:nvPr>
            <p:ph idx="1"/>
          </p:nvPr>
        </p:nvSpPr>
        <p:spPr/>
        <p:txBody>
          <a:bodyPr/>
          <a:lstStyle/>
          <a:p>
            <a:r>
              <a:rPr lang="cs-CZ" sz="2800" dirty="0" smtClean="0"/>
              <a:t>Celková výše poskytnutého úvěru bankou na  2 roky je 1 000 </a:t>
            </a:r>
            <a:r>
              <a:rPr lang="cs-CZ" sz="2800" dirty="0" err="1" smtClean="0"/>
              <a:t>000</a:t>
            </a:r>
            <a:r>
              <a:rPr lang="cs-CZ" sz="2800" dirty="0" smtClean="0"/>
              <a:t>,- Kč, úroková sazba je 6 % p. a., úvěr i úroky jsou spláceny ročně. Kolik Kč činí úrok?</a:t>
            </a:r>
          </a:p>
          <a:p>
            <a:endParaRPr lang="cs-CZ" dirty="0" smtClean="0"/>
          </a:p>
          <a:p>
            <a:endParaRPr lang="cs-CZ" dirty="0"/>
          </a:p>
        </p:txBody>
      </p:sp>
      <p:pic>
        <p:nvPicPr>
          <p:cNvPr id="4"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539552" y="5085184"/>
            <a:ext cx="8008890" cy="792088"/>
          </a:xfrm>
          <a:prstGeom prst="rect">
            <a:avLst/>
          </a:prstGeom>
          <a:noFill/>
        </p:spPr>
      </p:pic>
      <p:pic>
        <p:nvPicPr>
          <p:cNvPr id="5"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043608" y="3429000"/>
            <a:ext cx="3384376" cy="1208396"/>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a:bodyPr>
          <a:lstStyle/>
          <a:p>
            <a:pPr algn="just">
              <a:buNone/>
            </a:pPr>
            <a:r>
              <a:rPr lang="cs-CZ" sz="3600" b="1" dirty="0" smtClean="0"/>
              <a:t>                            B) Příklad</a:t>
            </a:r>
          </a:p>
          <a:p>
            <a:endParaRPr lang="cs-CZ" sz="2800" dirty="0" smtClean="0"/>
          </a:p>
          <a:p>
            <a:r>
              <a:rPr lang="cs-CZ" sz="2800" dirty="0" smtClean="0"/>
              <a:t>Anuitní splácení dluhu</a:t>
            </a:r>
          </a:p>
          <a:p>
            <a:r>
              <a:rPr lang="cs-CZ" sz="2800" dirty="0" smtClean="0"/>
              <a:t>Roční splátka = velikost úvěru x umořovatel</a:t>
            </a:r>
            <a:endParaRPr lang="cs-CZ" sz="2800" dirty="0"/>
          </a:p>
        </p:txBody>
      </p:sp>
      <p:sp>
        <p:nvSpPr>
          <p:cNvPr id="205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049"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928662" y="2714620"/>
            <a:ext cx="5904656" cy="2304256"/>
          </a:xfrm>
          <a:prstGeom prst="rect">
            <a:avLst/>
          </a:prstGeom>
          <a:noFill/>
        </p:spPr>
      </p:pic>
      <p:sp>
        <p:nvSpPr>
          <p:cNvPr id="2051" name="Rectangle 3"/>
          <p:cNvSpPr>
            <a:spLocks noChangeArrowheads="1"/>
          </p:cNvSpPr>
          <p:nvPr/>
        </p:nvSpPr>
        <p:spPr bwMode="auto">
          <a:xfrm>
            <a:off x="1349375" y="11334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lstStyle/>
          <a:p>
            <a:endParaRPr lang="cs-CZ" dirty="0"/>
          </a:p>
        </p:txBody>
      </p:sp>
      <p:sp>
        <p:nvSpPr>
          <p:cNvPr id="3" name="Zástupný symbol pro obsah 2"/>
          <p:cNvSpPr>
            <a:spLocks noGrp="1"/>
          </p:cNvSpPr>
          <p:nvPr>
            <p:ph idx="1"/>
          </p:nvPr>
        </p:nvSpPr>
        <p:spPr>
          <a:xfrm>
            <a:off x="457200" y="1268760"/>
            <a:ext cx="8229600" cy="5400600"/>
          </a:xfrm>
        </p:spPr>
        <p:txBody>
          <a:bodyPr>
            <a:normAutofit fontScale="85000" lnSpcReduction="20000"/>
          </a:bodyPr>
          <a:lstStyle/>
          <a:p>
            <a:r>
              <a:rPr lang="cs-CZ" sz="3300" dirty="0" smtClean="0"/>
              <a:t>Podnikatel si vypůjčil 800 000,- Kč na 4 roky, splácet úvěr bude pravidelnými měsíčními splátkami, úroková sazba činí 15 % p. a.</a:t>
            </a:r>
          </a:p>
          <a:p>
            <a:endParaRPr lang="cs-CZ" dirty="0" smtClean="0"/>
          </a:p>
          <a:p>
            <a:endParaRPr lang="cs-CZ" dirty="0" smtClean="0"/>
          </a:p>
          <a:p>
            <a:endParaRPr lang="cs-CZ" dirty="0" smtClean="0"/>
          </a:p>
          <a:p>
            <a:pPr>
              <a:buNone/>
            </a:pPr>
            <a:r>
              <a:rPr lang="cs-CZ" dirty="0" smtClean="0"/>
              <a:t>	</a:t>
            </a:r>
          </a:p>
          <a:p>
            <a:r>
              <a:rPr lang="cs-CZ" sz="3300" dirty="0" smtClean="0"/>
              <a:t>Roční splátka= 800 000 * 0,350265351=280 212,- Kč </a:t>
            </a:r>
          </a:p>
          <a:p>
            <a:r>
              <a:rPr lang="cs-CZ" sz="3300" dirty="0" smtClean="0"/>
              <a:t>Měsíční splátka= 280 212 /12 = 23 351,- Kč</a:t>
            </a:r>
          </a:p>
          <a:p>
            <a:r>
              <a:rPr lang="cs-CZ" sz="3300" dirty="0" smtClean="0"/>
              <a:t>Celkem splaceno vč. úroků =                                        280 212 * 4 = 1 120 848,- Kč</a:t>
            </a:r>
          </a:p>
          <a:p>
            <a:r>
              <a:rPr lang="cs-CZ" sz="3300" dirty="0" smtClean="0"/>
              <a:t>Úrok za 4 roky činí= 1 120 848 – 800 000= 320 848,- Kč </a:t>
            </a:r>
            <a:endParaRPr lang="cs-CZ" sz="3300" dirty="0"/>
          </a:p>
        </p:txBody>
      </p:sp>
      <p:sp>
        <p:nvSpPr>
          <p:cNvPr id="10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1025"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483768" y="2780928"/>
            <a:ext cx="4680521" cy="1216936"/>
          </a:xfrm>
          <a:prstGeom prst="rect">
            <a:avLst/>
          </a:prstGeom>
          <a:noFill/>
        </p:spPr>
      </p:pic>
      <p:sp>
        <p:nvSpPr>
          <p:cNvPr id="1027" name="Rectangle 3"/>
          <p:cNvSpPr>
            <a:spLocks noChangeArrowheads="1"/>
          </p:cNvSpPr>
          <p:nvPr/>
        </p:nvSpPr>
        <p:spPr bwMode="auto">
          <a:xfrm>
            <a:off x="1349375" y="12001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5400" b="1" dirty="0" smtClean="0"/>
              <a:t>Použité zdroje</a:t>
            </a:r>
            <a:endParaRPr lang="cs-CZ" sz="5400" b="1" dirty="0"/>
          </a:p>
        </p:txBody>
      </p:sp>
      <p:sp>
        <p:nvSpPr>
          <p:cNvPr id="3" name="Zástupný symbol pro obsah 2"/>
          <p:cNvSpPr>
            <a:spLocks noGrp="1"/>
          </p:cNvSpPr>
          <p:nvPr>
            <p:ph idx="1"/>
          </p:nvPr>
        </p:nvSpPr>
        <p:spPr/>
        <p:txBody>
          <a:bodyPr/>
          <a:lstStyle/>
          <a:p>
            <a:r>
              <a:rPr lang="cs-CZ" dirty="0"/>
              <a:t>1)	KLÍNSKÝ, Petr a MÜNCH, Otto. </a:t>
            </a:r>
            <a:r>
              <a:rPr lang="cs-CZ" i="1" dirty="0"/>
              <a:t>Ekonomika 3 pro obchodní akademie a ostatní střední školy</a:t>
            </a:r>
            <a:r>
              <a:rPr lang="cs-CZ" dirty="0"/>
              <a:t>. 4., </a:t>
            </a:r>
            <a:r>
              <a:rPr lang="cs-CZ" dirty="0" err="1"/>
              <a:t>upr</a:t>
            </a:r>
            <a:r>
              <a:rPr lang="cs-CZ" dirty="0"/>
              <a:t>. vyd. Praha: Fortuna, 2011. 239 s. ISBN 978-80-7373-002-4.</a:t>
            </a:r>
          </a:p>
          <a:p>
            <a:r>
              <a:rPr lang="cs-CZ" dirty="0"/>
              <a:t>2)	KLÍNSKÝ, Petr a MÜNCH, Otto. </a:t>
            </a:r>
            <a:r>
              <a:rPr lang="cs-CZ" i="1" dirty="0"/>
              <a:t>Ekonomika 3 pro obchodní akademie a ostatní střední školy</a:t>
            </a:r>
            <a:r>
              <a:rPr lang="cs-CZ" dirty="0"/>
              <a:t>. Vyd. 1. Praha: Fortuna, 2002. 247 s. ISBN 80-7168-826-6.</a:t>
            </a:r>
          </a:p>
          <a:p>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220</TotalTime>
  <Words>927</Words>
  <Application>Microsoft Office PowerPoint</Application>
  <PresentationFormat>Předvádění na obrazovce (4:3)</PresentationFormat>
  <Paragraphs>119</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sady Office</vt:lpstr>
      <vt:lpstr>Snímek 1</vt:lpstr>
      <vt:lpstr>Snímek 2</vt:lpstr>
      <vt:lpstr>15. Úročení vkladů a úvěrů</vt:lpstr>
      <vt:lpstr>Snímek 4</vt:lpstr>
      <vt:lpstr>Snímek 5</vt:lpstr>
      <vt:lpstr>Výpočty úroků z vkladů </vt:lpstr>
      <vt:lpstr>Snímek 7</vt:lpstr>
      <vt:lpstr>Snímek 8</vt:lpstr>
      <vt:lpstr>Snímek 9</vt:lpstr>
      <vt:lpstr>Příklad</vt:lpstr>
      <vt:lpstr>Snímek 11</vt:lpstr>
      <vt:lpstr>Příklad</vt:lpstr>
      <vt:lpstr>Snímek 13</vt:lpstr>
      <vt:lpstr>Příklad</vt:lpstr>
      <vt:lpstr>Výpočet úroků z úvěrů</vt:lpstr>
      <vt:lpstr>A) Příklad</vt:lpstr>
      <vt:lpstr>Snímek 17</vt:lpstr>
      <vt:lpstr>Snímek 18</vt:lpstr>
      <vt:lpstr>Použité zdroje</vt:lpstr>
    </vt:vector>
  </TitlesOfParts>
  <Company>Windows Xp Ultimate 2008</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9. Úročení vkladů a úvěrů</dc:title>
  <dc:creator>Sůva</dc:creator>
  <cp:lastModifiedBy>Sůva</cp:lastModifiedBy>
  <cp:revision>55</cp:revision>
  <dcterms:created xsi:type="dcterms:W3CDTF">2013-03-13T15:08:55Z</dcterms:created>
  <dcterms:modified xsi:type="dcterms:W3CDTF">2014-03-04T15:38:02Z</dcterms:modified>
</cp:coreProperties>
</file>