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56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2F1ED-608B-4B6C-B408-20726AD7E1D0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F3C9-E862-42A4-AE8D-54B7F90D68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2F1ED-608B-4B6C-B408-20726AD7E1D0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F3C9-E862-42A4-AE8D-54B7F90D68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2F1ED-608B-4B6C-B408-20726AD7E1D0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F3C9-E862-42A4-AE8D-54B7F90D68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2F1ED-608B-4B6C-B408-20726AD7E1D0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F3C9-E862-42A4-AE8D-54B7F90D68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2F1ED-608B-4B6C-B408-20726AD7E1D0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F3C9-E862-42A4-AE8D-54B7F90D68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2F1ED-608B-4B6C-B408-20726AD7E1D0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F3C9-E862-42A4-AE8D-54B7F90D68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2F1ED-608B-4B6C-B408-20726AD7E1D0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F3C9-E862-42A4-AE8D-54B7F90D68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2F1ED-608B-4B6C-B408-20726AD7E1D0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F3C9-E862-42A4-AE8D-54B7F90D68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2F1ED-608B-4B6C-B408-20726AD7E1D0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F3C9-E862-42A4-AE8D-54B7F90D68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2F1ED-608B-4B6C-B408-20726AD7E1D0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F3C9-E862-42A4-AE8D-54B7F90D68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2F1ED-608B-4B6C-B408-20726AD7E1D0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F3C9-E862-42A4-AE8D-54B7F90D68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62F1ED-608B-4B6C-B408-20726AD7E1D0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72F3C9-E862-42A4-AE8D-54B7F90D68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4898" y="36773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87624" y="2276872"/>
          <a:ext cx="6697662" cy="41898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VY_62_INOVACE_02.02.16 – Příklady na výpočet úroků z vkladů a úvěrů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Sůvová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3. ročník OA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(Bankovnictví)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Březen – srpen 2013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bankovnictví včetně zvládnutí výpočtů o úrokování a propočty o valutách a devizách.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otázky a úkoly k jednotlivým kapitolám a závěrečný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opakovací test.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Tento materiál je určen k procvičování výpočtů o úročení vkladů nebo úvěrů včetně řešení </a:t>
            </a:r>
            <a:r>
              <a:rPr lang="cs-CZ" smtClean="0"/>
              <a:t>zadaných příkladů.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16. Příklady na výpočet úroků    z vkladů a úvěrů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1) Vypočtěte, jak velký úrok nám bude připsán, jestliže jsme při úrokové míře 1,5 % uložili tyto částky:</a:t>
            </a:r>
          </a:p>
          <a:p>
            <a:r>
              <a:rPr lang="cs-CZ" sz="2800" dirty="0" smtClean="0"/>
              <a:t>a) 4 300,- na 220 dnů                                     </a:t>
            </a:r>
          </a:p>
          <a:p>
            <a:r>
              <a:rPr lang="cs-CZ" sz="2800" dirty="0" smtClean="0"/>
              <a:t>b) 3200,- na 46 dnů</a:t>
            </a:r>
          </a:p>
          <a:p>
            <a:r>
              <a:rPr lang="cs-CZ" sz="2800" dirty="0" smtClean="0"/>
              <a:t>c) 11 300,- na  5 měsíců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2) Vypočtěte úrok:</a:t>
            </a:r>
          </a:p>
          <a:p>
            <a:r>
              <a:rPr lang="cs-CZ" sz="2800" dirty="0" smtClean="0"/>
              <a:t>a) 6 % z Kč 2 450 000,- od 2. 2. do 31. 12.</a:t>
            </a:r>
          </a:p>
          <a:p>
            <a:r>
              <a:rPr lang="cs-CZ" sz="2800" dirty="0" smtClean="0"/>
              <a:t>b) 1,5 % z Kč 95 400,- od 1. 1. do 15. 8.</a:t>
            </a:r>
          </a:p>
          <a:p>
            <a:r>
              <a:rPr lang="cs-CZ" sz="2800" dirty="0" smtClean="0"/>
              <a:t>c) 0,96 % z Kč 25 800,- od 19. 4. do 1. 11.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3) Při jaké úrokové míře přinese jistina Kč 21 000,- za 160 dní úrok ve </a:t>
            </a:r>
            <a:r>
              <a:rPr lang="cs-CZ" sz="2800" smtClean="0"/>
              <a:t>výši Kč  </a:t>
            </a:r>
            <a:r>
              <a:rPr lang="cs-CZ" sz="2800" dirty="0" smtClean="0"/>
              <a:t>1 120,-?</a:t>
            </a:r>
          </a:p>
          <a:p>
            <a:pPr>
              <a:buNone/>
            </a:pPr>
            <a:r>
              <a:rPr lang="cs-CZ" sz="2800" dirty="0" smtClean="0"/>
              <a:t>4) Kolik dní byl úročen vklad 2 700,- Kč, který při úrokové míře 2 % přinesl úrok 35, 40 Kč?</a:t>
            </a:r>
          </a:p>
          <a:p>
            <a:pPr>
              <a:buNone/>
            </a:pPr>
            <a:r>
              <a:rPr lang="cs-CZ" sz="2800" dirty="0" smtClean="0"/>
              <a:t>5) Dlužník při úrokové míře 5 % zaplatil za 280 dní úrok Kč 4 542,- Kč. Jak velká byla půjčka?</a:t>
            </a:r>
          </a:p>
          <a:p>
            <a:pPr>
              <a:buNone/>
            </a:pPr>
            <a:r>
              <a:rPr lang="cs-CZ" sz="2800" dirty="0" smtClean="0"/>
              <a:t>6) Kolik měsíců byla úročen vklad 8 260,- Kč, který při úrokové míře 1,2 % přinesl úrok 74,34 Kč?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7) Uložili jsme při úrokové sazbě 2 % p. a. 100 000,- Kč na 3 roky. Úroky počítány vždy na konci roku. Jaký bude úrokový výnos po 3 letech?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8) Uložili jsme při úrokové sazbě 2 % p. a. 100 000,- Kč na 3 roky. Úroky počítány pololetně. Jaký bude úrokový výnos po 3 letech?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9) Podnikatel si vypůjčil 500 000,- Kč na 3 roky při úrokové sazbě 6 %, vypočtěte:</a:t>
            </a:r>
          </a:p>
          <a:p>
            <a:r>
              <a:rPr lang="cs-CZ" sz="2800" dirty="0" smtClean="0"/>
              <a:t>a) výši roční splátky</a:t>
            </a:r>
          </a:p>
          <a:p>
            <a:r>
              <a:rPr lang="cs-CZ" sz="2800" dirty="0" smtClean="0"/>
              <a:t>b) výši měsíční splátky</a:t>
            </a:r>
          </a:p>
          <a:p>
            <a:r>
              <a:rPr lang="cs-CZ" sz="2800" dirty="0" smtClean="0"/>
              <a:t>c) celkovou částku, kterou podnikatel bance zaplatí</a:t>
            </a:r>
          </a:p>
          <a:p>
            <a:r>
              <a:rPr lang="cs-CZ" sz="2800" dirty="0" smtClean="0"/>
              <a:t>d) celkovou výši úroků za dobu úvěrování</a:t>
            </a:r>
          </a:p>
          <a:p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10) Za 4 roky plánujeme koupi bytu za 1 600 000,- Kč. Kolik Kč musíme dnes uložit do banky s úrokovou sazbou 2,5 % p. a., abychom měli požadovanou částku za 4 roky k dispozici?</a:t>
            </a:r>
            <a:endParaRPr lang="cs-CZ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11) Studujete střední školu a spoříte z kapesného každý měsíc 200,- Kč, za rok 2 400,- Kč, které jednorázově uložíte vždy za každý rok na vkladový účet u banky     s úrokovou mírou 2,4 %. Vypočtěte kolik Kč celkem budete mít na účtu za 4 roky studia?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12) A. s. </a:t>
            </a:r>
            <a:r>
              <a:rPr lang="cs-CZ" sz="2800" dirty="0" err="1" smtClean="0"/>
              <a:t>Mileta</a:t>
            </a:r>
            <a:r>
              <a:rPr lang="cs-CZ" sz="2800" dirty="0" smtClean="0"/>
              <a:t>  Hořice tvoří rezervu na opravy ve výši </a:t>
            </a:r>
          </a:p>
          <a:p>
            <a:pPr>
              <a:buNone/>
            </a:pPr>
            <a:r>
              <a:rPr lang="cs-CZ" sz="2800" dirty="0" smtClean="0"/>
              <a:t>     200 000,- Kč za rok. Tuto částku každoročně ukládá na konci roku při 2,8 % p. a. Zjistěte, zda bude po </a:t>
            </a:r>
          </a:p>
          <a:p>
            <a:pPr>
              <a:buNone/>
            </a:pPr>
            <a:r>
              <a:rPr lang="cs-CZ" sz="2800" dirty="0" smtClean="0"/>
              <a:t>     3 letech k dispozici potřebná částka na plánované opravy textilních strojů ve výši 650 000,- Kč.</a:t>
            </a:r>
            <a:endParaRPr lang="cs-CZ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13) Rodiče si chtějí půjčit – úvěr ze stavebního spoření, 300 tis. Kč na rekonstrukci bytu,          p = 2,9 % p. a. se splatností 6 let. Měsíční příjem domácnosti je cca 22 tis. Kč, měsíční splátka úvěru včetně úroku by mohla pro ně být maximálně 4 tis. Kč. Je to možné?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výpočtů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</a:t>
            </a:r>
          </a:p>
          <a:p>
            <a:pPr>
              <a:buNone/>
            </a:pPr>
            <a:r>
              <a:rPr lang="cs-CZ" dirty="0" smtClean="0"/>
              <a:t>   1) a)          39,42 Kč            3)       12 %</a:t>
            </a:r>
          </a:p>
          <a:p>
            <a:pPr>
              <a:buNone/>
            </a:pPr>
            <a:r>
              <a:rPr lang="cs-CZ" dirty="0" smtClean="0"/>
              <a:t>        b)             6,13 Kč           4)       236 dní</a:t>
            </a:r>
          </a:p>
          <a:p>
            <a:pPr>
              <a:buNone/>
            </a:pPr>
            <a:r>
              <a:rPr lang="cs-CZ" dirty="0" smtClean="0"/>
              <a:t>        c)            70,63 Kč          5)    116 794,28 Kč</a:t>
            </a:r>
          </a:p>
          <a:p>
            <a:pPr>
              <a:buNone/>
            </a:pPr>
            <a:r>
              <a:rPr lang="cs-CZ" dirty="0" smtClean="0"/>
              <a:t>                                                6)          9 měsíců</a:t>
            </a:r>
          </a:p>
          <a:p>
            <a:pPr>
              <a:buNone/>
            </a:pPr>
            <a:r>
              <a:rPr lang="cs-CZ" dirty="0" smtClean="0"/>
              <a:t>                                                7)        6 120,80 Kč                              2) a)  134 341,67 Kč         8)        6 152,01 Kč</a:t>
            </a:r>
          </a:p>
          <a:p>
            <a:pPr>
              <a:buNone/>
            </a:pPr>
            <a:r>
              <a:rPr lang="cs-CZ" dirty="0" smtClean="0"/>
              <a:t>        b)           890,40 Kč        </a:t>
            </a:r>
          </a:p>
          <a:p>
            <a:pPr>
              <a:buNone/>
            </a:pPr>
            <a:r>
              <a:rPr lang="cs-CZ" dirty="0" smtClean="0"/>
              <a:t>        c)            132,09 Kč           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    9) a)     187 054,90 Kč</a:t>
            </a:r>
          </a:p>
          <a:p>
            <a:pPr>
              <a:buNone/>
            </a:pPr>
            <a:r>
              <a:rPr lang="cs-CZ" dirty="0" smtClean="0"/>
              <a:t>        b)       15 587,91 Kč</a:t>
            </a:r>
          </a:p>
          <a:p>
            <a:pPr>
              <a:buNone/>
            </a:pPr>
            <a:r>
              <a:rPr lang="cs-CZ" dirty="0" smtClean="0"/>
              <a:t>        c)      561 164,70 Kč</a:t>
            </a:r>
          </a:p>
          <a:p>
            <a:pPr>
              <a:buNone/>
            </a:pPr>
            <a:r>
              <a:rPr lang="cs-CZ" dirty="0" smtClean="0"/>
              <a:t>        d)        61 164,70 Kč</a:t>
            </a:r>
          </a:p>
          <a:p>
            <a:pPr>
              <a:buNone/>
            </a:pPr>
            <a:r>
              <a:rPr lang="cs-CZ" dirty="0" smtClean="0"/>
              <a:t>    10)    1 449 521,03 Kč</a:t>
            </a:r>
          </a:p>
          <a:p>
            <a:pPr>
              <a:buNone/>
            </a:pPr>
            <a:r>
              <a:rPr lang="cs-CZ" dirty="0" smtClean="0"/>
              <a:t>    11)            9 951,16 Kč</a:t>
            </a:r>
          </a:p>
          <a:p>
            <a:pPr>
              <a:buNone/>
            </a:pPr>
            <a:r>
              <a:rPr lang="cs-CZ" dirty="0" smtClean="0"/>
              <a:t>    12)       616 956,80 Kč - nebude</a:t>
            </a:r>
          </a:p>
          <a:p>
            <a:pPr>
              <a:buNone/>
            </a:pPr>
            <a:r>
              <a:rPr lang="cs-CZ" dirty="0" smtClean="0"/>
              <a:t>    13)       měsíční splátka 4 599,65 Kč – není možné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1) vlastní </a:t>
            </a:r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794</Words>
  <Application>Microsoft Office PowerPoint</Application>
  <PresentationFormat>Předvádění na obrazovce (4:3)</PresentationFormat>
  <Paragraphs>72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16. Příklady na výpočet úroků    z vkladů a úvěrů</vt:lpstr>
      <vt:lpstr>Snímek 4</vt:lpstr>
      <vt:lpstr>Snímek 5</vt:lpstr>
      <vt:lpstr>Snímek 6</vt:lpstr>
      <vt:lpstr>Snímek 7</vt:lpstr>
      <vt:lpstr>Snímek 8</vt:lpstr>
      <vt:lpstr>Snímek 9</vt:lpstr>
      <vt:lpstr>Výsledky výpočtů</vt:lpstr>
      <vt:lpstr>Snímek 11</vt:lpstr>
      <vt:lpstr>Použité zdroje</vt:lpstr>
    </vt:vector>
  </TitlesOfParts>
  <Company>Windows Xp Ultimate 2008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10. Příklady na výpočet úroků z vkladů a úvěrů</dc:title>
  <dc:creator>Sůva</dc:creator>
  <cp:lastModifiedBy>Sůva</cp:lastModifiedBy>
  <cp:revision>39</cp:revision>
  <dcterms:created xsi:type="dcterms:W3CDTF">2013-03-14T08:10:21Z</dcterms:created>
  <dcterms:modified xsi:type="dcterms:W3CDTF">2014-03-04T15:38:55Z</dcterms:modified>
</cp:coreProperties>
</file>