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5" r:id="rId3"/>
    <p:sldId id="261" r:id="rId4"/>
    <p:sldId id="257" r:id="rId5"/>
    <p:sldId id="262" r:id="rId6"/>
    <p:sldId id="258" r:id="rId7"/>
    <p:sldId id="263" r:id="rId8"/>
    <p:sldId id="259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AE08-91B2-44E1-B187-A11862B5271A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14B53-BEA8-4DE3-90F6-2F1A0F558D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AE08-91B2-44E1-B187-A11862B5271A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14B53-BEA8-4DE3-90F6-2F1A0F558D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AE08-91B2-44E1-B187-A11862B5271A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14B53-BEA8-4DE3-90F6-2F1A0F558D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AE08-91B2-44E1-B187-A11862B5271A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14B53-BEA8-4DE3-90F6-2F1A0F558D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AE08-91B2-44E1-B187-A11862B5271A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14B53-BEA8-4DE3-90F6-2F1A0F558D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AE08-91B2-44E1-B187-A11862B5271A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14B53-BEA8-4DE3-90F6-2F1A0F558D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AE08-91B2-44E1-B187-A11862B5271A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14B53-BEA8-4DE3-90F6-2F1A0F558D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AE08-91B2-44E1-B187-A11862B5271A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14B53-BEA8-4DE3-90F6-2F1A0F558D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AE08-91B2-44E1-B187-A11862B5271A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14B53-BEA8-4DE3-90F6-2F1A0F558D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AE08-91B2-44E1-B187-A11862B5271A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14B53-BEA8-4DE3-90F6-2F1A0F558D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AE08-91B2-44E1-B187-A11862B5271A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14B53-BEA8-4DE3-90F6-2F1A0F558DF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5AE08-91B2-44E1-B187-A11862B5271A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014B53-BEA8-4DE3-90F6-2F1A0F558DF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4898" y="367735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403648" y="1988840"/>
          <a:ext cx="6697662" cy="410370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VY_62_INOVACE_02.02.17 – Přímé bankovnictví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Hana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Sůvová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Ekonomika pro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3. ročník OA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(Bankovnictví)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Třetí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Březen – srpen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pro výuku tematického celku bankovnictví včetně zvládnutí výpočtů o úrokování a propočty o valutách a devizách.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jak teoretickou část, tak i příklady k procvičování, otázky a úkoly k jednotlivým kapitolám a 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závěrečný opakovací test.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</a:p>
          <a:p>
            <a:r>
              <a:rPr lang="cs-CZ" dirty="0" smtClean="0"/>
              <a:t>Tento materiál vysvětluje podstatu, výhody a formy přímého bankovnictví pro klienty </a:t>
            </a:r>
            <a:r>
              <a:rPr lang="cs-CZ" smtClean="0"/>
              <a:t>obchodních bank.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17. Přímé bankovnictví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r>
              <a:rPr lang="cs-CZ" sz="2800" u="sng" dirty="0" smtClean="0"/>
              <a:t>Přímé bankovnictví </a:t>
            </a:r>
            <a:r>
              <a:rPr lang="cs-CZ" sz="2800" dirty="0" smtClean="0"/>
              <a:t>= dálkový styk s bankou                 a možnost zadávání příkazů a provádění bankovních operací bez nutnosti osobního kontaktu                       s personálem banky - &gt; operace se zrychlují, banky dosahují významných úspor (např. klesá počet zaměstnanců).</a:t>
            </a:r>
          </a:p>
          <a:p>
            <a:r>
              <a:rPr lang="cs-CZ" sz="2800" dirty="0" smtClean="0"/>
              <a:t>Rychlý rozvoj informačních technologií umožňuje využití moderních bankovních systémů a vyžaduje nezbytnou spolupráci bank a provozovatelů sítí při využívání bankovních produktů, a to jak firmami, tak občany. Jsou tak vytvářeny podmínky pro stále efektivnější přístupy k bankovním službám.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Přímé bankovnictví umožňuje většinu operací, které klient potřebuje – získávat informace o zůstatku, platbách, zadávání příkazů, poskytnutí úvěru.</a:t>
            </a:r>
          </a:p>
          <a:p>
            <a:r>
              <a:rPr lang="cs-CZ" sz="2800" dirty="0" smtClean="0"/>
              <a:t>Všechny způsoby přímého bankovnictví vyžadují důkladné zabezpečení – heslem, </a:t>
            </a:r>
            <a:r>
              <a:rPr lang="cs-CZ" sz="2800" dirty="0" err="1" smtClean="0"/>
              <a:t>autentizačním</a:t>
            </a:r>
            <a:r>
              <a:rPr lang="cs-CZ" sz="2800" dirty="0" smtClean="0"/>
              <a:t> kódem, přenášením údajů zašifrovaně.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Formy přímého bankovnictví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5112568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AutoNum type="alphaLcParenR"/>
            </a:pPr>
            <a:r>
              <a:rPr lang="cs-CZ" sz="3300" u="sng" dirty="0" smtClean="0"/>
              <a:t>Samoobslužné zóny </a:t>
            </a:r>
            <a:r>
              <a:rPr lang="cs-CZ" sz="3300" dirty="0" smtClean="0"/>
              <a:t>– nutnost navštívit některou z poboček banky, v nich vyhrazen prostor u vstupu, přístupný 24 hodin denně a je vybaven bankovními automaty – umožňují výběr hotovosti platební kartou, výpisy z účtů, přijímání příkazů k úhradě, příp. noční sejf pro přijímání hotových peněz.</a:t>
            </a:r>
          </a:p>
          <a:p>
            <a:pPr marL="514350" indent="-514350">
              <a:buAutoNum type="alphaLcParenR"/>
            </a:pPr>
            <a:r>
              <a:rPr lang="cs-CZ" sz="3300" u="sng" dirty="0" smtClean="0"/>
              <a:t>Ovládání účtu na dálku:</a:t>
            </a:r>
            <a:endParaRPr lang="cs-CZ" sz="3300" u="sng" dirty="0"/>
          </a:p>
          <a:p>
            <a:pPr>
              <a:buNone/>
            </a:pPr>
            <a:r>
              <a:rPr lang="cs-CZ" sz="3300" dirty="0" smtClean="0"/>
              <a:t>     </a:t>
            </a:r>
            <a:r>
              <a:rPr lang="cs-CZ" sz="3300" b="1" dirty="0" err="1" smtClean="0"/>
              <a:t>Phonebanking</a:t>
            </a:r>
            <a:r>
              <a:rPr lang="cs-CZ" sz="3300" b="1" dirty="0" smtClean="0"/>
              <a:t> </a:t>
            </a:r>
            <a:r>
              <a:rPr lang="cs-CZ" sz="3300" dirty="0" smtClean="0"/>
              <a:t>– komunikace s bankou po telefonu –                s živým telefonním bankéřem, s hlasovým automatem.</a:t>
            </a:r>
          </a:p>
          <a:p>
            <a:r>
              <a:rPr lang="cs-CZ" sz="3300" dirty="0" smtClean="0"/>
              <a:t>Pro kontakt pomocí mobilního telefonu – GSM </a:t>
            </a:r>
            <a:r>
              <a:rPr lang="cs-CZ" sz="3300" dirty="0" err="1" smtClean="0"/>
              <a:t>banking</a:t>
            </a:r>
            <a:r>
              <a:rPr lang="cs-CZ" sz="3300" dirty="0" smtClean="0"/>
              <a:t> – lze využít i zadávání příkazů a dotazů přes SMS zprávy, nakládat s účtem, zjišťovat pohyb na účtu apod.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     </a:t>
            </a:r>
            <a:r>
              <a:rPr lang="cs-CZ" sz="2800" b="1" dirty="0" err="1" smtClean="0"/>
              <a:t>Homebanking</a:t>
            </a:r>
            <a:r>
              <a:rPr lang="cs-CZ" sz="2800" dirty="0" smtClean="0"/>
              <a:t> – přímé spojení s bankou pomocí speciálního software na obou stranách dálkovým přenosem dat, nahrazuje veškeré papírové příkazy, údaje lze přenášet přímo do účetního programu (např. z přijatých faktur lze vytvořit příkazy k úhradě, není třeba zjištěné položky ručně do něj přenášet).</a:t>
            </a:r>
          </a:p>
          <a:p>
            <a:pPr>
              <a:buNone/>
            </a:pPr>
            <a:r>
              <a:rPr lang="cs-CZ" sz="2800" dirty="0" smtClean="0"/>
              <a:t>     </a:t>
            </a:r>
            <a:r>
              <a:rPr lang="cs-CZ" sz="2800" b="1" dirty="0" err="1" smtClean="0"/>
              <a:t>Internetbanking</a:t>
            </a:r>
            <a:r>
              <a:rPr lang="cs-CZ" sz="2800" b="1" dirty="0" smtClean="0"/>
              <a:t> </a:t>
            </a:r>
            <a:r>
              <a:rPr lang="cs-CZ" sz="2800" dirty="0" smtClean="0"/>
              <a:t>– komunikace probíhá po internetu, účet je přístupný z celého světa 24 h denně 7 dní       v týdnu.</a:t>
            </a:r>
          </a:p>
          <a:p>
            <a:pPr>
              <a:buNone/>
            </a:pPr>
            <a:r>
              <a:rPr lang="cs-CZ" sz="2800" dirty="0" smtClean="0"/>
              <a:t>c) </a:t>
            </a:r>
            <a:r>
              <a:rPr lang="cs-CZ" sz="2800" u="sng" dirty="0" smtClean="0"/>
              <a:t>Platební karty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Otázky a úkoly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800" dirty="0" smtClean="0"/>
          </a:p>
          <a:p>
            <a:r>
              <a:rPr lang="cs-CZ" sz="2800" dirty="0" smtClean="0"/>
              <a:t>Jaké jsou výhody přímého bankovnictví pro občana, podnik?</a:t>
            </a:r>
            <a:endParaRPr lang="cs-CZ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Použité zdroje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1)	KLÍNSKÝ, Petr a MÜNCH, Otto. </a:t>
            </a:r>
            <a:r>
              <a:rPr lang="cs-CZ" i="1" dirty="0"/>
              <a:t>Ekonomika 3 pro obchodní akademie a ostatní střední školy</a:t>
            </a:r>
            <a:r>
              <a:rPr lang="cs-CZ" dirty="0"/>
              <a:t>. 4., </a:t>
            </a:r>
            <a:r>
              <a:rPr lang="cs-CZ" dirty="0" err="1"/>
              <a:t>upr</a:t>
            </a:r>
            <a:r>
              <a:rPr lang="cs-CZ" dirty="0"/>
              <a:t>. vyd. Praha: Fortuna, 2011. 239 s. ISBN 978-80-7373-002-4.</a:t>
            </a:r>
          </a:p>
          <a:p>
            <a:r>
              <a:rPr lang="cs-CZ" dirty="0"/>
              <a:t>2)	KLÍNSKÝ, Petr a MÜNCH, Otto. </a:t>
            </a:r>
            <a:r>
              <a:rPr lang="cs-CZ" i="1" dirty="0"/>
              <a:t>Ekonomika 3 pro obchodní akademie a ostatní střední školy</a:t>
            </a:r>
            <a:r>
              <a:rPr lang="cs-CZ" dirty="0"/>
              <a:t>. Vyd. 1. Praha: Fortuna, 2002. 247 s. ISBN 80-7168-826-6.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438</Words>
  <Application>Microsoft Office PowerPoint</Application>
  <PresentationFormat>Předvádění na obrazovce (4:3)</PresentationFormat>
  <Paragraphs>42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17. Přímé bankovnictví</vt:lpstr>
      <vt:lpstr>Snímek 4</vt:lpstr>
      <vt:lpstr>Snímek 5</vt:lpstr>
      <vt:lpstr>Formy přímého bankovnictví</vt:lpstr>
      <vt:lpstr>Snímek 7</vt:lpstr>
      <vt:lpstr>Otázky a úkoly</vt:lpstr>
      <vt:lpstr>Použité zdroje</vt:lpstr>
    </vt:vector>
  </TitlesOfParts>
  <Company>Windows Xp Ultimate 2008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11. Přímé bankovnictví</dc:title>
  <dc:creator>Sůva</dc:creator>
  <cp:lastModifiedBy>Sůva</cp:lastModifiedBy>
  <cp:revision>29</cp:revision>
  <dcterms:created xsi:type="dcterms:W3CDTF">2013-03-14T08:32:00Z</dcterms:created>
  <dcterms:modified xsi:type="dcterms:W3CDTF">2014-03-04T15:39:29Z</dcterms:modified>
</cp:coreProperties>
</file>