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72" r:id="rId3"/>
    <p:sldId id="256" r:id="rId4"/>
    <p:sldId id="257" r:id="rId5"/>
    <p:sldId id="268" r:id="rId6"/>
    <p:sldId id="258" r:id="rId7"/>
    <p:sldId id="269" r:id="rId8"/>
    <p:sldId id="270" r:id="rId9"/>
    <p:sldId id="261" r:id="rId10"/>
    <p:sldId id="259" r:id="rId11"/>
    <p:sldId id="262" r:id="rId12"/>
    <p:sldId id="263" r:id="rId13"/>
    <p:sldId id="265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8E0B6E-E5C3-4002-BA15-C421C98B107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3E3A1-8D56-40D1-BDDD-2007926E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as.cz/banka/appmanager/portal/banka?_nfpb=true&amp;_windowLabel=T2000133691275398478562&amp;T2000133691275398478562_actionOverride=%2Fportlets%2Fexchangerates%2Fcurrent&amp;_pageLabel=exchangerates_subportal0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0" y="2276872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VY_62_INOVACE_02.02.18 – Obchody s cizími měnami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obchody s cizími měnami, základní pojmy kurzovního lístku včetně příkladů nákupu, prodeje valut </a:t>
            </a:r>
            <a:r>
              <a:rPr lang="cs-CZ" smtClean="0"/>
              <a:t>či deviz.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18. Obchody s cizími měnami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cs-CZ" b="1" dirty="0" smtClean="0"/>
              <a:t>Kurzovní lístek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688632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ČNB denně zveřejňuje oficiální kurz české koruny vůči cizím měnám.</a:t>
            </a:r>
          </a:p>
          <a:p>
            <a:r>
              <a:rPr lang="cs-CZ" sz="2800" dirty="0" smtClean="0"/>
              <a:t>Kurz slouží pro obchody CB s ostatními bankami, přepočty cizích měn v účetnictví, v celnictví a pro státní statistiku.</a:t>
            </a:r>
          </a:p>
          <a:p>
            <a:r>
              <a:rPr lang="cs-CZ" sz="2800" dirty="0" smtClean="0"/>
              <a:t>Ostatní banky vydávají své kurzovní lístky,                   při stanovení kurzu vycházejí z nabídky a poptávky  po jednotlivých měnách.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Cizí měnu nakupují a prodávají banky, ale i směnárny např. na letištích, v centrech měst, v hotelech, cestovních kancelářích, hraničních přechodech.</a:t>
            </a:r>
          </a:p>
          <a:p>
            <a:r>
              <a:rPr lang="cs-CZ" sz="2800" dirty="0" smtClean="0"/>
              <a:t>Odlišné kurzy jsou dány vzájemnou konkurencí bank a směnáren.</a:t>
            </a:r>
          </a:p>
          <a:p>
            <a:r>
              <a:rPr lang="cs-CZ" sz="2800" dirty="0" smtClean="0"/>
              <a:t>Za zprostředkování obchodu si účtují směnárenské poplatky.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Základní pojmy kurzovního lístku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3000" u="sng" dirty="0" smtClean="0"/>
              <a:t>Kurzovní lístek </a:t>
            </a:r>
            <a:r>
              <a:rPr lang="cs-CZ" sz="3000" dirty="0" smtClean="0"/>
              <a:t>– přehled aktuálních kurzů cizích měn vůči naší měně.</a:t>
            </a:r>
          </a:p>
          <a:p>
            <a:r>
              <a:rPr lang="cs-CZ" sz="3000" u="sng" dirty="0" smtClean="0"/>
              <a:t>Měnový kurz </a:t>
            </a:r>
            <a:r>
              <a:rPr lang="cs-CZ" sz="3000" dirty="0" smtClean="0"/>
              <a:t>– cena měnové jednotky jedné země vyjádřená v měnové jednotce jiné země (poměr, kterým se směňuje měna jedné země za měnu jiné země).</a:t>
            </a:r>
          </a:p>
          <a:p>
            <a:r>
              <a:rPr lang="cs-CZ" sz="3000" u="sng" dirty="0" smtClean="0"/>
              <a:t>Kurzy se vyjadřují 2 způsoby:</a:t>
            </a:r>
          </a:p>
          <a:p>
            <a:pPr>
              <a:buNone/>
            </a:pPr>
            <a:r>
              <a:rPr lang="cs-CZ" sz="3000" dirty="0" smtClean="0"/>
              <a:t>     - přímý záznam – množství jednotek vlastní měny    za 1 nebo 100 nebo 1000 jednotek cizí měny                  (1 USD = CZK 19,50)</a:t>
            </a:r>
          </a:p>
          <a:p>
            <a:pPr>
              <a:buNone/>
            </a:pPr>
            <a:r>
              <a:rPr lang="cs-CZ" sz="3000" dirty="0" smtClean="0"/>
              <a:t>     - nepřímý záznam – množství jednotek cizí měny       za 1 nebo 100 jednotek vlastní měny                          (100 CZK = 5,12 USD)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Mezinárodní kód měny (CZK, USD, SKK)</a:t>
            </a:r>
          </a:p>
          <a:p>
            <a:r>
              <a:rPr lang="cs-CZ" sz="2800" dirty="0" smtClean="0"/>
              <a:t>Jednotka – 1 AUD, 100 HUF</a:t>
            </a:r>
          </a:p>
          <a:p>
            <a:r>
              <a:rPr lang="cs-CZ" sz="2800" u="sng" dirty="0" smtClean="0"/>
              <a:t>Valuta</a:t>
            </a:r>
            <a:r>
              <a:rPr lang="cs-CZ" sz="2800" dirty="0" smtClean="0"/>
              <a:t> – cizozemské platidlo, valutami jsou bankovky, státovky a platné mince v oběhu cizích států,          pro občana ČR např. 10dolarová bankovka, která obíhá v USA (hotovostní peníze).</a:t>
            </a:r>
          </a:p>
          <a:p>
            <a:r>
              <a:rPr lang="cs-CZ" sz="2800" u="sng" dirty="0" smtClean="0"/>
              <a:t>Deviza</a:t>
            </a:r>
            <a:r>
              <a:rPr lang="cs-CZ" sz="2800" dirty="0" smtClean="0"/>
              <a:t> – pohledávka znějící na cizí měnu a v cizině splatná, může mít různou formu, např. šek, směnka, bankovní převod včetně úhrad platební kartou (bezhotovostní peníze).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85000" lnSpcReduction="10000"/>
          </a:bodyPr>
          <a:lstStyle/>
          <a:p>
            <a:r>
              <a:rPr lang="cs-CZ" sz="3300" u="sng" dirty="0" smtClean="0"/>
              <a:t>Kurz nákup </a:t>
            </a:r>
            <a:r>
              <a:rPr lang="cs-CZ" sz="3300" dirty="0" smtClean="0"/>
              <a:t>– jestliže banka nakupuje valuty či devizy, např. při vracení úspor z cesty do zahraničí nebo při úhradě deviz ze zahraničí, nákupní kurz je nižší – rozdíl bance umožňuje hradit náklady (materiál, odpisy, mzdy, vyplácené úroky, provoz poboček atd.) a tvořit zisk, ke krytí nákladů banky vybírají poplatky za provedenou výměnu nebo platbu.</a:t>
            </a:r>
          </a:p>
          <a:p>
            <a:r>
              <a:rPr lang="cs-CZ" sz="3300" u="sng" dirty="0" smtClean="0"/>
              <a:t>Kurz prodej </a:t>
            </a:r>
            <a:r>
              <a:rPr lang="cs-CZ" sz="3300" dirty="0" smtClean="0"/>
              <a:t>– jestliže banka valuty či devizy prodává, např. při vybavování valutami na soukromou cestu do zahraničí nebo při úhradě deviz do zahraničí.</a:t>
            </a:r>
          </a:p>
          <a:p>
            <a:r>
              <a:rPr lang="cs-CZ" sz="3300" u="sng" dirty="0" smtClean="0"/>
              <a:t>Kurz střed  </a:t>
            </a:r>
            <a:r>
              <a:rPr lang="cs-CZ" sz="3300" dirty="0" smtClean="0"/>
              <a:t>- používají banky k mezibankovním obchodům.</a:t>
            </a:r>
          </a:p>
          <a:p>
            <a:r>
              <a:rPr lang="cs-CZ" sz="3300" dirty="0" smtClean="0"/>
              <a:t>Kurzy nákup a prodej jsou uvedeny z hlediska banky.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Ukázka kurzovního lístku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70174"/>
            <a:ext cx="7272808" cy="5499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Propočty o valutách a devizách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Vypočtěte, kolik CZK zaplatíme za nákup valut       USD 100,- při kurzu 1 USD = 20,020 CZK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Kolik EUR dostaneme za 3 000,- CZK při kurzu             1 EUR = 26,630 CZK?</a:t>
            </a: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2928934"/>
            <a:ext cx="3514390" cy="504056"/>
          </a:xfrm>
          <a:prstGeom prst="rect">
            <a:avLst/>
          </a:prstGeom>
          <a:noFill/>
        </p:spPr>
      </p:pic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5085184"/>
            <a:ext cx="3528392" cy="4652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Akciová společnost </a:t>
            </a:r>
            <a:r>
              <a:rPr lang="cs-CZ" sz="2800" dirty="0" err="1" smtClean="0"/>
              <a:t>Mileta</a:t>
            </a:r>
            <a:r>
              <a:rPr lang="cs-CZ" sz="2800" dirty="0" smtClean="0"/>
              <a:t> vyvezla zboží do Austrálie, za které jí vznikla pohledávka v hodnotě 25 700 AUD, kurz deviz 1 AUD = 17,190 CZK. Kolik CZK činí pohledávka?</a:t>
            </a:r>
          </a:p>
          <a:p>
            <a:endParaRPr lang="cs-CZ" dirty="0" smtClean="0"/>
          </a:p>
          <a:p>
            <a:r>
              <a:rPr lang="cs-CZ" sz="2800" dirty="0" smtClean="0"/>
              <a:t>Akciová společnost </a:t>
            </a:r>
            <a:r>
              <a:rPr lang="cs-CZ" sz="2800" dirty="0" err="1" smtClean="0"/>
              <a:t>Mileta</a:t>
            </a:r>
            <a:r>
              <a:rPr lang="cs-CZ" sz="2800" dirty="0" smtClean="0"/>
              <a:t> nakoupila z Velké Británie nový pletací stroj PFAFF, faktura činí 11 500 GBP, kurz deviz 1 GBP =30,753 CZK . Kolik CZK činí závazek a. s.?  </a:t>
            </a:r>
            <a:endParaRPr lang="cs-CZ" sz="2800" dirty="0"/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2348880"/>
            <a:ext cx="4176464" cy="523877"/>
          </a:xfrm>
          <a:prstGeom prst="rect">
            <a:avLst/>
          </a:prstGeom>
          <a:noFill/>
        </p:spPr>
      </p:pic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797152"/>
            <a:ext cx="4144460" cy="504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lnSpcReduction="10000"/>
          </a:bodyPr>
          <a:lstStyle/>
          <a:p>
            <a:r>
              <a:rPr lang="cs-CZ" sz="2800" u="sng" dirty="0" smtClean="0"/>
              <a:t>Příklady k výpočtu – použijte aktuální kurzovní lístek některé banky:</a:t>
            </a:r>
          </a:p>
          <a:p>
            <a:pPr>
              <a:buNone/>
            </a:pPr>
            <a:r>
              <a:rPr lang="cs-CZ" sz="2800" dirty="0" smtClean="0"/>
              <a:t>1) Nakupujeme v hotovosti:</a:t>
            </a:r>
          </a:p>
          <a:p>
            <a:r>
              <a:rPr lang="cs-CZ" sz="2800" dirty="0" smtClean="0"/>
              <a:t>a) SKK 6 600,-</a:t>
            </a:r>
          </a:p>
          <a:p>
            <a:r>
              <a:rPr lang="cs-CZ" sz="2800" dirty="0" smtClean="0"/>
              <a:t>b) EUR 2 450,-</a:t>
            </a:r>
          </a:p>
          <a:p>
            <a:r>
              <a:rPr lang="cs-CZ" sz="2800" dirty="0" smtClean="0"/>
              <a:t>c)  USD 250,-</a:t>
            </a:r>
          </a:p>
          <a:p>
            <a:r>
              <a:rPr lang="cs-CZ" sz="2800" dirty="0" smtClean="0"/>
              <a:t>Poplatek za směnu 1 % z vyměňované částky</a:t>
            </a:r>
          </a:p>
          <a:p>
            <a:pPr>
              <a:buNone/>
            </a:pPr>
            <a:r>
              <a:rPr lang="cs-CZ" sz="2800" dirty="0" smtClean="0"/>
              <a:t>2) Vracíme valuty ze soukromé cesty do zahraničí:</a:t>
            </a:r>
          </a:p>
          <a:p>
            <a:r>
              <a:rPr lang="cs-CZ" sz="2800" dirty="0" smtClean="0"/>
              <a:t>A) AUD 65,-</a:t>
            </a:r>
          </a:p>
          <a:p>
            <a:r>
              <a:rPr lang="cs-CZ" sz="2800" dirty="0" smtClean="0"/>
              <a:t>B) SKK 420,-</a:t>
            </a:r>
          </a:p>
          <a:p>
            <a:r>
              <a:rPr lang="cs-CZ" sz="2800" dirty="0" smtClean="0"/>
              <a:t>C) HUF 1 260,-</a:t>
            </a:r>
          </a:p>
          <a:p>
            <a:r>
              <a:rPr lang="cs-CZ" sz="2800" dirty="0" smtClean="0"/>
              <a:t>Poplatek za směnu 2 % z vyměňované částky, min. 40,- CZK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dirty="0" smtClean="0"/>
              <a:t>3) Na zahraniční cestu kupujeme cestovní šeky:</a:t>
            </a:r>
          </a:p>
          <a:p>
            <a:r>
              <a:rPr lang="cs-CZ" sz="3000" dirty="0" smtClean="0"/>
              <a:t>A) EUR 3 500,-</a:t>
            </a:r>
          </a:p>
          <a:p>
            <a:r>
              <a:rPr lang="cs-CZ" sz="3000" dirty="0" smtClean="0"/>
              <a:t>B) NOK 8 000,-</a:t>
            </a:r>
          </a:p>
          <a:p>
            <a:r>
              <a:rPr lang="cs-CZ" sz="3000" dirty="0" smtClean="0"/>
              <a:t>C) SEK 4 400,-</a:t>
            </a:r>
          </a:p>
          <a:p>
            <a:r>
              <a:rPr lang="cs-CZ" sz="3000" dirty="0" smtClean="0"/>
              <a:t>Poplatek za směnu 0,5 % z vyměňované částky, min. 50,- CZK</a:t>
            </a:r>
          </a:p>
          <a:p>
            <a:pPr>
              <a:buNone/>
            </a:pPr>
            <a:r>
              <a:rPr lang="cs-CZ" sz="3000" dirty="0" smtClean="0"/>
              <a:t>4) Podnik zaplatil z účtu bankovním převodem za dodávku zboží:</a:t>
            </a:r>
          </a:p>
          <a:p>
            <a:r>
              <a:rPr lang="cs-CZ" sz="3000" dirty="0" smtClean="0"/>
              <a:t>A) USD 8 990,-</a:t>
            </a:r>
          </a:p>
          <a:p>
            <a:r>
              <a:rPr lang="cs-CZ" sz="3000" dirty="0" smtClean="0"/>
              <a:t>B) CAD 13 640,-</a:t>
            </a:r>
          </a:p>
          <a:p>
            <a:r>
              <a:rPr lang="cs-CZ" sz="3000" dirty="0" smtClean="0"/>
              <a:t>C) JPY 25 650,-</a:t>
            </a:r>
          </a:p>
          <a:p>
            <a:r>
              <a:rPr lang="cs-CZ" sz="3000" dirty="0" smtClean="0"/>
              <a:t>Poplatek za směnu 0,5 % z vyměňované částky.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V kurzovním lístku je uvedena měna SDR, někdy označena kódem XDR – zjistěte, o jakou měnu se jedná a kde se využívá.</a:t>
            </a:r>
          </a:p>
          <a:p>
            <a:r>
              <a:rPr lang="cs-CZ" sz="2800" dirty="0" smtClean="0"/>
              <a:t>Jak může pohyb měnového kursu ovlivnit obchodování se zahraničím nebo cestování </a:t>
            </a:r>
            <a:r>
              <a:rPr lang="cs-CZ" sz="2800" smtClean="0"/>
              <a:t>do zahraničí?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1)	KLÍNSKÝ, Petr a MÜNCH, Otto. Ekonomika 3 pro obchodní akademie a ostatní střední školy. 4., </a:t>
            </a:r>
            <a:r>
              <a:rPr lang="cs-CZ" dirty="0" err="1"/>
              <a:t>upr</a:t>
            </a:r>
            <a:r>
              <a:rPr lang="cs-CZ" dirty="0"/>
              <a:t>. vyd. Praha: Fortuna, 2011. 239 s. ISBN 978-80-7373-002-4.</a:t>
            </a:r>
          </a:p>
          <a:p>
            <a:r>
              <a:rPr lang="cs-CZ" dirty="0"/>
              <a:t>2)	KLÍNSKÝ, Petr a MÜNCH, Otto. </a:t>
            </a:r>
            <a:r>
              <a:rPr lang="cs-CZ" i="1" dirty="0"/>
              <a:t>Ekonomika 3 pro obchodní akademie a ostatní střední školy</a:t>
            </a:r>
            <a:r>
              <a:rPr lang="cs-CZ" dirty="0"/>
              <a:t>. Vyd. 1. Praha: Fortuna, 2002. 247 s. ISBN 80-7168-826-6.</a:t>
            </a:r>
          </a:p>
          <a:p>
            <a:r>
              <a:rPr lang="cs-CZ" dirty="0"/>
              <a:t>3)	EICHLER, Bohuslav, ŠTORKÁNOVÁ, Miroslava a BURDA, Zdeněk. </a:t>
            </a:r>
            <a:r>
              <a:rPr lang="cs-CZ" i="1" dirty="0"/>
              <a:t>Hospodářské výpočty pro střední školy</a:t>
            </a:r>
            <a:r>
              <a:rPr lang="cs-CZ" dirty="0"/>
              <a:t>. 3., upravené vyd., ve Fortuně 1. vyd. Praha: Fortuna, 1994. 108 s. ISBN 80-7168-095-8</a:t>
            </a:r>
            <a:r>
              <a:rPr lang="cs-CZ" dirty="0" smtClean="0"/>
              <a:t>.</a:t>
            </a:r>
          </a:p>
          <a:p>
            <a:r>
              <a:rPr lang="cs-CZ" dirty="0" smtClean="0"/>
              <a:t>4)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csas.cz</a:t>
            </a:r>
            <a:r>
              <a:rPr lang="cs-CZ" dirty="0" smtClean="0">
                <a:hlinkClick r:id="rId2"/>
              </a:rPr>
              <a:t>/banka/</a:t>
            </a:r>
            <a:r>
              <a:rPr lang="cs-CZ" dirty="0" err="1" smtClean="0">
                <a:hlinkClick r:id="rId2"/>
              </a:rPr>
              <a:t>appmanager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portal</a:t>
            </a:r>
            <a:r>
              <a:rPr lang="cs-CZ" dirty="0" smtClean="0">
                <a:hlinkClick r:id="rId2"/>
              </a:rPr>
              <a:t>/banka?_</a:t>
            </a:r>
            <a:r>
              <a:rPr lang="cs-CZ" dirty="0" err="1" smtClean="0">
                <a:hlinkClick r:id="rId2"/>
              </a:rPr>
              <a:t>nfpb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true</a:t>
            </a:r>
            <a:r>
              <a:rPr lang="cs-CZ" dirty="0" smtClean="0">
                <a:hlinkClick r:id="rId2"/>
              </a:rPr>
              <a:t>&amp;_</a:t>
            </a:r>
            <a:r>
              <a:rPr lang="cs-CZ" dirty="0" err="1" smtClean="0">
                <a:hlinkClick r:id="rId2"/>
              </a:rPr>
              <a:t>windowLabel</a:t>
            </a:r>
            <a:r>
              <a:rPr lang="cs-CZ" dirty="0" smtClean="0">
                <a:hlinkClick r:id="rId2"/>
              </a:rPr>
              <a:t>=T2000133691275398478562&amp;T2000133691275398478562_</a:t>
            </a:r>
            <a:r>
              <a:rPr lang="cs-CZ" dirty="0" err="1" smtClean="0">
                <a:hlinkClick r:id="rId2"/>
              </a:rPr>
              <a:t>actionOverride</a:t>
            </a:r>
            <a:r>
              <a:rPr lang="cs-CZ" dirty="0" smtClean="0">
                <a:hlinkClick r:id="rId2"/>
              </a:rPr>
              <a:t>=%2Fportlets%2Fexchangerates%2Fcurrent&amp;_</a:t>
            </a:r>
            <a:r>
              <a:rPr lang="cs-CZ" dirty="0" err="1" smtClean="0">
                <a:hlinkClick r:id="rId2"/>
              </a:rPr>
              <a:t>pageLabel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exchangerates</a:t>
            </a:r>
            <a:r>
              <a:rPr lang="cs-CZ" dirty="0" smtClean="0">
                <a:hlinkClick r:id="rId2"/>
              </a:rPr>
              <a:t>_subportal01</a:t>
            </a:r>
            <a:endParaRPr lang="cs-CZ" dirty="0" smtClean="0"/>
          </a:p>
          <a:p>
            <a:r>
              <a:rPr lang="cs-CZ" dirty="0" smtClean="0">
                <a:latin typeface="Times New Roman"/>
                <a:cs typeface="Times New Roman"/>
              </a:rPr>
              <a:t>5)</a:t>
            </a:r>
            <a:r>
              <a:rPr lang="cs-CZ" dirty="0" smtClean="0"/>
              <a:t> vlastní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838</Words>
  <Application>Microsoft Office PowerPoint</Application>
  <PresentationFormat>Předvádění na obrazovce (4:3)</PresentationFormat>
  <Paragraphs>87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 </vt:lpstr>
      <vt:lpstr>18. Obchody s cizími měnami</vt:lpstr>
      <vt:lpstr>Kurzovní lístek</vt:lpstr>
      <vt:lpstr>Snímek 5</vt:lpstr>
      <vt:lpstr>Základní pojmy kurzovního lístku</vt:lpstr>
      <vt:lpstr>Snímek 7</vt:lpstr>
      <vt:lpstr>Snímek 8</vt:lpstr>
      <vt:lpstr>Ukázka kurzovního lístku</vt:lpstr>
      <vt:lpstr>Propočty o valutách a devizách</vt:lpstr>
      <vt:lpstr>Snímek 11</vt:lpstr>
      <vt:lpstr>Snímek 12</vt:lpstr>
      <vt:lpstr>Snímek 13</vt:lpstr>
      <vt:lpstr>Otázky a úkoly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Obchody s cizími měnami</dc:title>
  <dc:creator>Sůva</dc:creator>
  <cp:lastModifiedBy>Sůva</cp:lastModifiedBy>
  <cp:revision>54</cp:revision>
  <dcterms:created xsi:type="dcterms:W3CDTF">2013-03-14T08:13:37Z</dcterms:created>
  <dcterms:modified xsi:type="dcterms:W3CDTF">2014-03-04T18:16:49Z</dcterms:modified>
</cp:coreProperties>
</file>