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68" r:id="rId3"/>
    <p:sldId id="256" r:id="rId4"/>
    <p:sldId id="257" r:id="rId5"/>
    <p:sldId id="267" r:id="rId6"/>
    <p:sldId id="258" r:id="rId7"/>
    <p:sldId id="266" r:id="rId8"/>
    <p:sldId id="259" r:id="rId9"/>
    <p:sldId id="260" r:id="rId10"/>
    <p:sldId id="261" r:id="rId11"/>
    <p:sldId id="264" r:id="rId12"/>
    <p:sldId id="262" r:id="rId13"/>
    <p:sldId id="265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5F3FD-3BB3-49BE-AEC1-A72130C1A4C3}" type="datetimeFigureOut">
              <a:rPr lang="cs-CZ" smtClean="0"/>
              <a:pPr/>
              <a:t>4.3.2014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ECF95-7809-4B8B-8AAC-D871EAFFF6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5F3FD-3BB3-49BE-AEC1-A72130C1A4C3}" type="datetimeFigureOut">
              <a:rPr lang="cs-CZ" smtClean="0"/>
              <a:pPr/>
              <a:t>4.3.2014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ECF95-7809-4B8B-8AAC-D871EAFFF6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5F3FD-3BB3-49BE-AEC1-A72130C1A4C3}" type="datetimeFigureOut">
              <a:rPr lang="cs-CZ" smtClean="0"/>
              <a:pPr/>
              <a:t>4.3.2014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ECF95-7809-4B8B-8AAC-D871EAFFF6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5F3FD-3BB3-49BE-AEC1-A72130C1A4C3}" type="datetimeFigureOut">
              <a:rPr lang="cs-CZ" smtClean="0"/>
              <a:pPr/>
              <a:t>4.3.2014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ECF95-7809-4B8B-8AAC-D871EAFFF6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5F3FD-3BB3-49BE-AEC1-A72130C1A4C3}" type="datetimeFigureOut">
              <a:rPr lang="cs-CZ" smtClean="0"/>
              <a:pPr/>
              <a:t>4.3.2014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ECF95-7809-4B8B-8AAC-D871EAFFF6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5F3FD-3BB3-49BE-AEC1-A72130C1A4C3}" type="datetimeFigureOut">
              <a:rPr lang="cs-CZ" smtClean="0"/>
              <a:pPr/>
              <a:t>4.3.2014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ECF95-7809-4B8B-8AAC-D871EAFFF6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5F3FD-3BB3-49BE-AEC1-A72130C1A4C3}" type="datetimeFigureOut">
              <a:rPr lang="cs-CZ" smtClean="0"/>
              <a:pPr/>
              <a:t>4.3.2014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ECF95-7809-4B8B-8AAC-D871EAFFF6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5F3FD-3BB3-49BE-AEC1-A72130C1A4C3}" type="datetimeFigureOut">
              <a:rPr lang="cs-CZ" smtClean="0"/>
              <a:pPr/>
              <a:t>4.3.2014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ECF95-7809-4B8B-8AAC-D871EAFFF6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5F3FD-3BB3-49BE-AEC1-A72130C1A4C3}" type="datetimeFigureOut">
              <a:rPr lang="cs-CZ" smtClean="0"/>
              <a:pPr/>
              <a:t>4.3.2014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ECF95-7809-4B8B-8AAC-D871EAFFF6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5F3FD-3BB3-49BE-AEC1-A72130C1A4C3}" type="datetimeFigureOut">
              <a:rPr lang="cs-CZ" smtClean="0"/>
              <a:pPr/>
              <a:t>4.3.2014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ECF95-7809-4B8B-8AAC-D871EAFFF6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5F3FD-3BB3-49BE-AEC1-A72130C1A4C3}" type="datetimeFigureOut">
              <a:rPr lang="cs-CZ" smtClean="0"/>
              <a:pPr/>
              <a:t>4.3.2014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ECF95-7809-4B8B-8AAC-D871EAFFF6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65F3FD-3BB3-49BE-AEC1-A72130C1A4C3}" type="datetimeFigureOut">
              <a:rPr lang="cs-CZ" smtClean="0"/>
              <a:pPr/>
              <a:t>4.3.2014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4ECF95-7809-4B8B-8AAC-D871EAFFF66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4898" y="367735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547664" y="2060848"/>
          <a:ext cx="6697662" cy="4189860"/>
        </p:xfrm>
        <a:graphic>
          <a:graphicData uri="http://schemas.openxmlformats.org/drawingml/2006/table">
            <a:tbl>
              <a:tblPr/>
              <a:tblGrid>
                <a:gridCol w="2462212"/>
                <a:gridCol w="4235450"/>
              </a:tblGrid>
              <a:tr h="647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Gymnázium, střední odborná škola, střední odborné učiliště a vyšší odborná škola, Hořice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CZ.1.07/1.5.00/34.0873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VY_62_INOVACE_02.02.19 – Mezinárodní finanční instituce, Evropská centrální banka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Ing. Hana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Sůvová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Tematická oblast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Ekonomika pro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3. ročník OA 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(Bankovnictví)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Třetí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Březen – srpen 2013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Materiál je určen pro výuku tematického celku bankovnictví včetně zvládnutí výpočtů o úrokování a propočty o valutách a devizách.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Materiál obsahuje jak teoretickou část, tak i příklady k procvičování, otázky a úkoly k jednotlivým kapitolám a </a:t>
                      </a: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závěrečný opakovací test.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</a:p>
          <a:p>
            <a:r>
              <a:rPr lang="cs-CZ" dirty="0" smtClean="0"/>
              <a:t>Tento materiál uvádí přehled nejvýznamnějších mezinárodních finančních institucí  včetně jejich hlavních úkolů ve </a:t>
            </a:r>
            <a:r>
              <a:rPr lang="cs-CZ" smtClean="0"/>
              <a:t>světové ekonomice. 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19. Mezinárodní finanční instituce, Evropská centrální banka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 lnSpcReduction="10000"/>
          </a:bodyPr>
          <a:lstStyle/>
          <a:p>
            <a:endParaRPr lang="cs-CZ" sz="2800" dirty="0" smtClean="0"/>
          </a:p>
          <a:p>
            <a:r>
              <a:rPr lang="cs-CZ" sz="2800" u="sng" dirty="0" smtClean="0"/>
              <a:t>Mezinárodní finanční instituce jsou zakládány dvěma a více státy, aby napomáhaly stabilnímu vývoji světové ekonomiky. </a:t>
            </a:r>
          </a:p>
          <a:p>
            <a:pPr>
              <a:buNone/>
            </a:pPr>
            <a:endParaRPr lang="cs-CZ" sz="2800" u="sng" dirty="0" smtClean="0"/>
          </a:p>
          <a:p>
            <a:r>
              <a:rPr lang="cs-CZ" sz="2800" u="sng" dirty="0" smtClean="0"/>
              <a:t>Zaměření:</a:t>
            </a:r>
            <a:r>
              <a:rPr lang="cs-CZ" sz="2800" dirty="0" smtClean="0"/>
              <a:t> rozvojově sociální, měnově stabilizační, specializované</a:t>
            </a:r>
          </a:p>
          <a:p>
            <a:r>
              <a:rPr lang="cs-CZ" sz="2800" u="sng" dirty="0" smtClean="0"/>
              <a:t>Funkce:</a:t>
            </a:r>
            <a:r>
              <a:rPr lang="cs-CZ" sz="2800" dirty="0" smtClean="0"/>
              <a:t> </a:t>
            </a:r>
          </a:p>
          <a:p>
            <a:pPr>
              <a:buNone/>
            </a:pPr>
            <a:r>
              <a:rPr lang="cs-CZ" sz="2800" dirty="0" smtClean="0"/>
              <a:t>    - poskytování půjček, dotací</a:t>
            </a:r>
          </a:p>
          <a:p>
            <a:pPr>
              <a:buNone/>
            </a:pPr>
            <a:r>
              <a:rPr lang="cs-CZ" sz="2800" dirty="0" smtClean="0"/>
              <a:t>    - specifické dohledové činnosti (např. finanční stabilita)</a:t>
            </a:r>
          </a:p>
          <a:p>
            <a:pPr>
              <a:buNone/>
            </a:pPr>
            <a:r>
              <a:rPr lang="cs-CZ" sz="2800" dirty="0" smtClean="0"/>
              <a:t>    - tvorba standardů, pravidel, strukturálních reforem</a:t>
            </a:r>
          </a:p>
          <a:p>
            <a:pPr>
              <a:buNone/>
            </a:pPr>
            <a:endParaRPr lang="cs-CZ" sz="2800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 smtClean="0"/>
              <a:t>Nejvýznamnější mezinárodní finanční instituce:</a:t>
            </a:r>
          </a:p>
          <a:p>
            <a:r>
              <a:rPr lang="cs-CZ" dirty="0" smtClean="0"/>
              <a:t>Mezinárodní měnový fond</a:t>
            </a:r>
          </a:p>
          <a:p>
            <a:r>
              <a:rPr lang="cs-CZ" dirty="0" smtClean="0"/>
              <a:t>Světová banka</a:t>
            </a:r>
          </a:p>
          <a:p>
            <a:r>
              <a:rPr lang="cs-CZ" dirty="0" smtClean="0"/>
              <a:t>Evropská banka pro obnovu a rozvoj</a:t>
            </a:r>
          </a:p>
          <a:p>
            <a:r>
              <a:rPr lang="cs-CZ" dirty="0" smtClean="0"/>
              <a:t>Evropská centrální banka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r>
              <a:rPr lang="cs-CZ" sz="2800" b="1" u="sng" dirty="0" smtClean="0"/>
              <a:t>Mezinárodní měnový fond – MMF (</a:t>
            </a:r>
            <a:r>
              <a:rPr lang="cs-CZ" sz="2800" b="1" u="sng" dirty="0" err="1" smtClean="0"/>
              <a:t>International</a:t>
            </a:r>
            <a:r>
              <a:rPr lang="cs-CZ" sz="2800" b="1" u="sng" dirty="0" smtClean="0"/>
              <a:t> </a:t>
            </a:r>
            <a:r>
              <a:rPr lang="cs-CZ" sz="2800" b="1" u="sng" dirty="0" err="1" smtClean="0"/>
              <a:t>Monetary</a:t>
            </a:r>
            <a:r>
              <a:rPr lang="cs-CZ" sz="2800" b="1" u="sng" dirty="0" smtClean="0"/>
              <a:t> </a:t>
            </a:r>
            <a:r>
              <a:rPr lang="cs-CZ" sz="2800" b="1" u="sng" dirty="0" err="1" smtClean="0"/>
              <a:t>Fund</a:t>
            </a:r>
            <a:r>
              <a:rPr lang="cs-CZ" sz="2800" b="1" u="sng" dirty="0" smtClean="0"/>
              <a:t>)</a:t>
            </a:r>
          </a:p>
          <a:p>
            <a:r>
              <a:rPr lang="cs-CZ" sz="2800" dirty="0" smtClean="0"/>
              <a:t>V současnosti více než 200 členských států.</a:t>
            </a:r>
          </a:p>
          <a:p>
            <a:r>
              <a:rPr lang="cs-CZ" sz="2800" dirty="0" smtClean="0"/>
              <a:t>Hlavní cíl – stabilní měnové kursy, růst světové ekonomiky společně s nízkou inflací a vyrovnanou platební bilancí.</a:t>
            </a:r>
          </a:p>
          <a:p>
            <a:r>
              <a:rPr lang="cs-CZ" sz="2800" dirty="0" smtClean="0"/>
              <a:t>Státy MMF vytvořily umělou měnovou jednotku SDR (</a:t>
            </a:r>
            <a:r>
              <a:rPr lang="cs-CZ" sz="2800" dirty="0" err="1" smtClean="0"/>
              <a:t>Special</a:t>
            </a:r>
            <a:r>
              <a:rPr lang="cs-CZ" sz="2800" dirty="0" smtClean="0"/>
              <a:t> </a:t>
            </a:r>
            <a:r>
              <a:rPr lang="cs-CZ" sz="2800" dirty="0" err="1" smtClean="0"/>
              <a:t>Drawing</a:t>
            </a:r>
            <a:r>
              <a:rPr lang="cs-CZ" sz="2800" dirty="0" smtClean="0"/>
              <a:t> </a:t>
            </a:r>
            <a:r>
              <a:rPr lang="cs-CZ" sz="2800" dirty="0" err="1" smtClean="0"/>
              <a:t>Rights</a:t>
            </a:r>
            <a:r>
              <a:rPr lang="cs-CZ" sz="2800" dirty="0" smtClean="0"/>
              <a:t> – tzv. zvláštní práva čerpání), v kursovních lístcích označena kódem XDR – vytvořena jako společný jmenovatel nejdůležitějších světových měn, v této jednotce probíhají transakce  (úvěry, půjčky) MMF.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endParaRPr lang="cs-CZ" sz="2800" dirty="0" smtClean="0"/>
          </a:p>
          <a:p>
            <a:r>
              <a:rPr lang="cs-CZ" sz="2800" dirty="0" smtClean="0"/>
              <a:t>Každý členský stát vkládá členský příspěvek – díky tomu může čerpat prostředky Fondu ke krytí nedostatku vlastních příjmů platební bilance.</a:t>
            </a:r>
          </a:p>
          <a:p>
            <a:r>
              <a:rPr lang="cs-CZ" sz="2800" dirty="0" smtClean="0"/>
              <a:t>V každém členském státě probíhají pravidelné konzultace o ekonomické situaci s představiteli    MMF – výsledky předkládány vládám členských    států s doporučením opatření k zajištění růstu HDP, přiměřené zaměstnanosti, inflace a stabilitě měnového kursu.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/>
          </a:bodyPr>
          <a:lstStyle/>
          <a:p>
            <a:endParaRPr lang="cs-CZ" sz="2800" u="sng" dirty="0" smtClean="0"/>
          </a:p>
          <a:p>
            <a:r>
              <a:rPr lang="cs-CZ" sz="2800" b="1" u="sng" dirty="0" smtClean="0"/>
              <a:t>Světová banka – tvoří ji několik institucí:</a:t>
            </a:r>
          </a:p>
          <a:p>
            <a:pPr>
              <a:buNone/>
            </a:pPr>
            <a:r>
              <a:rPr lang="cs-CZ" sz="2800" dirty="0" smtClean="0"/>
              <a:t>a) </a:t>
            </a:r>
            <a:r>
              <a:rPr lang="cs-CZ" sz="2800" u="sng" dirty="0" smtClean="0"/>
              <a:t>Mezinárodní banka pro obnovu a rozvoj </a:t>
            </a:r>
            <a:r>
              <a:rPr lang="cs-CZ" sz="2800" dirty="0" smtClean="0"/>
              <a:t>(IBRD – </a:t>
            </a:r>
            <a:r>
              <a:rPr lang="cs-CZ" sz="2800" dirty="0" err="1" smtClean="0"/>
              <a:t>International</a:t>
            </a:r>
            <a:r>
              <a:rPr lang="cs-CZ" sz="2800" dirty="0" smtClean="0"/>
              <a:t> Bank </a:t>
            </a:r>
            <a:r>
              <a:rPr lang="cs-CZ" sz="2800" dirty="0" err="1" smtClean="0"/>
              <a:t>for</a:t>
            </a:r>
            <a:r>
              <a:rPr lang="cs-CZ" sz="2800" dirty="0" smtClean="0"/>
              <a:t> </a:t>
            </a:r>
            <a:r>
              <a:rPr lang="cs-CZ" sz="2800" dirty="0" err="1" smtClean="0"/>
              <a:t>Reconstruction</a:t>
            </a:r>
            <a:r>
              <a:rPr lang="cs-CZ" sz="2800" dirty="0" smtClean="0"/>
              <a:t> </a:t>
            </a:r>
            <a:r>
              <a:rPr lang="cs-CZ" sz="2800" dirty="0" err="1" smtClean="0"/>
              <a:t>and</a:t>
            </a:r>
            <a:r>
              <a:rPr lang="cs-CZ" sz="2800" dirty="0" smtClean="0"/>
              <a:t> </a:t>
            </a:r>
            <a:r>
              <a:rPr lang="cs-CZ" sz="2800" dirty="0" err="1" smtClean="0"/>
              <a:t>Development</a:t>
            </a:r>
            <a:r>
              <a:rPr lang="cs-CZ" sz="2800" dirty="0" smtClean="0"/>
              <a:t>) – podporuje ekonomiky středně bohatých a úvěruschopných chudších zemí, zejména poskytováním úvěrů. Půjčky navazují na program ekonomické reformy státu odsouhlasený MMF.</a:t>
            </a:r>
          </a:p>
          <a:p>
            <a:pPr>
              <a:buNone/>
            </a:pPr>
            <a:r>
              <a:rPr lang="cs-CZ" sz="2800" dirty="0" smtClean="0"/>
              <a:t>b) </a:t>
            </a:r>
            <a:r>
              <a:rPr lang="cs-CZ" sz="2800" u="sng" dirty="0" smtClean="0"/>
              <a:t>Mezinárodní finanční korporace </a:t>
            </a:r>
            <a:r>
              <a:rPr lang="cs-CZ" sz="2800" dirty="0" smtClean="0"/>
              <a:t>– podporuje investice v rozvojových zemích.</a:t>
            </a:r>
          </a:p>
          <a:p>
            <a:endParaRPr lang="cs-CZ" sz="2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>
            <a:normAutofit/>
          </a:bodyPr>
          <a:lstStyle/>
          <a:p>
            <a:pPr>
              <a:buNone/>
            </a:pPr>
            <a:endParaRPr lang="cs-CZ" sz="2800" dirty="0" smtClean="0"/>
          </a:p>
          <a:p>
            <a:pPr>
              <a:buNone/>
            </a:pPr>
            <a:endParaRPr lang="cs-CZ" sz="2800" dirty="0" smtClean="0"/>
          </a:p>
          <a:p>
            <a:pPr>
              <a:buNone/>
            </a:pPr>
            <a:r>
              <a:rPr lang="cs-CZ" sz="2800" dirty="0" smtClean="0"/>
              <a:t>c) </a:t>
            </a:r>
            <a:r>
              <a:rPr lang="cs-CZ" sz="2800" u="sng" dirty="0" smtClean="0"/>
              <a:t>Mezinárodní asociace pro rozvoj </a:t>
            </a:r>
            <a:r>
              <a:rPr lang="cs-CZ" sz="2800" dirty="0" smtClean="0"/>
              <a:t>– pomáhá nejchudším zemím.</a:t>
            </a:r>
          </a:p>
          <a:p>
            <a:pPr>
              <a:buNone/>
            </a:pPr>
            <a:r>
              <a:rPr lang="cs-CZ" sz="2800" dirty="0" smtClean="0"/>
              <a:t>d) </a:t>
            </a:r>
            <a:r>
              <a:rPr lang="cs-CZ" sz="2800" u="sng" dirty="0" smtClean="0"/>
              <a:t>Multilaterální agentura pro investiční záruky </a:t>
            </a:r>
            <a:r>
              <a:rPr lang="cs-CZ" sz="2800" dirty="0" smtClean="0"/>
              <a:t>– zaručuje zahraničním investorům jejich       investované prostředky v rozvojových zemích.</a:t>
            </a:r>
          </a:p>
          <a:p>
            <a:pPr>
              <a:buNone/>
            </a:pPr>
            <a:r>
              <a:rPr lang="cs-CZ" sz="2800" dirty="0" smtClean="0"/>
              <a:t>e) </a:t>
            </a:r>
            <a:r>
              <a:rPr lang="cs-CZ" sz="2800" u="sng" dirty="0" smtClean="0"/>
              <a:t>Mezinárodní centrum pro řešení investičních      sporů</a:t>
            </a:r>
            <a:endParaRPr lang="cs-CZ" sz="2800" u="sng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cs-CZ" sz="2800" b="1" u="sng" dirty="0" smtClean="0"/>
              <a:t>Evropská banka pro obnovu a rozvoj (EBRD – </a:t>
            </a:r>
            <a:r>
              <a:rPr lang="cs-CZ" sz="2800" b="1" u="sng" dirty="0" err="1" smtClean="0"/>
              <a:t>European</a:t>
            </a:r>
            <a:r>
              <a:rPr lang="cs-CZ" sz="2800" b="1" u="sng" dirty="0" smtClean="0"/>
              <a:t> Bank </a:t>
            </a:r>
            <a:r>
              <a:rPr lang="cs-CZ" sz="2800" b="1" u="sng" dirty="0" err="1" smtClean="0"/>
              <a:t>for</a:t>
            </a:r>
            <a:r>
              <a:rPr lang="cs-CZ" sz="2800" b="1" u="sng" dirty="0" smtClean="0"/>
              <a:t> </a:t>
            </a:r>
            <a:r>
              <a:rPr lang="cs-CZ" sz="2800" b="1" u="sng" dirty="0" err="1" smtClean="0"/>
              <a:t>Reconstruction</a:t>
            </a:r>
            <a:r>
              <a:rPr lang="cs-CZ" sz="2800" b="1" u="sng" dirty="0" smtClean="0"/>
              <a:t> </a:t>
            </a:r>
            <a:r>
              <a:rPr lang="cs-CZ" sz="2800" b="1" u="sng" dirty="0" err="1" smtClean="0"/>
              <a:t>and</a:t>
            </a:r>
            <a:r>
              <a:rPr lang="cs-CZ" sz="2800" b="1" u="sng" dirty="0" smtClean="0"/>
              <a:t> </a:t>
            </a:r>
            <a:r>
              <a:rPr lang="cs-CZ" sz="2800" b="1" u="sng" dirty="0" err="1" smtClean="0"/>
              <a:t>Development</a:t>
            </a:r>
            <a:r>
              <a:rPr lang="cs-CZ" sz="2800" b="1" u="sng" dirty="0" smtClean="0"/>
              <a:t>)</a:t>
            </a:r>
          </a:p>
          <a:p>
            <a:r>
              <a:rPr lang="cs-CZ" sz="2800" dirty="0" smtClean="0"/>
              <a:t>Směrována na podporu ekonomik zemí východní Evropy, zejména soukromého sektoru, financování akcí státního významu (dopravy,  spojů,  životního prostředí).</a:t>
            </a:r>
          </a:p>
          <a:p>
            <a:endParaRPr lang="cs-CZ" sz="2800" dirty="0" smtClean="0"/>
          </a:p>
          <a:p>
            <a:pPr>
              <a:buNone/>
            </a:pPr>
            <a:r>
              <a:rPr lang="cs-CZ" sz="2800" b="1" u="sng" dirty="0" smtClean="0"/>
              <a:t>Evropská centrální banka</a:t>
            </a:r>
          </a:p>
          <a:p>
            <a:r>
              <a:rPr lang="cs-CZ" sz="2800" dirty="0" smtClean="0"/>
              <a:t>sídlí ve Frankfurtu nad Mohanem</a:t>
            </a:r>
          </a:p>
          <a:p>
            <a:r>
              <a:rPr lang="cs-CZ" sz="2800" dirty="0" smtClean="0"/>
              <a:t>pracuje s centrálními bankami všech 28 členských států EU, společně tvoří tzv. Evropský systém centrálních bank</a:t>
            </a:r>
          </a:p>
          <a:p>
            <a:r>
              <a:rPr lang="cs-CZ" sz="2800" dirty="0" smtClean="0"/>
              <a:t>je zcela nezávislým orgánem na ostatních orgánech a institucích v EU.</a:t>
            </a:r>
          </a:p>
          <a:p>
            <a:endParaRPr lang="cs-CZ" sz="2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/>
          </a:bodyPr>
          <a:lstStyle/>
          <a:p>
            <a:pPr>
              <a:buNone/>
            </a:pPr>
            <a:endParaRPr lang="cs-CZ" dirty="0" smtClean="0"/>
          </a:p>
          <a:p>
            <a:r>
              <a:rPr lang="cs-CZ" sz="2800" u="sng" dirty="0" smtClean="0"/>
              <a:t>Hlavní úkoly:</a:t>
            </a:r>
          </a:p>
          <a:p>
            <a:r>
              <a:rPr lang="cs-CZ" sz="2800" dirty="0" smtClean="0"/>
              <a:t>spravuje jednotnou měnu EU - EURO</a:t>
            </a:r>
          </a:p>
          <a:p>
            <a:r>
              <a:rPr lang="cs-CZ" sz="2800" dirty="0" smtClean="0"/>
              <a:t>pečuje  o cenovou stabilitu (tj. udržuje inflaci            na nízké úrovni), zejména v zemích EU, které používají euro) a kontroluje množství peněz v oběhu</a:t>
            </a:r>
          </a:p>
          <a:p>
            <a:r>
              <a:rPr lang="cs-CZ" sz="2800" dirty="0" smtClean="0"/>
              <a:t>udržuje stabilitu finančního systému – zajišťuje   řádný dohled nad finančními trhy a institucemi           v zemích EU</a:t>
            </a:r>
          </a:p>
          <a:p>
            <a:r>
              <a:rPr lang="cs-CZ" sz="2800" dirty="0" smtClean="0"/>
              <a:t>spravuje devizové rezervy </a:t>
            </a:r>
            <a:r>
              <a:rPr lang="cs-CZ" sz="2800" dirty="0" err="1" smtClean="0"/>
              <a:t>eurozóny</a:t>
            </a:r>
            <a:r>
              <a:rPr lang="cs-CZ" sz="2800" dirty="0" smtClean="0"/>
              <a:t>, povoluje centrálním bankám v zemích EU vydávat </a:t>
            </a:r>
            <a:r>
              <a:rPr lang="cs-CZ" sz="2800" dirty="0" err="1" smtClean="0"/>
              <a:t>eurobankovky</a:t>
            </a:r>
            <a:endParaRPr lang="cs-CZ" sz="2800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Otázky a úkoly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2800" dirty="0" smtClean="0"/>
          </a:p>
          <a:p>
            <a:r>
              <a:rPr lang="cs-CZ" sz="2800" dirty="0" smtClean="0"/>
              <a:t>Zjistěte základní údaje o členství České republiky        v MMF.</a:t>
            </a:r>
          </a:p>
          <a:p>
            <a:r>
              <a:rPr lang="cs-CZ" sz="2800" dirty="0" smtClean="0"/>
              <a:t>Zjistěte, zda České republice byly od mezinárodních finančních institucí poskytnuty úvěry a na jaké účely.</a:t>
            </a:r>
            <a:endParaRPr lang="cs-CZ" sz="28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/>
              <a:t>Použité zdroje</a:t>
            </a:r>
            <a:endParaRPr lang="cs-CZ" sz="5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sz="2800" dirty="0" smtClean="0"/>
              <a:t>1</a:t>
            </a:r>
            <a:r>
              <a:rPr lang="cs-CZ" sz="2800" dirty="0"/>
              <a:t>)	KLÍNSKÝ, Petr a MÜNCH, Otto. </a:t>
            </a:r>
            <a:r>
              <a:rPr lang="cs-CZ" sz="2800" i="1" dirty="0"/>
              <a:t>Ekonomika 3 pro obchodní akademie a ostatní střední školy</a:t>
            </a:r>
            <a:r>
              <a:rPr lang="cs-CZ" sz="2800" dirty="0"/>
              <a:t>. 4., </a:t>
            </a:r>
            <a:r>
              <a:rPr lang="cs-CZ" sz="2800" dirty="0" err="1"/>
              <a:t>upr</a:t>
            </a:r>
            <a:r>
              <a:rPr lang="cs-CZ" sz="2800" dirty="0"/>
              <a:t>. vyd. Praha: Fortuna, 2011. 239 s. ISBN 978-80-7373-002-4.</a:t>
            </a:r>
          </a:p>
          <a:p>
            <a:r>
              <a:rPr lang="cs-CZ" sz="2800" dirty="0"/>
              <a:t>2)	KIPIELOVÁ, Ivana a kol. </a:t>
            </a:r>
            <a:r>
              <a:rPr lang="cs-CZ" sz="2800" i="1" dirty="0"/>
              <a:t>Bankovnictví pro střední školy a veřejnost.</a:t>
            </a:r>
            <a:r>
              <a:rPr lang="cs-CZ" sz="2800" dirty="0"/>
              <a:t> Vyd. 1. Praha: Fortuna, 1995. 207 s. ISBN 80-7168-273-X.</a:t>
            </a:r>
          </a:p>
          <a:p>
            <a:r>
              <a:rPr lang="cs-CZ" sz="2800" dirty="0"/>
              <a:t>3)	KLÍNSKÝ, Petr a MÜNCH, Otto. </a:t>
            </a:r>
            <a:r>
              <a:rPr lang="cs-CZ" sz="2800" i="1" dirty="0"/>
              <a:t>Ekonomika 3 pro obchodní akademie a ostatní střední školy</a:t>
            </a:r>
            <a:r>
              <a:rPr lang="cs-CZ" sz="2800" dirty="0"/>
              <a:t>. Vyd. 1. Praha: Fortuna, 2002. 247 s. ISBN 80-7168-826-6</a:t>
            </a:r>
            <a:r>
              <a:rPr lang="cs-CZ" sz="2800" dirty="0" smtClean="0"/>
              <a:t>.</a:t>
            </a:r>
          </a:p>
          <a:p>
            <a:r>
              <a:rPr lang="cs-CZ" sz="2800" dirty="0" smtClean="0"/>
              <a:t>4)      ZBOŘIL</a:t>
            </a:r>
            <a:r>
              <a:rPr lang="cs-CZ" sz="2800" dirty="0"/>
              <a:t>, František. </a:t>
            </a:r>
            <a:r>
              <a:rPr lang="cs-CZ" sz="2800" i="1" dirty="0"/>
              <a:t>Mezinárodní finanční situace</a:t>
            </a:r>
            <a:r>
              <a:rPr lang="cs-CZ" sz="2800" dirty="0"/>
              <a:t>. Rozvojovka.cz [online]. 2008 [cit. 2014-01-13]. Dostupné z: http://</a:t>
            </a:r>
            <a:r>
              <a:rPr lang="cs-CZ" sz="2800" dirty="0" smtClean="0"/>
              <a:t>rozvojovka.cz/mezinarodni-financni-instituce</a:t>
            </a:r>
          </a:p>
          <a:p>
            <a:r>
              <a:rPr lang="cs-CZ" sz="2800" i="1" dirty="0" smtClean="0"/>
              <a:t>5)      Evropská </a:t>
            </a:r>
            <a:r>
              <a:rPr lang="cs-CZ" sz="2800" i="1" dirty="0"/>
              <a:t>centrální banka</a:t>
            </a:r>
            <a:r>
              <a:rPr lang="cs-CZ" sz="2800" dirty="0"/>
              <a:t>. Europa.eu [online]. [cit. 2014-01-13]. Dostupné z: http</a:t>
            </a:r>
            <a:r>
              <a:rPr lang="cs-CZ" sz="2800"/>
              <a:t>://</a:t>
            </a:r>
            <a:r>
              <a:rPr lang="cs-CZ" sz="2800" smtClean="0"/>
              <a:t>europa.eu/about-eu/institutions-bodies/ecb/index_cs.htm</a:t>
            </a:r>
          </a:p>
          <a:p>
            <a:pPr marL="0" indent="0">
              <a:buNone/>
            </a:pPr>
            <a:endParaRPr lang="cs-CZ" sz="2800" dirty="0"/>
          </a:p>
          <a:p>
            <a:endParaRPr lang="cs-CZ" sz="2800" dirty="0" smtClean="0"/>
          </a:p>
          <a:p>
            <a:endParaRPr lang="cs-CZ" sz="2800" dirty="0"/>
          </a:p>
          <a:p>
            <a:endParaRPr lang="cs-CZ" sz="2800" dirty="0"/>
          </a:p>
          <a:p>
            <a:endParaRPr lang="cs-CZ" sz="2800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617</Words>
  <Application>Microsoft Office PowerPoint</Application>
  <PresentationFormat>Předvádění na obrazovce (4:3)</PresentationFormat>
  <Paragraphs>76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Snímek 1</vt:lpstr>
      <vt:lpstr>Snímek 2</vt:lpstr>
      <vt:lpstr>19. Mezinárodní finanční instituce, Evropská centrální banka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Otázky a úkoly</vt:lpstr>
      <vt:lpstr>Použité zdroje</vt:lpstr>
    </vt:vector>
  </TitlesOfParts>
  <Company>Windows Xp Ultimate 2008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Mezinárodní finanční instituce</dc:title>
  <dc:creator>Sůva</dc:creator>
  <cp:lastModifiedBy>Sůva</cp:lastModifiedBy>
  <cp:revision>34</cp:revision>
  <dcterms:created xsi:type="dcterms:W3CDTF">2013-07-25T08:37:03Z</dcterms:created>
  <dcterms:modified xsi:type="dcterms:W3CDTF">2014-03-04T15:40:58Z</dcterms:modified>
</cp:coreProperties>
</file>