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1"/>
  </p:notesMasterIdLst>
  <p:sldIdLst>
    <p:sldId id="256" r:id="rId3"/>
    <p:sldId id="257" r:id="rId4"/>
    <p:sldId id="258" r:id="rId5"/>
    <p:sldId id="266" r:id="rId6"/>
    <p:sldId id="267" r:id="rId7"/>
    <p:sldId id="268" r:id="rId8"/>
    <p:sldId id="269" r:id="rId9"/>
    <p:sldId id="265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65" y="-77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3315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3316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3317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003300" y="695325"/>
            <a:ext cx="4841875" cy="342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0050" cy="410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2970213" cy="45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dt"/>
          </p:nvPr>
        </p:nvSpPr>
        <p:spPr bwMode="auto">
          <a:xfrm>
            <a:off x="3881438" y="0"/>
            <a:ext cx="2970212" cy="45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ftr"/>
          </p:nvPr>
        </p:nvSpPr>
        <p:spPr bwMode="auto">
          <a:xfrm>
            <a:off x="0" y="8686800"/>
            <a:ext cx="2970213" cy="45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sldNum"/>
          </p:nvPr>
        </p:nvSpPr>
        <p:spPr bwMode="auto">
          <a:xfrm>
            <a:off x="3881438" y="8686800"/>
            <a:ext cx="2970212" cy="45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fld id="{9C991436-508F-4AB5-A494-054F0D3625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41588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9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362048E-4D10-40B7-97C4-DE5D601CCABB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1</a:t>
            </a:fld>
            <a:endParaRPr lang="cs-CZ" altLang="cs-CZ" sz="1400" smtClean="0"/>
          </a:p>
        </p:txBody>
      </p:sp>
      <p:sp>
        <p:nvSpPr>
          <p:cNvPr id="1433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434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9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73A2AB87-34F1-432F-B055-30AE6AF258C0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2</a:t>
            </a:fld>
            <a:endParaRPr lang="cs-CZ" altLang="cs-CZ" sz="1400" smtClean="0"/>
          </a:p>
        </p:txBody>
      </p:sp>
      <p:sp>
        <p:nvSpPr>
          <p:cNvPr id="1536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9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5E212F-C176-4176-AF75-CBCFE2087960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3</a:t>
            </a:fld>
            <a:endParaRPr lang="cs-CZ" altLang="cs-CZ" sz="1400" smtClean="0"/>
          </a:p>
        </p:txBody>
      </p:sp>
      <p:sp>
        <p:nvSpPr>
          <p:cNvPr id="1638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9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5E212F-C176-4176-AF75-CBCFE2087960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4</a:t>
            </a:fld>
            <a:endParaRPr lang="cs-CZ" altLang="cs-CZ" sz="1400" smtClean="0"/>
          </a:p>
        </p:txBody>
      </p:sp>
      <p:sp>
        <p:nvSpPr>
          <p:cNvPr id="1638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9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5E212F-C176-4176-AF75-CBCFE2087960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5</a:t>
            </a:fld>
            <a:endParaRPr lang="cs-CZ" altLang="cs-CZ" sz="1400" smtClean="0"/>
          </a:p>
        </p:txBody>
      </p:sp>
      <p:sp>
        <p:nvSpPr>
          <p:cNvPr id="1638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9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5E212F-C176-4176-AF75-CBCFE2087960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6</a:t>
            </a:fld>
            <a:endParaRPr lang="cs-CZ" altLang="cs-CZ" sz="1400" smtClean="0"/>
          </a:p>
        </p:txBody>
      </p:sp>
      <p:sp>
        <p:nvSpPr>
          <p:cNvPr id="1638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9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5E212F-C176-4176-AF75-CBCFE2087960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7</a:t>
            </a:fld>
            <a:endParaRPr lang="cs-CZ" altLang="cs-CZ" sz="1400" smtClean="0"/>
          </a:p>
        </p:txBody>
      </p:sp>
      <p:sp>
        <p:nvSpPr>
          <p:cNvPr id="1638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9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CBD17493-B62E-489C-92F6-3FA9D677539A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8</a:t>
            </a:fld>
            <a:endParaRPr lang="cs-CZ" altLang="cs-CZ" sz="1400" smtClean="0"/>
          </a:p>
        </p:txBody>
      </p:sp>
      <p:sp>
        <p:nvSpPr>
          <p:cNvPr id="2355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0BDE97-0ED3-46EE-81EB-F74C1F8B8AD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95159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DFC075-1AA1-49A8-823A-3E4D00CA769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79238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456661-9582-4D43-9FA1-3A702DB727A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64196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3838" cy="4518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600200"/>
            <a:ext cx="4035425" cy="4518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4B0C06-EF39-417F-AE91-D3D87F1D6C4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99863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89858D-7AB4-4668-B65E-26F439BFE6E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70238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67250C-037B-42CD-8D09-04BED5AF2E9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05063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D95DD1-8B21-4199-9A54-99C4665969E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5017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57311A-5BB8-4A31-9C8C-AB91AFEFB9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49256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12FE2B-6C16-4907-BE5C-963BC1FC56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44062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5310CF-7CFF-42BA-BD76-1F9870F343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29055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4638" y="127000"/>
            <a:ext cx="2054225" cy="59912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7000"/>
            <a:ext cx="6015038" cy="59912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C5EE9A-9AF9-4FB8-A37F-4E79276589C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51669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93AAC2-E34E-4FC9-A918-35F1D56BA97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689203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005175-620F-4CDD-8C1E-90D8BB01F21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968652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D25BB4-6ACC-4938-A877-4923654F5D7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663683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87375" y="1735138"/>
            <a:ext cx="3856038" cy="3940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95813" y="1735138"/>
            <a:ext cx="3856037" cy="3940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80F045-7F49-44F2-A78E-45997568274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227673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DB73E9-0E53-41D0-B06B-E8CBDEA0C5E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836892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AFB265-E498-4C7D-BD60-2C440F69209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046123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B01CCB-B049-4BF9-89CB-A862587D45B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133058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210874-0D60-4ECA-93A5-9AC848F5932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515420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D8E31D-98BE-49B7-A2B1-F805410BDD7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072516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184987-A20C-4184-A5BF-5A3BC0F7A63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531969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4638" y="436563"/>
            <a:ext cx="2055812" cy="52387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36563"/>
            <a:ext cx="6015038" cy="52387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5478BB-83EC-4954-B658-7ACAD006507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710190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36563"/>
            <a:ext cx="8223250" cy="11382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587375" y="1735138"/>
            <a:ext cx="3856038" cy="3940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95813" y="1735138"/>
            <a:ext cx="3856037" cy="3940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081BAC-BAEB-4D04-B9AF-9CFF6D762A5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254780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36563"/>
            <a:ext cx="8223250" cy="11382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587375" y="1735138"/>
            <a:ext cx="3856038" cy="3940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95813" y="1735138"/>
            <a:ext cx="3856037" cy="18938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95813" y="3781425"/>
            <a:ext cx="3856037" cy="18938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588C28-20A0-4E90-BF9F-6F329CE0014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00882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7000"/>
            <a:ext cx="8221663" cy="143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1663" cy="451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0000"/>
            <a:ext cx="2125663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54763"/>
            <a:ext cx="28956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0000"/>
            <a:ext cx="2125663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fld id="{1DECDFE9-76E7-450D-BBF6-73A623FA4B7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36563"/>
            <a:ext cx="8223250" cy="1138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87375" y="1735138"/>
            <a:ext cx="7864475" cy="394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836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5921375"/>
            <a:ext cx="21240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 sz="1400">
                <a:solidFill>
                  <a:srgbClr val="000000"/>
                </a:solidFill>
                <a:latin typeface="+mn-lt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094038" y="5921375"/>
            <a:ext cx="289242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+mn-lt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491288" y="5921375"/>
            <a:ext cx="21240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 sz="1400">
                <a:solidFill>
                  <a:srgbClr val="000000"/>
                </a:solidFill>
                <a:latin typeface="+mn-lt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fld id="{276A6D26-9554-409E-9D97-2D30F925799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400">
          <a:solidFill>
            <a:srgbClr val="000000"/>
          </a:solidFill>
          <a:latin typeface="Arial" charset="0"/>
          <a:cs typeface="Arial Unicode MS" pitchFamily="32" charset="0"/>
        </a:defRPr>
      </a:lvl9pPr>
    </p:titleStyle>
    <p:bodyStyle>
      <a:lvl1pPr marL="342900" indent="-342900" algn="l" defTabSz="449263" rtl="0" eaLnBrk="0" fontAlgn="base" hangingPunct="0">
        <a:lnSpc>
          <a:spcPct val="95000"/>
        </a:lnSpc>
        <a:spcBef>
          <a:spcPct val="0"/>
        </a:spcBef>
        <a:spcAft>
          <a:spcPts val="1288"/>
        </a:spcAft>
        <a:buClr>
          <a:srgbClr val="000000"/>
        </a:buClr>
        <a:buSzPct val="100000"/>
        <a:buFont typeface="Times New Roman" pitchFamily="16" charset="0"/>
        <a:defRPr sz="29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5000"/>
        </a:lnSpc>
        <a:spcBef>
          <a:spcPct val="0"/>
        </a:spcBef>
        <a:spcAft>
          <a:spcPts val="1025"/>
        </a:spcAft>
        <a:buClr>
          <a:srgbClr val="000000"/>
        </a:buClr>
        <a:buSzPct val="100000"/>
        <a:buFont typeface="Times New Roman" pitchFamily="16" charset="0"/>
        <a:defRPr sz="25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95000"/>
        </a:lnSpc>
        <a:spcBef>
          <a:spcPct val="0"/>
        </a:spcBef>
        <a:spcAft>
          <a:spcPts val="775"/>
        </a:spcAft>
        <a:buClr>
          <a:srgbClr val="000000"/>
        </a:buClr>
        <a:buSzPct val="100000"/>
        <a:buFont typeface="Times New Roman" pitchFamily="16" charset="0"/>
        <a:defRPr sz="22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95000"/>
        </a:lnSpc>
        <a:spcBef>
          <a:spcPct val="0"/>
        </a:spcBef>
        <a:spcAft>
          <a:spcPts val="513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95000"/>
        </a:lnSpc>
        <a:spcBef>
          <a:spcPct val="0"/>
        </a:spcBef>
        <a:spcAft>
          <a:spcPts val="263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 hangingPunct="0">
        <a:lnSpc>
          <a:spcPct val="95000"/>
        </a:lnSpc>
        <a:spcBef>
          <a:spcPct val="0"/>
        </a:spcBef>
        <a:spcAft>
          <a:spcPts val="263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 hangingPunct="0">
        <a:lnSpc>
          <a:spcPct val="95000"/>
        </a:lnSpc>
        <a:spcBef>
          <a:spcPct val="0"/>
        </a:spcBef>
        <a:spcAft>
          <a:spcPts val="263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 hangingPunct="0">
        <a:lnSpc>
          <a:spcPct val="95000"/>
        </a:lnSpc>
        <a:spcBef>
          <a:spcPct val="0"/>
        </a:spcBef>
        <a:spcAft>
          <a:spcPts val="263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 hangingPunct="0">
        <a:lnSpc>
          <a:spcPct val="95000"/>
        </a:lnSpc>
        <a:spcBef>
          <a:spcPct val="0"/>
        </a:spcBef>
        <a:spcAft>
          <a:spcPts val="263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1"/>
          <p:cNvSpPr txBox="1">
            <a:spLocks noChangeArrowheads="1"/>
          </p:cNvSpPr>
          <p:nvPr/>
        </p:nvSpPr>
        <p:spPr bwMode="auto">
          <a:xfrm>
            <a:off x="611188" y="620713"/>
            <a:ext cx="7772400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lnSpc>
                <a:spcPct val="95000"/>
              </a:lnSpc>
              <a:spcAft>
                <a:spcPts val="1288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9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1pPr>
            <a:lvl2pPr eaLnBrk="0" hangingPunct="0">
              <a:lnSpc>
                <a:spcPct val="95000"/>
              </a:lnSpc>
              <a:spcAft>
                <a:spcPts val="10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5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2pPr>
            <a:lvl3pPr eaLnBrk="0" hangingPunct="0">
              <a:lnSpc>
                <a:spcPct val="95000"/>
              </a:lnSpc>
              <a:spcAft>
                <a:spcPts val="77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2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3pPr>
            <a:lvl4pPr eaLnBrk="0" hangingPunct="0">
              <a:lnSpc>
                <a:spcPct val="95000"/>
              </a:lnSpc>
              <a:spcAft>
                <a:spcPts val="513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4pPr>
            <a:lvl5pPr eaLnBrk="0" hangingPunct="0">
              <a:lnSpc>
                <a:spcPct val="95000"/>
              </a:lnSpc>
              <a:spcAft>
                <a:spcPts val="263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5pPr>
            <a:lvl6pPr marL="25146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6pPr>
            <a:lvl7pPr marL="29718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7pPr>
            <a:lvl8pPr marL="34290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8pPr>
            <a:lvl9pPr marL="38862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9pPr>
          </a:lstStyle>
          <a:p>
            <a:pPr algn="ctr" eaLnBrk="1" hangingPunct="1">
              <a:lnSpc>
                <a:spcPct val="100000"/>
              </a:lnSpc>
              <a:spcAft>
                <a:spcPct val="0"/>
              </a:spcAft>
              <a:buClrTx/>
              <a:buFontTx/>
              <a:buNone/>
            </a:pPr>
            <a:r>
              <a:rPr lang="cs-CZ" altLang="cs-CZ" sz="4400" dirty="0" smtClean="0">
                <a:latin typeface="Calibri" pitchFamily="32" charset="0"/>
              </a:rPr>
              <a:t>Magnet a jeho vlastnosti</a:t>
            </a:r>
            <a:endParaRPr lang="cs-CZ" altLang="cs-CZ" sz="4400" dirty="0">
              <a:latin typeface="Calibri" pitchFamily="32" charset="0"/>
            </a:endParaRPr>
          </a:p>
        </p:txBody>
      </p:sp>
      <p:sp>
        <p:nvSpPr>
          <p:cNvPr id="3075" name="Text Box 2"/>
          <p:cNvSpPr txBox="1">
            <a:spLocks noChangeArrowheads="1"/>
          </p:cNvSpPr>
          <p:nvPr/>
        </p:nvSpPr>
        <p:spPr bwMode="auto">
          <a:xfrm>
            <a:off x="719138" y="2060575"/>
            <a:ext cx="7850187" cy="417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eaLnBrk="0" hangingPunct="0">
              <a:lnSpc>
                <a:spcPct val="95000"/>
              </a:lnSpc>
              <a:spcAft>
                <a:spcPts val="1288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 sz="29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1pPr>
            <a:lvl2pPr eaLnBrk="0" hangingPunct="0">
              <a:lnSpc>
                <a:spcPct val="95000"/>
              </a:lnSpc>
              <a:spcAft>
                <a:spcPts val="1025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 sz="25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2pPr>
            <a:lvl3pPr eaLnBrk="0" hangingPunct="0">
              <a:lnSpc>
                <a:spcPct val="95000"/>
              </a:lnSpc>
              <a:spcAft>
                <a:spcPts val="775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 sz="22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3pPr>
            <a:lvl4pPr eaLnBrk="0" hangingPunct="0">
              <a:lnSpc>
                <a:spcPct val="95000"/>
              </a:lnSpc>
              <a:spcAft>
                <a:spcPts val="513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4pPr>
            <a:lvl5pPr eaLnBrk="0" hangingPunct="0">
              <a:lnSpc>
                <a:spcPct val="95000"/>
              </a:lnSpc>
              <a:spcAft>
                <a:spcPts val="263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5pPr>
            <a:lvl6pPr marL="25146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6pPr>
            <a:lvl7pPr marL="29718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7pPr>
            <a:lvl8pPr marL="34290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8pPr>
            <a:lvl9pPr marL="38862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6688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ts val="725"/>
              </a:spcBef>
              <a:spcAft>
                <a:spcPct val="0"/>
              </a:spcAft>
              <a:buClrTx/>
              <a:buFontTx/>
              <a:buNone/>
            </a:pPr>
            <a:r>
              <a:rPr lang="cs-CZ" altLang="cs-CZ" dirty="0">
                <a:latin typeface="Calibri" pitchFamily="32" charset="0"/>
              </a:rPr>
              <a:t>Název školy:  </a:t>
            </a:r>
            <a:r>
              <a:rPr lang="cs-CZ" altLang="cs-CZ" dirty="0">
                <a:latin typeface="Arial" charset="0"/>
              </a:rPr>
              <a:t>	</a:t>
            </a:r>
            <a:r>
              <a:rPr lang="cs-CZ" altLang="cs-CZ" dirty="0">
                <a:latin typeface="Calibri" pitchFamily="32" charset="0"/>
              </a:rPr>
              <a:t>Základní škola Brána Nová Paka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spcAft>
                <a:spcPct val="0"/>
              </a:spcAft>
              <a:buClrTx/>
              <a:buFontTx/>
              <a:buNone/>
            </a:pPr>
            <a:r>
              <a:rPr lang="cs-CZ" altLang="cs-CZ" dirty="0">
                <a:latin typeface="Calibri" pitchFamily="32" charset="0"/>
              </a:rPr>
              <a:t>Autor:</a:t>
            </a:r>
            <a:r>
              <a:rPr lang="cs-CZ" altLang="cs-CZ" dirty="0">
                <a:latin typeface="Arial" charset="0"/>
              </a:rPr>
              <a:t>		Bohumír Včelák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spcAft>
                <a:spcPct val="0"/>
              </a:spcAft>
              <a:buClrTx/>
              <a:buFontTx/>
              <a:buNone/>
            </a:pPr>
            <a:r>
              <a:rPr lang="cs-CZ" altLang="cs-CZ" dirty="0">
                <a:latin typeface="Calibri" pitchFamily="32" charset="0"/>
              </a:rPr>
              <a:t>Název:  		</a:t>
            </a:r>
            <a:r>
              <a:rPr lang="cs-CZ" altLang="cs-CZ" sz="1800" dirty="0" smtClean="0">
                <a:latin typeface="Calibri" pitchFamily="32" charset="0"/>
              </a:rPr>
              <a:t>VY_32_INOVACE_7_01_FY_Magnet a jeho vlastnosti</a:t>
            </a:r>
            <a:endParaRPr lang="cs-CZ" altLang="cs-CZ" sz="1800" dirty="0">
              <a:latin typeface="Calibri" pitchFamily="32" charset="0"/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spcAft>
                <a:spcPct val="0"/>
              </a:spcAft>
              <a:buClrTx/>
              <a:buFontTx/>
              <a:buNone/>
            </a:pPr>
            <a:r>
              <a:rPr lang="cs-CZ" altLang="cs-CZ" dirty="0">
                <a:latin typeface="Calibri" pitchFamily="32" charset="0"/>
              </a:rPr>
              <a:t>Téma:			</a:t>
            </a:r>
            <a:r>
              <a:rPr lang="cs-CZ" altLang="cs-CZ" dirty="0" smtClean="0">
                <a:latin typeface="Calibri" pitchFamily="32" charset="0"/>
              </a:rPr>
              <a:t>Magnetismus</a:t>
            </a:r>
            <a:endParaRPr lang="cs-CZ" altLang="cs-CZ" dirty="0">
              <a:latin typeface="Calibri" pitchFamily="32" charset="0"/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spcAft>
                <a:spcPct val="0"/>
              </a:spcAft>
              <a:buClrTx/>
              <a:buFontTx/>
              <a:buNone/>
            </a:pPr>
            <a:r>
              <a:rPr lang="cs-CZ" altLang="cs-CZ" dirty="0">
                <a:latin typeface="Calibri" pitchFamily="32" charset="0"/>
              </a:rPr>
              <a:t>Číslo projektu: 	CZ.1.07/1.4.00/21.3750 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spcAft>
                <a:spcPct val="0"/>
              </a:spcAft>
              <a:buClrTx/>
              <a:buFontTx/>
              <a:buNone/>
            </a:pPr>
            <a:endParaRPr lang="cs-CZ" altLang="cs-CZ" dirty="0">
              <a:latin typeface="Calibri" pitchFamily="32" charset="0"/>
            </a:endParaRPr>
          </a:p>
          <a:p>
            <a:pPr algn="ctr" eaLnBrk="1" hangingPunct="1">
              <a:lnSpc>
                <a:spcPct val="80000"/>
              </a:lnSpc>
              <a:spcBef>
                <a:spcPts val="725"/>
              </a:spcBef>
              <a:spcAft>
                <a:spcPct val="0"/>
              </a:spcAft>
              <a:buClrTx/>
              <a:buFontTx/>
              <a:buNone/>
            </a:pPr>
            <a:endParaRPr lang="cs-CZ" altLang="cs-CZ" dirty="0">
              <a:latin typeface="Calibri" pitchFamily="32" charset="0"/>
            </a:endParaRPr>
          </a:p>
        </p:txBody>
      </p:sp>
      <p:pic>
        <p:nvPicPr>
          <p:cNvPr id="307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157788"/>
            <a:ext cx="5761037" cy="112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1" name="Group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3443424"/>
              </p:ext>
            </p:extLst>
          </p:nvPr>
        </p:nvGraphicFramePr>
        <p:xfrm>
          <a:off x="1187450" y="981075"/>
          <a:ext cx="7129463" cy="5223166"/>
        </p:xfrm>
        <a:graphic>
          <a:graphicData uri="http://schemas.openxmlformats.org/drawingml/2006/table">
            <a:tbl>
              <a:tblPr/>
              <a:tblGrid>
                <a:gridCol w="2309813"/>
                <a:gridCol w="2162175"/>
                <a:gridCol w="1117600"/>
                <a:gridCol w="1539875"/>
              </a:tblGrid>
              <a:tr h="481013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Autor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7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Bohumír Včelák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7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600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Vytvořeno dne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 w="7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2.6.2014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 w="7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600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Odpilotováno dne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3.6.2014 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ve třídě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6.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719138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Vzdělávací oblast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Člověk a příroda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1013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Vzdělávací obor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Fyzika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600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Tematický okruh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Magnetismus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600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Téma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Magnet a jeho vlastnosti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Anotace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Pomocí DUM si žák prohlubuje znalosti 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o 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magnetu a jeho silovém působení.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Klíčová slova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lnSpc>
                          <a:spcPct val="95000"/>
                        </a:lnSpc>
                        <a:spcAft>
                          <a:spcPts val="1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5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1pPr>
                      <a:lvl2pPr marL="457200" eaLnBrk="0" hangingPunct="0">
                        <a:lnSpc>
                          <a:spcPct val="95000"/>
                        </a:lnSpc>
                        <a:spcAft>
                          <a:spcPts val="10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1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2pPr>
                      <a:lvl3pPr marL="914400" eaLnBrk="0" hangingPunct="0">
                        <a:lnSpc>
                          <a:spcPct val="95000"/>
                        </a:lnSpc>
                        <a:spcAft>
                          <a:spcPts val="7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3pPr>
                      <a:lvl4pPr marL="1371600" eaLnBrk="0" hangingPunct="0">
                        <a:lnSpc>
                          <a:spcPct val="95000"/>
                        </a:lnSpc>
                        <a:spcAft>
                          <a:spcPts val="51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4pPr>
                      <a:lvl5pPr marL="1828800" eaLnBrk="0" hangingPunct="0">
                        <a:lnSpc>
                          <a:spcPct val="95000"/>
                        </a:lnSpc>
                        <a:spcAft>
                          <a:spcPts val="263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5pPr>
                      <a:lvl6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6pPr>
                      <a:lvl7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7pPr>
                      <a:lvl8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8pPr>
                      <a:lvl9pPr indent="-228600" defTabSz="449263" eaLnBrk="0" fontAlgn="base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ts val="263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Times New Roman" pitchFamily="16" charset="0"/>
                          <a:cs typeface="Arial Unicode MS" pitchFamily="32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Magnet, magnetické pole, severní a jižní pól, magnetismus.</a:t>
                      </a:r>
                    </a:p>
                  </a:txBody>
                  <a:tcPr marL="90000" marR="90000" marT="25549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854075"/>
          </a:xfrm>
        </p:spPr>
        <p:txBody>
          <a:bodyPr lIns="90000" tIns="46800" rIns="90000" bIns="46800"/>
          <a:lstStyle/>
          <a:p>
            <a:pPr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000" dirty="0" smtClean="0"/>
              <a:t>Magnet</a:t>
            </a:r>
            <a:endParaRPr lang="cs-CZ" altLang="cs-CZ" sz="4000" dirty="0" smtClean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619672" y="1916832"/>
            <a:ext cx="6696744" cy="4525962"/>
          </a:xfrm>
        </p:spPr>
        <p:txBody>
          <a:bodyPr lIns="90000" tIns="46800" rIns="90000" bIns="46800"/>
          <a:lstStyle/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dirty="0" smtClean="0">
                <a:latin typeface="+mj-lt"/>
              </a:rPr>
              <a:t>Magnety známe </a:t>
            </a:r>
            <a:r>
              <a:rPr lang="cs-CZ" altLang="cs-CZ" i="1" dirty="0" smtClean="0">
                <a:solidFill>
                  <a:srgbClr val="FF0000"/>
                </a:solidFill>
                <a:latin typeface="+mj-lt"/>
              </a:rPr>
              <a:t>umělé</a:t>
            </a:r>
            <a:r>
              <a:rPr lang="cs-CZ" altLang="cs-CZ" dirty="0" smtClean="0">
                <a:latin typeface="+mj-lt"/>
              </a:rPr>
              <a:t> a </a:t>
            </a:r>
            <a:r>
              <a:rPr lang="cs-CZ" altLang="cs-CZ" i="1" dirty="0" smtClean="0">
                <a:solidFill>
                  <a:srgbClr val="FF0000"/>
                </a:solidFill>
                <a:latin typeface="+mj-lt"/>
              </a:rPr>
              <a:t>přírodní</a:t>
            </a:r>
            <a:r>
              <a:rPr lang="cs-CZ" altLang="cs-CZ" dirty="0" smtClean="0">
                <a:latin typeface="+mj-lt"/>
              </a:rPr>
              <a:t>.</a:t>
            </a: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endParaRPr lang="cs-CZ" altLang="cs-CZ" i="1" dirty="0" smtClean="0">
              <a:solidFill>
                <a:srgbClr val="FF0000"/>
              </a:solidFill>
              <a:latin typeface="+mj-lt"/>
            </a:endParaRP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i="1" dirty="0" smtClean="0">
                <a:solidFill>
                  <a:srgbClr val="FF0000"/>
                </a:solidFill>
                <a:latin typeface="+mj-lt"/>
              </a:rPr>
              <a:t>Umělé</a:t>
            </a:r>
            <a:r>
              <a:rPr lang="cs-CZ" altLang="cs-CZ" dirty="0" smtClean="0">
                <a:latin typeface="+mj-lt"/>
              </a:rPr>
              <a:t> magnety člověk vyrábí ze zmagnetizované oceli nebo slitin feromagnetických látek. </a:t>
            </a: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dirty="0" smtClean="0">
                <a:latin typeface="+mj-lt"/>
              </a:rPr>
              <a:t>Příklady: Známe tyčový magnet nebo magnetickou střelku kompasu – magnetku. </a:t>
            </a:r>
            <a:endParaRPr lang="cs-CZ" altLang="cs-CZ" dirty="0" smtClean="0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854075"/>
          </a:xfrm>
        </p:spPr>
        <p:txBody>
          <a:bodyPr lIns="90000" tIns="46800" rIns="90000" bIns="46800"/>
          <a:lstStyle/>
          <a:p>
            <a:pPr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000" dirty="0" smtClean="0"/>
              <a:t>Magnet</a:t>
            </a:r>
            <a:endParaRPr lang="cs-CZ" altLang="cs-CZ" sz="4000" dirty="0" smtClean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5536" y="1916832"/>
            <a:ext cx="8208912" cy="4525962"/>
          </a:xfrm>
        </p:spPr>
        <p:txBody>
          <a:bodyPr lIns="90000" tIns="46800" rIns="90000" bIns="46800"/>
          <a:lstStyle/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i="1" dirty="0" smtClean="0">
                <a:solidFill>
                  <a:srgbClr val="FF0000"/>
                </a:solidFill>
                <a:latin typeface="+mj-lt"/>
              </a:rPr>
              <a:t>Přírodní</a:t>
            </a:r>
            <a:r>
              <a:rPr lang="cs-CZ" altLang="cs-CZ" dirty="0">
                <a:latin typeface="+mj-lt"/>
              </a:rPr>
              <a:t> </a:t>
            </a:r>
            <a:r>
              <a:rPr lang="cs-CZ" altLang="cs-CZ" dirty="0" smtClean="0">
                <a:latin typeface="+mj-lt"/>
              </a:rPr>
              <a:t>magnet </a:t>
            </a:r>
            <a:r>
              <a:rPr lang="cs-CZ" altLang="cs-CZ" dirty="0">
                <a:latin typeface="+mj-lt"/>
              </a:rPr>
              <a:t>objevil </a:t>
            </a:r>
            <a:r>
              <a:rPr lang="cs-CZ" altLang="cs-CZ" dirty="0" smtClean="0">
                <a:latin typeface="+mj-lt"/>
              </a:rPr>
              <a:t>člověk v Malé Asii, kde se těžil nerost, jemuž se říkalo magnetovec nebo také magnetit.</a:t>
            </a: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dirty="0" smtClean="0">
                <a:latin typeface="+mj-lt"/>
              </a:rPr>
              <a:t>Magnetovec je složen ze železa (</a:t>
            </a:r>
            <a:r>
              <a:rPr lang="cs-CZ" altLang="cs-CZ" dirty="0" err="1" smtClean="0">
                <a:latin typeface="+mj-lt"/>
              </a:rPr>
              <a:t>Fe</a:t>
            </a:r>
            <a:r>
              <a:rPr lang="cs-CZ" altLang="cs-CZ" dirty="0" smtClean="0">
                <a:latin typeface="+mj-lt"/>
              </a:rPr>
              <a:t>) a kyslíku (O)</a:t>
            </a: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dirty="0" smtClean="0">
                <a:latin typeface="+mj-lt"/>
              </a:rPr>
              <a:t>Přírodní magnet však nepřitahuje železné předměty takovou silou, jako uměle vytvořený.</a:t>
            </a:r>
            <a:endParaRPr lang="cs-CZ" altLang="cs-CZ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9646800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854075"/>
          </a:xfrm>
        </p:spPr>
        <p:txBody>
          <a:bodyPr lIns="90000" tIns="46800" rIns="90000" bIns="46800"/>
          <a:lstStyle/>
          <a:p>
            <a:pPr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000" dirty="0" smtClean="0"/>
              <a:t>Popis magnetu</a:t>
            </a:r>
            <a:endParaRPr lang="cs-CZ" altLang="cs-CZ" sz="4000" dirty="0" smtClean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5536" y="1628800"/>
            <a:ext cx="8208912" cy="4813994"/>
          </a:xfrm>
        </p:spPr>
        <p:txBody>
          <a:bodyPr lIns="90000" tIns="46800" rIns="90000" bIns="46800"/>
          <a:lstStyle/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dirty="0" smtClean="0">
                <a:latin typeface="+mj-lt"/>
              </a:rPr>
              <a:t>Magnet přitahuje železné předměty.</a:t>
            </a: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dirty="0" smtClean="0">
                <a:latin typeface="+mj-lt"/>
              </a:rPr>
              <a:t>Magnet se skládá ze </a:t>
            </a:r>
            <a:r>
              <a:rPr lang="cs-CZ" altLang="cs-CZ" dirty="0" smtClean="0">
                <a:solidFill>
                  <a:srgbClr val="FF0000"/>
                </a:solidFill>
                <a:latin typeface="+mj-lt"/>
              </a:rPr>
              <a:t>severního (N)</a:t>
            </a:r>
            <a:r>
              <a:rPr lang="cs-CZ" altLang="cs-CZ" dirty="0" smtClean="0">
                <a:latin typeface="+mj-lt"/>
              </a:rPr>
              <a:t> a </a:t>
            </a:r>
            <a:r>
              <a:rPr lang="cs-CZ" altLang="cs-CZ" dirty="0" smtClean="0">
                <a:solidFill>
                  <a:srgbClr val="FF0000"/>
                </a:solidFill>
                <a:latin typeface="+mj-lt"/>
              </a:rPr>
              <a:t>jižního (S)</a:t>
            </a:r>
            <a:r>
              <a:rPr lang="cs-CZ" altLang="cs-CZ" dirty="0" smtClean="0">
                <a:latin typeface="+mj-lt"/>
              </a:rPr>
              <a:t> magnetického pólu, které jsou na jeho koncích. </a:t>
            </a: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dirty="0" smtClean="0">
                <a:latin typeface="+mj-lt"/>
              </a:rPr>
              <a:t>Část mezi konci magnetu se nazývá </a:t>
            </a:r>
            <a:r>
              <a:rPr lang="cs-CZ" altLang="cs-CZ" i="1" dirty="0" smtClean="0">
                <a:solidFill>
                  <a:srgbClr val="FF0000"/>
                </a:solidFill>
                <a:latin typeface="+mj-lt"/>
              </a:rPr>
              <a:t>netečné pásmo.</a:t>
            </a: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dirty="0" smtClean="0">
                <a:latin typeface="+mj-lt"/>
              </a:rPr>
              <a:t>Magnety se vzájemně přitahují nebo odpuzují.</a:t>
            </a: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dirty="0" smtClean="0">
                <a:latin typeface="+mj-lt"/>
              </a:rPr>
              <a:t>Opačné póly se vzájemně přitahují a stejné se odpuzují. </a:t>
            </a:r>
            <a:endParaRPr lang="cs-CZ" altLang="cs-CZ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891097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854075"/>
          </a:xfrm>
        </p:spPr>
        <p:txBody>
          <a:bodyPr lIns="90000" tIns="46800" rIns="90000" bIns="46800"/>
          <a:lstStyle/>
          <a:p>
            <a:pPr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000" dirty="0" smtClean="0"/>
              <a:t>Popis magnetu</a:t>
            </a:r>
            <a:endParaRPr lang="cs-CZ" altLang="cs-CZ" sz="4000" dirty="0" smtClean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5536" y="1628800"/>
            <a:ext cx="8208912" cy="4813994"/>
          </a:xfrm>
        </p:spPr>
        <p:txBody>
          <a:bodyPr lIns="90000" tIns="46800" rIns="90000" bIns="46800"/>
          <a:lstStyle/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dirty="0">
                <a:latin typeface="+mj-lt"/>
              </a:rPr>
              <a:t>Síla, která působí mezi magnety nebo mezi magnetem a železným předmětem se nazývá </a:t>
            </a:r>
            <a:r>
              <a:rPr lang="cs-CZ" altLang="cs-CZ" i="1" dirty="0">
                <a:solidFill>
                  <a:srgbClr val="FF0000"/>
                </a:solidFill>
                <a:latin typeface="+mj-lt"/>
              </a:rPr>
              <a:t>magnetická síla</a:t>
            </a:r>
            <a:r>
              <a:rPr lang="cs-CZ" altLang="cs-CZ" dirty="0">
                <a:latin typeface="+mj-lt"/>
              </a:rPr>
              <a:t>. </a:t>
            </a:r>
            <a:endParaRPr lang="cs-CZ" altLang="cs-CZ" dirty="0" smtClean="0">
              <a:latin typeface="+mj-lt"/>
            </a:endParaRP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dirty="0" smtClean="0">
                <a:latin typeface="+mj-lt"/>
              </a:rPr>
              <a:t>Velikost </a:t>
            </a:r>
            <a:r>
              <a:rPr lang="cs-CZ" altLang="cs-CZ" dirty="0">
                <a:latin typeface="+mj-lt"/>
              </a:rPr>
              <a:t>magnetické síly závisí na vzdálenosti mezi magnety. </a:t>
            </a: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dirty="0">
                <a:latin typeface="+mj-lt"/>
              </a:rPr>
              <a:t>Její velikost se zmenšuje s rostoucí </a:t>
            </a:r>
            <a:r>
              <a:rPr lang="cs-CZ" altLang="cs-CZ" i="1" dirty="0">
                <a:solidFill>
                  <a:srgbClr val="FF0000"/>
                </a:solidFill>
                <a:latin typeface="+mj-lt"/>
              </a:rPr>
              <a:t>vzdáleností</a:t>
            </a:r>
            <a:r>
              <a:rPr lang="cs-CZ" altLang="cs-CZ" dirty="0">
                <a:latin typeface="+mj-lt"/>
              </a:rPr>
              <a:t> mezi magnety.</a:t>
            </a: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dirty="0">
                <a:latin typeface="+mj-lt"/>
              </a:rPr>
              <a:t>Působení magnetické síly ovlivňují některé látky vložené mezi magnety. (železo, nikl) </a:t>
            </a: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endParaRPr lang="cs-CZ" altLang="cs-CZ" i="1" dirty="0" smtClean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2556421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854075"/>
          </a:xfrm>
        </p:spPr>
        <p:txBody>
          <a:bodyPr lIns="90000" tIns="46800" rIns="90000" bIns="46800"/>
          <a:lstStyle/>
          <a:p>
            <a:pPr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000" dirty="0" smtClean="0"/>
              <a:t>Popis magnetu</a:t>
            </a:r>
            <a:endParaRPr lang="cs-CZ" altLang="cs-CZ" sz="4000" dirty="0" smtClean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5536" y="2060848"/>
            <a:ext cx="8208912" cy="4381946"/>
          </a:xfrm>
        </p:spPr>
        <p:txBody>
          <a:bodyPr lIns="90000" tIns="46800" rIns="90000" bIns="46800"/>
          <a:lstStyle/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i="1" dirty="0">
                <a:solidFill>
                  <a:srgbClr val="FF0000"/>
                </a:solidFill>
                <a:latin typeface="+mj-lt"/>
              </a:rPr>
              <a:t>Magnetické pole </a:t>
            </a:r>
            <a:r>
              <a:rPr lang="cs-CZ" altLang="cs-CZ" dirty="0">
                <a:latin typeface="+mj-lt"/>
              </a:rPr>
              <a:t>je silové působení magnetů na dálku</a:t>
            </a:r>
            <a:r>
              <a:rPr lang="cs-CZ" altLang="cs-CZ" dirty="0" smtClean="0">
                <a:latin typeface="+mj-lt"/>
              </a:rPr>
              <a:t>.</a:t>
            </a: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dirty="0" smtClean="0">
                <a:latin typeface="+mj-lt"/>
              </a:rPr>
              <a:t>Magnetické pole si můžeme znázornit pomocí magnetických indukčních čar. </a:t>
            </a: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cs-CZ" altLang="cs-CZ" i="1" dirty="0" smtClean="0">
                <a:solidFill>
                  <a:srgbClr val="FF0000"/>
                </a:solidFill>
                <a:latin typeface="+mj-lt"/>
              </a:rPr>
              <a:t>Magnetické indukční čáry </a:t>
            </a:r>
            <a:r>
              <a:rPr lang="cs-CZ" altLang="cs-CZ" dirty="0" smtClean="0">
                <a:latin typeface="+mj-lt"/>
              </a:rPr>
              <a:t>směřují ze severního magnetického pólu k jižnímu.</a:t>
            </a:r>
            <a:endParaRPr lang="cs-CZ" altLang="cs-CZ" dirty="0">
              <a:latin typeface="+mj-lt"/>
            </a:endParaRPr>
          </a:p>
          <a:p>
            <a:pPr marL="334963" indent="-334963" eaLnBrk="1" hangingPunct="1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Font typeface="Arial" charset="0"/>
              <a:buChar char="•"/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endParaRPr lang="cs-CZ" altLang="cs-CZ" i="1" dirty="0" smtClean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4766894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"/>
          <p:cNvSpPr txBox="1">
            <a:spLocks noChangeArrowheads="1"/>
          </p:cNvSpPr>
          <p:nvPr/>
        </p:nvSpPr>
        <p:spPr bwMode="auto">
          <a:xfrm>
            <a:off x="395288" y="47625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lnSpc>
                <a:spcPct val="95000"/>
              </a:lnSpc>
              <a:spcAft>
                <a:spcPts val="1288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9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1pPr>
            <a:lvl2pPr eaLnBrk="0" hangingPunct="0">
              <a:lnSpc>
                <a:spcPct val="95000"/>
              </a:lnSpc>
              <a:spcAft>
                <a:spcPts val="10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5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2pPr>
            <a:lvl3pPr eaLnBrk="0" hangingPunct="0">
              <a:lnSpc>
                <a:spcPct val="95000"/>
              </a:lnSpc>
              <a:spcAft>
                <a:spcPts val="77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2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3pPr>
            <a:lvl4pPr eaLnBrk="0" hangingPunct="0">
              <a:lnSpc>
                <a:spcPct val="95000"/>
              </a:lnSpc>
              <a:spcAft>
                <a:spcPts val="513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4pPr>
            <a:lvl5pPr eaLnBrk="0" hangingPunct="0">
              <a:lnSpc>
                <a:spcPct val="95000"/>
              </a:lnSpc>
              <a:spcAft>
                <a:spcPts val="263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5pPr>
            <a:lvl6pPr marL="25146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6pPr>
            <a:lvl7pPr marL="29718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7pPr>
            <a:lvl8pPr marL="34290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8pPr>
            <a:lvl9pPr marL="38862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9pPr>
          </a:lstStyle>
          <a:p>
            <a:pPr algn="ctr" eaLnBrk="1" hangingPunct="1">
              <a:lnSpc>
                <a:spcPct val="100000"/>
              </a:lnSpc>
              <a:spcAft>
                <a:spcPct val="0"/>
              </a:spcAft>
              <a:buClrTx/>
              <a:buFontTx/>
              <a:buNone/>
            </a:pPr>
            <a:r>
              <a:rPr lang="cs-CZ" altLang="cs-CZ" sz="4400" dirty="0" smtClean="0">
                <a:latin typeface="Arial" charset="0"/>
              </a:rPr>
              <a:t>Použití magnetů:</a:t>
            </a:r>
            <a:endParaRPr lang="cs-CZ" altLang="cs-CZ" sz="4400" dirty="0">
              <a:latin typeface="Arial" charset="0"/>
            </a:endParaRPr>
          </a:p>
        </p:txBody>
      </p:sp>
      <p:sp>
        <p:nvSpPr>
          <p:cNvPr id="12291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167688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>
              <a:cs typeface="Arial Unicode MS" pitchFamily="32" charset="0"/>
            </a:endParaRPr>
          </a:p>
        </p:txBody>
      </p:sp>
      <p:sp>
        <p:nvSpPr>
          <p:cNvPr id="12292" name="Text Box 3"/>
          <p:cNvSpPr txBox="1">
            <a:spLocks noChangeArrowheads="1"/>
          </p:cNvSpPr>
          <p:nvPr/>
        </p:nvSpPr>
        <p:spPr bwMode="auto">
          <a:xfrm>
            <a:off x="468313" y="1847056"/>
            <a:ext cx="8229600" cy="4390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lnSpc>
                <a:spcPct val="95000"/>
              </a:lnSpc>
              <a:spcAft>
                <a:spcPts val="1288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9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1pPr>
            <a:lvl2pPr eaLnBrk="0" hangingPunct="0">
              <a:lnSpc>
                <a:spcPct val="95000"/>
              </a:lnSpc>
              <a:spcAft>
                <a:spcPts val="10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5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2pPr>
            <a:lvl3pPr eaLnBrk="0" hangingPunct="0">
              <a:lnSpc>
                <a:spcPct val="95000"/>
              </a:lnSpc>
              <a:spcAft>
                <a:spcPts val="77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200"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3pPr>
            <a:lvl4pPr eaLnBrk="0" hangingPunct="0">
              <a:lnSpc>
                <a:spcPct val="95000"/>
              </a:lnSpc>
              <a:spcAft>
                <a:spcPts val="513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4pPr>
            <a:lvl5pPr eaLnBrk="0" hangingPunct="0">
              <a:lnSpc>
                <a:spcPct val="95000"/>
              </a:lnSpc>
              <a:spcAft>
                <a:spcPts val="263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5pPr>
            <a:lvl6pPr marL="25146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6pPr>
            <a:lvl7pPr marL="29718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7pPr>
            <a:lvl8pPr marL="34290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8pPr>
            <a:lvl9pPr marL="3886200" indent="-228600" defTabSz="449263" eaLnBrk="0" fontAlgn="base" hangingPunct="0">
              <a:lnSpc>
                <a:spcPct val="95000"/>
              </a:lnSpc>
              <a:spcBef>
                <a:spcPct val="0"/>
              </a:spcBef>
              <a:spcAft>
                <a:spcPts val="263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Times New Roman" pitchFamily="16" charset="0"/>
                <a:cs typeface="Arial Unicode MS" pitchFamily="32" charset="0"/>
              </a:defRPr>
            </a:lvl9pPr>
          </a:lstStyle>
          <a:p>
            <a:pPr algn="ctr" eaLnBrk="1" hangingPunct="1">
              <a:lnSpc>
                <a:spcPct val="100000"/>
              </a:lnSpc>
              <a:spcAft>
                <a:spcPct val="0"/>
              </a:spcAft>
              <a:buClrTx/>
              <a:buFontTx/>
              <a:buNone/>
            </a:pPr>
            <a:r>
              <a:rPr lang="cs-CZ" altLang="cs-CZ" sz="3600" dirty="0" smtClean="0">
                <a:latin typeface="+mj-lt"/>
              </a:rPr>
              <a:t>Uveď vlastními slovy praktické využití magnetu!</a:t>
            </a:r>
          </a:p>
          <a:p>
            <a:pPr algn="ctr" eaLnBrk="1" hangingPunct="1">
              <a:lnSpc>
                <a:spcPct val="100000"/>
              </a:lnSpc>
              <a:spcAft>
                <a:spcPct val="0"/>
              </a:spcAft>
              <a:buClrTx/>
              <a:buFontTx/>
              <a:buNone/>
            </a:pPr>
            <a:endParaRPr lang="cs-CZ" altLang="cs-CZ" sz="3600" dirty="0">
              <a:latin typeface="+mj-lt"/>
            </a:endParaRPr>
          </a:p>
          <a:p>
            <a:pPr algn="ctr" eaLnBrk="1" hangingPunct="1">
              <a:lnSpc>
                <a:spcPct val="100000"/>
              </a:lnSpc>
              <a:spcAft>
                <a:spcPct val="0"/>
              </a:spcAft>
              <a:buClrTx/>
              <a:buFontTx/>
              <a:buNone/>
            </a:pPr>
            <a:endParaRPr lang="cs-CZ" altLang="cs-CZ" sz="3600" dirty="0" smtClean="0">
              <a:latin typeface="+mj-lt"/>
            </a:endParaRPr>
          </a:p>
          <a:p>
            <a:pPr algn="ctr" eaLnBrk="1" hangingPunct="1">
              <a:lnSpc>
                <a:spcPct val="100000"/>
              </a:lnSpc>
              <a:spcAft>
                <a:spcPct val="0"/>
              </a:spcAft>
              <a:buClrTx/>
              <a:buFontTx/>
              <a:buNone/>
            </a:pPr>
            <a:r>
              <a:rPr lang="cs-CZ" altLang="cs-CZ" sz="2400" dirty="0" smtClean="0">
                <a:latin typeface="+mj-lt"/>
              </a:rPr>
              <a:t>V tomto DUM nebyly použity obrazové přílohy </a:t>
            </a:r>
          </a:p>
          <a:p>
            <a:pPr algn="ctr" eaLnBrk="1" hangingPunct="1">
              <a:lnSpc>
                <a:spcPct val="100000"/>
              </a:lnSpc>
              <a:spcAft>
                <a:spcPct val="0"/>
              </a:spcAft>
              <a:buClrTx/>
              <a:buFontTx/>
              <a:buNone/>
            </a:pPr>
            <a:r>
              <a:rPr lang="cs-CZ" altLang="cs-CZ" sz="2400" dirty="0" smtClean="0">
                <a:latin typeface="+mj-lt"/>
              </a:rPr>
              <a:t>ani citace z jiných zdrojů.</a:t>
            </a:r>
            <a:endParaRPr lang="cs-CZ" altLang="cs-CZ" sz="2400" dirty="0">
              <a:latin typeface="+mj-lt"/>
            </a:endParaRPr>
          </a:p>
          <a:p>
            <a:pPr eaLnBrk="1" hangingPunct="1">
              <a:lnSpc>
                <a:spcPct val="100000"/>
              </a:lnSpc>
              <a:spcAft>
                <a:spcPct val="0"/>
              </a:spcAft>
              <a:buClrTx/>
              <a:buFontTx/>
              <a:buNone/>
            </a:pPr>
            <a:endParaRPr lang="cs-CZ" altLang="cs-CZ" sz="1800" dirty="0">
              <a:latin typeface="Calibri" pitchFamily="32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Lucida Sans Unicode"/>
        <a:cs typeface="Lucida Sans Unicode"/>
      </a:majorFont>
      <a:minorFont>
        <a:latin typeface="Calibri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"/>
        <a:cs typeface="Arial Unicode MS"/>
      </a:majorFont>
      <a:minorFont>
        <a:latin typeface="Times New Roman"/>
        <a:ea typeface=""/>
        <a:cs typeface="Arial Unicode MS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847</TotalTime>
  <Words>314</Words>
  <Application>Microsoft Office PowerPoint</Application>
  <PresentationFormat>Předvádění na obrazovce (4:3)</PresentationFormat>
  <Paragraphs>65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Prezentace aplikace PowerPoint</vt:lpstr>
      <vt:lpstr>Magnet</vt:lpstr>
      <vt:lpstr>Magnet</vt:lpstr>
      <vt:lpstr>Popis magnetu</vt:lpstr>
      <vt:lpstr>Popis magnetu</vt:lpstr>
      <vt:lpstr>Popis magnetu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odpor</dc:title>
  <dc:creator>Bohumír Včelák</dc:creator>
  <cp:lastModifiedBy>Bohumír Včelák</cp:lastModifiedBy>
  <cp:revision>103</cp:revision>
  <cp:lastPrinted>1601-01-01T00:00:00Z</cp:lastPrinted>
  <dcterms:created xsi:type="dcterms:W3CDTF">2012-02-11T16:37:46Z</dcterms:created>
  <dcterms:modified xsi:type="dcterms:W3CDTF">2014-06-02T20:54:30Z</dcterms:modified>
</cp:coreProperties>
</file>