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5" r:id="rId6"/>
    <p:sldId id="266" r:id="rId7"/>
    <p:sldId id="267" r:id="rId8"/>
    <p:sldId id="268" r:id="rId9"/>
    <p:sldId id="269" r:id="rId10"/>
    <p:sldId id="264" r:id="rId11"/>
    <p:sldId id="262" r:id="rId12"/>
    <p:sldId id="270" r:id="rId13"/>
    <p:sldId id="271" r:id="rId14"/>
    <p:sldId id="273" r:id="rId15"/>
    <p:sldId id="272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F12A-B700-4A42-9014-EFB959B1681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035D-0459-4E50-A18F-F6923CFC9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0177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F12A-B700-4A42-9014-EFB959B1681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035D-0459-4E50-A18F-F6923CFC9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9726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F12A-B700-4A42-9014-EFB959B1681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035D-0459-4E50-A18F-F6923CFC9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7420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F12A-B700-4A42-9014-EFB959B1681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035D-0459-4E50-A18F-F6923CFC9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8643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F12A-B700-4A42-9014-EFB959B1681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035D-0459-4E50-A18F-F6923CFC9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5355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F12A-B700-4A42-9014-EFB959B1681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035D-0459-4E50-A18F-F6923CFC9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2022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F12A-B700-4A42-9014-EFB959B1681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035D-0459-4E50-A18F-F6923CFC9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7039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F12A-B700-4A42-9014-EFB959B1681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035D-0459-4E50-A18F-F6923CFC9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09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F12A-B700-4A42-9014-EFB959B1681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035D-0459-4E50-A18F-F6923CFC9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6030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F12A-B700-4A42-9014-EFB959B1681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035D-0459-4E50-A18F-F6923CFC9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0857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F12A-B700-4A42-9014-EFB959B1681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035D-0459-4E50-A18F-F6923CFC9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833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AF12A-B700-4A42-9014-EFB959B1681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0035D-0459-4E50-A18F-F6923CFC9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6117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Rozpočet domácnosti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</a:t>
            </a:r>
            <a:r>
              <a:rPr lang="cs-CZ" sz="2000" smtClean="0"/>
              <a:t>	VY_42_INOVACE_05_01_PEKA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43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0" indent="0" algn="just">
              <a:buNone/>
            </a:pPr>
            <a:r>
              <a:rPr lang="cs-CZ" dirty="0"/>
              <a:t>Je známa jedna zásada: </a:t>
            </a:r>
            <a:r>
              <a:rPr lang="cs-CZ" dirty="0" smtClean="0"/>
              <a:t>ze </a:t>
            </a:r>
            <a:r>
              <a:rPr lang="cs-CZ" dirty="0"/>
              <a:t>svého příjmu bychom měli odkládat stranou minimálně </a:t>
            </a:r>
            <a:r>
              <a:rPr lang="cs-CZ" dirty="0" smtClean="0"/>
              <a:t>3 %.</a:t>
            </a:r>
          </a:p>
          <a:p>
            <a:pPr marL="0" indent="0" algn="just">
              <a:buNone/>
            </a:pPr>
            <a:r>
              <a:rPr lang="cs-CZ" dirty="0" smtClean="0"/>
              <a:t>Otázka: dodržuje rodina pana Kupky tuto zásadu?</a:t>
            </a:r>
          </a:p>
          <a:p>
            <a:pPr marL="0" indent="0" algn="just">
              <a:buNone/>
            </a:pPr>
            <a:r>
              <a:rPr lang="cs-CZ" dirty="0"/>
              <a:t>	</a:t>
            </a:r>
            <a:r>
              <a:rPr lang="cs-CZ" dirty="0" smtClean="0"/>
              <a:t>	Řešení: 30 400 *0,03 = 912 Kč</a:t>
            </a:r>
          </a:p>
          <a:p>
            <a:pPr marL="0" indent="0" algn="just">
              <a:buNone/>
            </a:pPr>
            <a:r>
              <a:rPr lang="cs-CZ" dirty="0"/>
              <a:t>	</a:t>
            </a:r>
            <a:r>
              <a:rPr lang="cs-CZ" dirty="0" smtClean="0"/>
              <a:t>	Odpověď: Ano, rodina pana Kupky 		tuto zásadu dodržuje. Měsíčně jí 			zbývá dokonce 1 700 Kč. </a:t>
            </a:r>
            <a:endParaRPr lang="cs-CZ" dirty="0"/>
          </a:p>
          <a:p>
            <a:pPr algn="just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7682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Otázka k zamyšlení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Které nástroje mohou domácnosti dostat do dluhové pasti?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Odpověď: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dirty="0" smtClean="0">
                <a:sym typeface="Wingdings"/>
              </a:rPr>
              <a:t>  </a:t>
            </a:r>
            <a:r>
              <a:rPr lang="cs-CZ" dirty="0" smtClean="0"/>
              <a:t>půjčky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dirty="0" smtClean="0">
                <a:sym typeface="Wingdings"/>
              </a:rPr>
              <a:t>  </a:t>
            </a:r>
            <a:r>
              <a:rPr lang="cs-CZ" dirty="0" smtClean="0"/>
              <a:t>nákup na splátky a odložené platby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    zboží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dirty="0" smtClean="0">
                <a:sym typeface="Wingdings"/>
              </a:rPr>
              <a:t></a:t>
            </a:r>
            <a:r>
              <a:rPr lang="cs-CZ" dirty="0" smtClean="0"/>
              <a:t> platební karty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5048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Jednorázové výdaje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Kupkovi si chtějí koupit novou televizi, která stojí 36 000 Kč. </a:t>
            </a:r>
          </a:p>
          <a:p>
            <a:pPr marL="0" indent="0">
              <a:buNone/>
            </a:pPr>
            <a:r>
              <a:rPr lang="cs-CZ" dirty="0" smtClean="0"/>
              <a:t>Otázka: jak dlouho by museli spořit?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Řešení: Měsíčně jim zbývá 1 700 Kč.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36 000 /1 700 = 21,18; tj. 22 měsíců</a:t>
            </a:r>
          </a:p>
        </p:txBody>
      </p:sp>
    </p:spTree>
    <p:extLst>
      <p:ext uri="{BB962C8B-B14F-4D97-AF65-F5344CB8AC3E}">
        <p14:creationId xmlns:p14="http://schemas.microsoft.com/office/powerpoint/2010/main" val="211933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620688"/>
            <a:ext cx="8229600" cy="5534075"/>
          </a:xfrm>
        </p:spPr>
        <p:txBody>
          <a:bodyPr/>
          <a:lstStyle/>
          <a:p>
            <a:pPr marL="0" indent="0" algn="just">
              <a:buNone/>
            </a:pPr>
            <a:r>
              <a:rPr lang="cs-CZ" dirty="0" smtClean="0"/>
              <a:t>Také by si mohli na televizi půjčit. Banka by si napočítala úrok ve výši 18 %.</a:t>
            </a:r>
          </a:p>
          <a:p>
            <a:pPr marL="0" indent="0" algn="just">
              <a:buNone/>
            </a:pPr>
            <a:r>
              <a:rPr lang="cs-CZ" dirty="0" smtClean="0"/>
              <a:t>Otázka: Jak velkou částku by Kupkovi museli vrátit a jak dlouho by půjčku spláceli?</a:t>
            </a:r>
          </a:p>
          <a:p>
            <a:pPr marL="0" indent="0" algn="just">
              <a:buNone/>
            </a:pPr>
            <a:r>
              <a:rPr lang="cs-CZ" dirty="0"/>
              <a:t>	</a:t>
            </a:r>
            <a:r>
              <a:rPr lang="cs-CZ" dirty="0" smtClean="0"/>
              <a:t>	Řešení: 36 000 * 1,18 = 42 480 Kč</a:t>
            </a:r>
          </a:p>
          <a:p>
            <a:pPr marL="0" indent="0" algn="just">
              <a:buNone/>
            </a:pPr>
            <a:r>
              <a:rPr lang="cs-CZ" dirty="0"/>
              <a:t>	</a:t>
            </a:r>
            <a:r>
              <a:rPr lang="cs-CZ" dirty="0" smtClean="0"/>
              <a:t>	42 480 / 1 700 = 24,98; tj. 25 měsíců</a:t>
            </a:r>
          </a:p>
          <a:p>
            <a:pPr marL="0" indent="0" algn="just">
              <a:buNone/>
            </a:pPr>
            <a:r>
              <a:rPr lang="cs-CZ" dirty="0"/>
              <a:t>	</a:t>
            </a:r>
            <a:r>
              <a:rPr lang="cs-CZ" dirty="0" smtClean="0"/>
              <a:t>	Kupkovi by museli vrátit 42 480 Kč, 		které by spláceli 25 měsíců.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8791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dluhy domácností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412776"/>
            <a:ext cx="6857143" cy="3247619"/>
          </a:xfrm>
        </p:spPr>
      </p:pic>
      <p:pic>
        <p:nvPicPr>
          <p:cNvPr id="5" name="Obrázek 4" descr="dluhy domácností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5013176"/>
            <a:ext cx="3095238" cy="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/>
              <a:t>KLÍNSKÝ, Petr – MÜNCH, Otto – CHROMÁ, Danuše. Ekonomika: ekonomická a finanční gramotnost pro střední školy. 2., upravené vydání. Praha: EDUKO nakladatelství, s. r. o., 2010, 2011. 180 s. ISBN 978-80-87204-41-2</a:t>
            </a:r>
            <a:r>
              <a:rPr lang="cs-CZ" sz="2000" dirty="0" smtClean="0"/>
              <a:t>.</a:t>
            </a:r>
          </a:p>
          <a:p>
            <a:r>
              <a:rPr lang="cs-CZ" sz="2000" dirty="0"/>
              <a:t>KLÍNSKÝ, Petr -  CHROMÁ, Danuše – TESAŘOVÁ, Svatava – JANÁK, Michal. Finanční gramotnost: obsah a příklady z praxe škol. Praha: Národní ústav odborného vzdělávání, 2008. 96 s. </a:t>
            </a:r>
            <a:r>
              <a:rPr lang="cs-CZ" sz="2000"/>
              <a:t>ISBN 978-80-87063-13-2.</a:t>
            </a:r>
          </a:p>
          <a:p>
            <a:pPr marL="0" indent="0">
              <a:buNone/>
            </a:pPr>
            <a:endParaRPr lang="cs-CZ" sz="2000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0578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Osobní finance.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Vychází z principu rozdělení příjmů na pravidelné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a nepravidelné a jejich vztahu k domácímu rozpočtu.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Výdaje jsou rozděleny na pevné a kontrolovatelné. </a:t>
            </a:r>
          </a:p>
          <a:p>
            <a:pPr marL="0" indent="0" eaLnBrk="1" hangingPunct="1">
              <a:buFontTx/>
              <a:buNone/>
            </a:pPr>
            <a:endParaRPr lang="cs-CZ" sz="2000" dirty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		Poslední část je věnována jednorázovým výdajům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domácnosti.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 </a:t>
            </a:r>
            <a:r>
              <a:rPr lang="cs-CZ" sz="2000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636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Příjmy domácnosti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pravidelné: mzdy, příjmy z podnikání, příjmy    z pronájmu věcí, sociální příjmy</a:t>
            </a:r>
          </a:p>
          <a:p>
            <a:r>
              <a:rPr lang="cs-CZ" dirty="0" smtClean="0"/>
              <a:t>nepravidelné: odměny, úroky z vkladů, dividendy, příjmy z autorských práv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		Do rozpočtu domácnosti 				nezahrnujeme jednorázové příjmy 		(např. z prodeje majetku).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0358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Výdaje domácnosti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pevné: nájem, dojíždění do práce, splátky půjček, hypotéky, leasing</a:t>
            </a:r>
          </a:p>
          <a:p>
            <a:r>
              <a:rPr lang="cs-CZ" dirty="0" smtClean="0"/>
              <a:t>kontrolovatelné: náklady na jídlo, telefon, služby, zábava, cestování, …</a:t>
            </a:r>
            <a:endParaRPr lang="cs-CZ" dirty="0"/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 případě jednorázových výdajů se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jedná o větší částky (nákup auta, 			dovolená, …).</a:t>
            </a:r>
          </a:p>
        </p:txBody>
      </p:sp>
    </p:spTree>
    <p:extLst>
      <p:ext uri="{BB962C8B-B14F-4D97-AF65-F5344CB8AC3E}">
        <p14:creationId xmlns:p14="http://schemas.microsoft.com/office/powerpoint/2010/main" val="84950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Domácí rozpočet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Rozpočet domácnosti může mít buď větší příjmy než výdaje, nebo je tomu naopak. Rozpočet může být i vyrovnaný.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Přebytek se dá využít na různé formy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spoření.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Schodek (deficit) se musí pokrýt,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např. nějakým druhem půjčky.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7673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Sestavení rodinného rozpočtu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cs-CZ" dirty="0" smtClean="0"/>
              <a:t>Pan Kupka je zaměstnán ve firmě, která vyrábí nábytek. Jeho čistá mzda </a:t>
            </a:r>
            <a:r>
              <a:rPr lang="cs-CZ" smtClean="0"/>
              <a:t>je 16 800 </a:t>
            </a:r>
            <a:r>
              <a:rPr lang="cs-CZ" dirty="0" smtClean="0"/>
              <a:t>Kč. Doma má malou truhlářskou dílnu, z drobného podnikání 		má měsíční příjem 6 000 Kč. Paní 		Kupková je na rodičovské dovolené    		s  dcerou Aničkou, má rodičovský 		příspěvek  7 600  Kč.  Ještě    mají 		jedenáctiletého Ondru.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048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r>
              <a:rPr lang="cs-CZ" dirty="0" smtClean="0"/>
              <a:t>Rodina platí nájemné ve výši 6 200 Kč, splátku půjčky 2 000 Kč a stavební spoření 1 500 Kč. Na provoz domácnosti dávají 3 000 Kč, provoz auta 		2 000  Kč.  Jídlo   je stojí 10 000 Kč, 		oblečení 1 000 Kč, další služby            		500  Kč. Na sport, relaxaci a kulturu 		dají měsíčně 1 000 Kč.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9893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ástupný symbol pro obsah 15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Úkol: sestavte rozpočet rodiny, příjmy a výdaje rozdělte.</a:t>
            </a:r>
          </a:p>
          <a:p>
            <a:pPr marL="0" indent="0">
              <a:buNone/>
            </a:pPr>
            <a:r>
              <a:rPr lang="cs-CZ" dirty="0" smtClean="0"/>
              <a:t>Řešení:</a:t>
            </a:r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17" name="Tabulk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347944"/>
              </p:ext>
            </p:extLst>
          </p:nvPr>
        </p:nvGraphicFramePr>
        <p:xfrm>
          <a:off x="3347864" y="1146036"/>
          <a:ext cx="5472608" cy="5688645"/>
        </p:xfrm>
        <a:graphic>
          <a:graphicData uri="http://schemas.openxmlformats.org/drawingml/2006/table">
            <a:tbl>
              <a:tblPr firstRow="1" firstCol="1" bandRow="1"/>
              <a:tblGrid>
                <a:gridCol w="1296144"/>
                <a:gridCol w="1080120"/>
                <a:gridCol w="1728192"/>
                <a:gridCol w="1368152"/>
              </a:tblGrid>
              <a:tr h="37924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Příjmy v Kč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7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Výdaje v Kč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7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924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pravidelné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7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pevné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7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čistá mzda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16 800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nájem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6 200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</a:tr>
              <a:tr h="37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podnikání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6 000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splátka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2 000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</a:tr>
              <a:tr h="37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rodičovská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7 600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stavební spoření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3 000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</a:tr>
              <a:tr h="37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celkem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30 400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celkem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11 200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</a:tr>
              <a:tr h="37924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nepravidelné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7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kontrolovatelné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7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domácnost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3 000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</a:tr>
              <a:tr h="37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auto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2 000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</a:tr>
              <a:tr h="37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jídlo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10 000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</a:tr>
              <a:tr h="37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oblečení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1 000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</a:tr>
              <a:tr h="37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služby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500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</a:tr>
              <a:tr h="37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zábava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1 000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</a:tr>
              <a:tr h="37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celkem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>
                          <a:effectLst/>
                          <a:latin typeface="Calibri"/>
                          <a:ea typeface="Calibri"/>
                          <a:cs typeface="Times New Roman"/>
                        </a:rPr>
                        <a:t>celkem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17 500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</a:tr>
              <a:tr h="379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∑ příjmů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30 400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∑ výdajů</a:t>
                      </a:r>
                      <a:endParaRPr lang="cs-CZ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7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28 700</a:t>
                      </a:r>
                      <a:endParaRPr lang="cs-CZ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B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625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Rozdíl příjmů a výdajů: 30 400 – 28 700 =            1 700 Kč. </a:t>
            </a:r>
          </a:p>
          <a:p>
            <a:pPr marL="0" indent="0">
              <a:buNone/>
            </a:pPr>
            <a:r>
              <a:rPr lang="cs-CZ" dirty="0" smtClean="0"/>
              <a:t>		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852936"/>
            <a:ext cx="5451048" cy="361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82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429</Words>
  <Application>Microsoft Office PowerPoint</Application>
  <PresentationFormat>Předvádění na obrazovce (4:3)</PresentationFormat>
  <Paragraphs>119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Motiv systému Office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Rozpočet domácnosti Číslo materiálu: VY_42_INOVACE_05_01_PEKA</vt:lpstr>
      <vt:lpstr>Prezentace aplikace PowerPoint</vt:lpstr>
      <vt:lpstr>Příjmy domácnosti</vt:lpstr>
      <vt:lpstr>Výdaje domácnosti</vt:lpstr>
      <vt:lpstr>Domácí rozpočet</vt:lpstr>
      <vt:lpstr>Sestavení rodinného rozpočtu</vt:lpstr>
      <vt:lpstr>Prezentace aplikace PowerPoint</vt:lpstr>
      <vt:lpstr>Prezentace aplikace PowerPoint</vt:lpstr>
      <vt:lpstr>Závěr:</vt:lpstr>
      <vt:lpstr>Prezentace aplikace PowerPoint</vt:lpstr>
      <vt:lpstr>Otázka k zamyšlení</vt:lpstr>
      <vt:lpstr>Jednorázové výdaje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Rozpočet domácnosti Číslo materiálu: VY_32_INOVACE_01_01</dc:title>
  <dc:creator>Iapetus</dc:creator>
  <cp:lastModifiedBy>Iapetus</cp:lastModifiedBy>
  <cp:revision>27</cp:revision>
  <dcterms:created xsi:type="dcterms:W3CDTF">2013-06-11T17:24:21Z</dcterms:created>
  <dcterms:modified xsi:type="dcterms:W3CDTF">2014-04-24T21:00:53Z</dcterms:modified>
</cp:coreProperties>
</file>