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3" r:id="rId6"/>
    <p:sldId id="265" r:id="rId7"/>
    <p:sldId id="262" r:id="rId8"/>
    <p:sldId id="267" r:id="rId9"/>
    <p:sldId id="268" r:id="rId10"/>
    <p:sldId id="269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460AF-B7B6-49BF-AE9A-D1D0B92A3E6A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2A703-C95B-4C99-8677-EDACA3C21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763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460AF-B7B6-49BF-AE9A-D1D0B92A3E6A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2A703-C95B-4C99-8677-EDACA3C21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720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460AF-B7B6-49BF-AE9A-D1D0B92A3E6A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2A703-C95B-4C99-8677-EDACA3C21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7445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460AF-B7B6-49BF-AE9A-D1D0B92A3E6A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2A703-C95B-4C99-8677-EDACA3C21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134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460AF-B7B6-49BF-AE9A-D1D0B92A3E6A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2A703-C95B-4C99-8677-EDACA3C21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695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460AF-B7B6-49BF-AE9A-D1D0B92A3E6A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2A703-C95B-4C99-8677-EDACA3C21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776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460AF-B7B6-49BF-AE9A-D1D0B92A3E6A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2A703-C95B-4C99-8677-EDACA3C21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397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460AF-B7B6-49BF-AE9A-D1D0B92A3E6A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2A703-C95B-4C99-8677-EDACA3C21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2735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460AF-B7B6-49BF-AE9A-D1D0B92A3E6A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2A703-C95B-4C99-8677-EDACA3C21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368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460AF-B7B6-49BF-AE9A-D1D0B92A3E6A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2A703-C95B-4C99-8677-EDACA3C21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857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460AF-B7B6-49BF-AE9A-D1D0B92A3E6A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2A703-C95B-4C99-8677-EDACA3C21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789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0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D460AF-B7B6-49BF-AE9A-D1D0B92A3E6A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12A703-C95B-4C99-8677-EDACA3C21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1816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psv.cz/cs/1185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0825" y="1989138"/>
            <a:ext cx="8785225" cy="4535487"/>
          </a:xfrm>
        </p:spPr>
        <p:txBody>
          <a:bodyPr/>
          <a:lstStyle/>
          <a:p>
            <a:pPr eaLnBrk="1" hangingPunct="1"/>
            <a:r>
              <a:rPr lang="cs-CZ" sz="2000" dirty="0" smtClean="0"/>
              <a:t>Střední průmyslová škola elektrotechnická a informačních technologií Brno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a název projektu:	CZ.1.07/1.5.00/34.0521 – Investice do vzdělání nesou nejvyšší úrok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Autor:	Ing. Kamila Pecková</a:t>
            </a:r>
            <a:br>
              <a:rPr lang="cs-CZ" sz="2000" dirty="0" smtClean="0"/>
            </a:br>
            <a:r>
              <a:rPr lang="cs-CZ" sz="2000" dirty="0" smtClean="0"/>
              <a:t>Tematická sada: Finanční matematika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Téma:	</a:t>
            </a:r>
            <a:r>
              <a:rPr lang="cs-CZ" sz="2000" b="1" dirty="0" smtClean="0"/>
              <a:t>Majetek a závazky domácnosti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materiálu:	VY_42_INOVACE_05_02_PEKA</a:t>
            </a:r>
          </a:p>
        </p:txBody>
      </p:sp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3" y="249238"/>
            <a:ext cx="755015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7034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Anotace:  Prezentace je určena k doplněný výkladu tematického celku </a:t>
            </a:r>
            <a:r>
              <a:rPr lang="cs-CZ" sz="2000" dirty="0" smtClean="0"/>
              <a:t>Osobní finance. 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Cílem je posouzení finančního zdraví rodin z pohledu			majetku a závazků a výpočet životního minima. 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307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350" y="127000"/>
            <a:ext cx="6807200" cy="148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7341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finance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Každá domácnost má nějaký majetek, který          z něčeho financuje. </a:t>
            </a:r>
          </a:p>
          <a:p>
            <a:pPr marL="0" indent="0">
              <a:buNone/>
            </a:pPr>
            <a:r>
              <a:rPr lang="cs-CZ" dirty="0" smtClean="0"/>
              <a:t>		Když sečteme majetek domácnosti      		a porovnáme ho s jejími závazky, 			zjistíme, zda je domácnost schopna 		své závazky splácet, nebo zda je 			zadlužena.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4518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majetku a závazků</a:t>
            </a:r>
            <a:endParaRPr lang="cs-CZ" dirty="0"/>
          </a:p>
        </p:txBody>
      </p:sp>
      <p:sp>
        <p:nvSpPr>
          <p:cNvPr id="6" name="Rectangle 7"/>
          <p:cNvSpPr>
            <a:spLocks noChangeArrowheads="1"/>
          </p:cNvSpPr>
          <p:nvPr/>
        </p:nvSpPr>
        <p:spPr bwMode="auto">
          <a:xfrm>
            <a:off x="1028700" y="26368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5706241"/>
              </p:ext>
            </p:extLst>
          </p:nvPr>
        </p:nvGraphicFramePr>
        <p:xfrm>
          <a:off x="467545" y="1844822"/>
          <a:ext cx="8136902" cy="3960439"/>
        </p:xfrm>
        <a:graphic>
          <a:graphicData uri="http://schemas.openxmlformats.org/drawingml/2006/table">
            <a:tbl>
              <a:tblPr firstRow="1" firstCol="1" bandRow="1"/>
              <a:tblGrid>
                <a:gridCol w="2661528"/>
                <a:gridCol w="1756376"/>
                <a:gridCol w="1859135"/>
                <a:gridCol w="1859863"/>
              </a:tblGrid>
              <a:tr h="56577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Osobní majetek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E18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Osobní závazky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E18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57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Běžný účet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40 000 Kč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Kreditní karta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20 000 Kč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</a:tr>
              <a:tr h="5657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Stavební spoření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150 000 Kč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Hypotéka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1 000 000 Kč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</a:tr>
              <a:tr h="5657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Tržní hodnota domu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2 200 000 Kč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</a:tr>
              <a:tr h="5657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Majetek rodiny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840 000 Kč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</a:tr>
              <a:tr h="5657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Celkem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3 230 000 Kč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Celkem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1 020 000 Kč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</a:tr>
              <a:tr h="5657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Rozdíl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2 210 000 Kč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EFB5"/>
                    </a:solidFill>
                  </a:tcPr>
                </a:tc>
              </a:tr>
            </a:tbl>
          </a:graphicData>
        </a:graphic>
      </p:graphicFrame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028700" y="26368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4681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Finanční zdraví rodiny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Vzhledem k tomu, že osobní majetek je větší než osobní závazky, rodina by po prodeji majetku nezůstala zadlužena.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Každá domácnost by měla počítat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s rezervou, její výše je 3 – 6ti násobek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průměrných měsíčních výdajů.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99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Vypočtěte výši rezervy rodiny Kominíčkovy. Jejich měsíční výdaje jsou 29 000 Kč.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Řešení: 29 000 * 3 = 87 000 Kč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Odpověď: Minimální rezerva rodiny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by měla být 87 000 Kč.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0482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Životní úroveň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Míru uspokojení našich potřeb měříme ukazatelem, který označujeme jako životní úroveň.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Má 3 složky: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to, co nakupujeme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statky a služby, které nám poskytuje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stát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úroveň životních podmínek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5397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Životní minimum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9806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Představuje minimální příjem jednotlivce pro zabezpečení výživy a ostatních základních potřeb.  Stanoví jej stát jako částku, 				odstupňovanou podle věku.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</a:p>
          <a:p>
            <a:endParaRPr lang="cs-CZ" dirty="0" smtClean="0"/>
          </a:p>
          <a:p>
            <a:endParaRPr lang="cs-CZ" dirty="0"/>
          </a:p>
          <a:p>
            <a:pPr marL="914400" lvl="2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3861048"/>
            <a:ext cx="4176464" cy="278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967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Měsíční životní minimum v Kč (2013)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19300"/>
            <a:ext cx="8568952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600" y="1719300"/>
            <a:ext cx="14522728" cy="522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5328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Vypočtěte životní minimum pro rodinu se dvěma dětmi – 9 a 17 let.</a:t>
            </a:r>
          </a:p>
          <a:p>
            <a:pPr marL="0" indent="0">
              <a:buNone/>
            </a:pPr>
            <a:r>
              <a:rPr lang="cs-CZ" dirty="0" smtClean="0"/>
              <a:t>Řešení: 3 140 + 2 820 + 2 140 + 2 450 = 10 560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Životní minimum pro tuto rodinu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je 10 560 Kč na 1 měsíc.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4669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err="1" smtClean="0"/>
              <a:t>Klínský</a:t>
            </a:r>
            <a:r>
              <a:rPr lang="cs-CZ" sz="2200" dirty="0" smtClean="0"/>
              <a:t> P. a kol. Finanční gramotnost – obsah a příklady z praxe škol. Národní ústav odborného vzdělávání, Praha, 2008.</a:t>
            </a:r>
          </a:p>
          <a:p>
            <a:r>
              <a:rPr lang="cs-CZ" sz="2200" dirty="0"/>
              <a:t>BELLOVÁ, Jana – BOHANESOVÁ, Eva – ZLÁMAL, Jaroslav. Ekonomie nejen k maturitě: ekonomické výpočty a projekty. 1. vydání. Kralice na Hané: </a:t>
            </a:r>
            <a:r>
              <a:rPr lang="cs-CZ" sz="2200" dirty="0" err="1"/>
              <a:t>Computer</a:t>
            </a:r>
            <a:r>
              <a:rPr lang="cs-CZ" sz="2200" dirty="0"/>
              <a:t> Media, s. r. o., 2008. 22 s. ISBN 978-80-7402-005-6</a:t>
            </a:r>
            <a:r>
              <a:rPr lang="cs-CZ" sz="2200" dirty="0" smtClean="0"/>
              <a:t>.</a:t>
            </a:r>
          </a:p>
          <a:p>
            <a:r>
              <a:rPr lang="cs-CZ" sz="2200" dirty="0"/>
              <a:t>URL: &lt;</a:t>
            </a:r>
            <a:r>
              <a:rPr lang="cs-CZ" sz="2200" dirty="0">
                <a:hlinkClick r:id="rId2"/>
              </a:rPr>
              <a:t>http://www.mpsv.cz/</a:t>
            </a:r>
            <a:r>
              <a:rPr lang="cs-CZ" sz="2200" dirty="0" err="1">
                <a:hlinkClick r:id="rId2"/>
              </a:rPr>
              <a:t>cs</a:t>
            </a:r>
            <a:r>
              <a:rPr lang="cs-CZ" sz="2200" dirty="0">
                <a:hlinkClick r:id="rId2"/>
              </a:rPr>
              <a:t>/11852</a:t>
            </a:r>
            <a:r>
              <a:rPr lang="cs-CZ" sz="2200" dirty="0"/>
              <a:t>&gt; [cit. </a:t>
            </a:r>
            <a:r>
              <a:rPr lang="cs-CZ" sz="2200" dirty="0" smtClean="0"/>
              <a:t>2013-08-10].</a:t>
            </a:r>
          </a:p>
          <a:p>
            <a:r>
              <a:rPr lang="cs-CZ" sz="2200" dirty="0"/>
              <a:t>a</a:t>
            </a:r>
            <a:r>
              <a:rPr lang="cs-CZ" sz="2200" dirty="0" smtClean="0"/>
              <a:t>rchiv autorky</a:t>
            </a:r>
            <a:endParaRPr lang="cs-CZ" sz="22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408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437</TotalTime>
  <Words>222</Words>
  <Application>Microsoft Office PowerPoint</Application>
  <PresentationFormat>Předvádění na obrazovce (4:3)</PresentationFormat>
  <Paragraphs>74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průmyslová škola elektrotechnická a informačních technologií Brno   Číslo a název projektu: CZ.1.07/1.5.00/34.0521 – Investice do vzdělání nesou nejvyšší úrok  Autor: Ing. Kamila Pecková Tematická sada: Finanční matematika  Téma: Majetek a závazky domácnosti Číslo materiálu: VY_42_INOVACE_05_02_PEKA</vt:lpstr>
      <vt:lpstr>Prezentace aplikace PowerPoint</vt:lpstr>
      <vt:lpstr>Domácí finance</vt:lpstr>
      <vt:lpstr>Přehled majetku a závazků</vt:lpstr>
      <vt:lpstr>Finanční zdraví rodiny</vt:lpstr>
      <vt:lpstr>Příklad</vt:lpstr>
      <vt:lpstr>Životní úroveň</vt:lpstr>
      <vt:lpstr>Životní minimum</vt:lpstr>
      <vt:lpstr>Měsíční životní minimum v Kč (2013)</vt:lpstr>
      <vt:lpstr>Příklad: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elektrotechnická a informačních technologií Brno   Číslo a název projektu: CZ.1.07/1.5.00/34.0521 – Investice do vzdělání nesou nejvyšší úrok  Autor: Ing. Kamila Pecková Tematická sada: Finanční matematika  Téma: Rovnoměrné odpisy Číslo materiálu: VY_42_INOVACE_05_XX_PEKA</dc:title>
  <dc:creator>Iapetus</dc:creator>
  <cp:lastModifiedBy>Iapetus</cp:lastModifiedBy>
  <cp:revision>23</cp:revision>
  <dcterms:created xsi:type="dcterms:W3CDTF">2013-06-24T15:29:57Z</dcterms:created>
  <dcterms:modified xsi:type="dcterms:W3CDTF">2014-04-24T20:32:04Z</dcterms:modified>
</cp:coreProperties>
</file>