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4" r:id="rId6"/>
    <p:sldId id="265" r:id="rId7"/>
    <p:sldId id="261" r:id="rId8"/>
    <p:sldId id="262" r:id="rId9"/>
    <p:sldId id="263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25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618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512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546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7077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05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6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6390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389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412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3899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733B0-9048-4C55-9E66-DB37DC64F680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42834-1AC4-444A-ACCD-C21DE760D3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942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1989138"/>
            <a:ext cx="8785225" cy="4535487"/>
          </a:xfrm>
        </p:spPr>
        <p:txBody>
          <a:bodyPr/>
          <a:lstStyle/>
          <a:p>
            <a:pPr eaLnBrk="1" hangingPunct="1"/>
            <a:r>
              <a:rPr lang="cs-CZ" sz="2000" dirty="0" smtClean="0"/>
              <a:t>Střední průmyslová škola elektrotechnická a informačních technologií Brno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a název projektu:	CZ.1.07/1.5.00/34.0521 – Investice do vzdělání nesou nejvyšší úrok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Autor:	Ing. Kamila Pecková</a:t>
            </a:r>
            <a:br>
              <a:rPr lang="cs-CZ" sz="2000" dirty="0" smtClean="0"/>
            </a:br>
            <a:r>
              <a:rPr lang="cs-CZ" sz="2000" dirty="0" smtClean="0"/>
              <a:t>Tematická sada: Finanční matematika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Téma:	</a:t>
            </a:r>
            <a:r>
              <a:rPr lang="cs-CZ" sz="2000" b="1" dirty="0" smtClean="0"/>
              <a:t>Poptávka a nabídka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materiálu:	VY_42_INOVACE_05_03_PEKA</a:t>
            </a:r>
          </a:p>
        </p:txBody>
      </p:sp>
      <p:pic>
        <p:nvPicPr>
          <p:cNvPr id="2051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249238"/>
            <a:ext cx="7550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030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Anotace:  Prezentace je určena k doplněný výkladu tematického celku nabídka a poptávka.</a:t>
            </a:r>
          </a:p>
          <a:p>
            <a:pPr marL="0" indent="0" algn="r" eaLnBrk="1" hangingPunct="1">
              <a:buFontTx/>
              <a:buNone/>
            </a:pPr>
            <a:r>
              <a:rPr lang="cs-CZ" sz="2000" dirty="0"/>
              <a:t>	</a:t>
            </a:r>
            <a:r>
              <a:rPr lang="cs-CZ" sz="2000" dirty="0" smtClean="0"/>
              <a:t>	Obsahuje krátké vysvětlení obou termínů a způsob </a:t>
            </a:r>
          </a:p>
          <a:p>
            <a:pPr marL="0" indent="0" algn="r" eaLnBrk="1" hangingPunct="1">
              <a:buFontTx/>
              <a:buNone/>
            </a:pPr>
            <a:r>
              <a:rPr lang="cs-CZ" sz="2000" dirty="0"/>
              <a:t>	</a:t>
            </a:r>
            <a:r>
              <a:rPr lang="cs-CZ" sz="2000" dirty="0" smtClean="0"/>
              <a:t>	stanovení ceny u poptávky i nabídky včetně grafického</a:t>
            </a:r>
          </a:p>
          <a:p>
            <a:pPr marL="0" indent="0" algn="r" eaLnBrk="1" hangingPunct="1">
              <a:buFontTx/>
              <a:buNone/>
            </a:pPr>
            <a:r>
              <a:rPr lang="cs-CZ" sz="2000" dirty="0"/>
              <a:t>	</a:t>
            </a:r>
            <a:r>
              <a:rPr lang="cs-CZ" sz="2000" dirty="0" smtClean="0"/>
              <a:t>	znázornění. K procvičení uvedené tématiky slouží dva </a:t>
            </a:r>
          </a:p>
          <a:p>
            <a:pPr marL="0" indent="0" algn="r" eaLnBrk="1" hangingPunct="1">
              <a:buFontTx/>
              <a:buNone/>
            </a:pPr>
            <a:r>
              <a:rPr lang="cs-CZ" sz="2000" dirty="0"/>
              <a:t>	</a:t>
            </a:r>
            <a:r>
              <a:rPr lang="cs-CZ" sz="2000" dirty="0" smtClean="0"/>
              <a:t>	příklady.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pic>
        <p:nvPicPr>
          <p:cNvPr id="3075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27000"/>
            <a:ext cx="6807200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284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Poptávka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Množství zboží, které jsou kupující ochotni koupit za určitou cenu.</a:t>
            </a:r>
          </a:p>
          <a:p>
            <a:pPr marL="0" indent="0">
              <a:buNone/>
            </a:pPr>
            <a:endParaRPr lang="cs-CZ" dirty="0"/>
          </a:p>
          <a:p>
            <a:pPr marL="0" indent="0" algn="r">
              <a:buNone/>
            </a:pPr>
            <a:r>
              <a:rPr lang="cs-CZ" dirty="0" smtClean="0"/>
              <a:t>		600 g žitného chleba bude stát 35 Kč. 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Koupí si ho ti, kteří preferují zdravý 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životní styl a mohou si dovolit tuto 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cenu zaplatit. Většina lidí ale nebude 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ochotna tuto cenu zaplatit a koupí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si obyčejný chléb.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357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Tabulka a graf poptávky</a:t>
            </a:r>
            <a:endParaRPr lang="cs-CZ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340768"/>
            <a:ext cx="12241361" cy="3020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756609"/>
            <a:ext cx="4560168" cy="3812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56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cs-CZ" dirty="0" smtClean="0"/>
              <a:t>Bílý smetanový jogurt stál 9 Kč (</a:t>
            </a:r>
            <a:r>
              <a:rPr lang="cs-CZ" dirty="0"/>
              <a:t>v roce </a:t>
            </a:r>
            <a:r>
              <a:rPr lang="cs-CZ" dirty="0" smtClean="0"/>
              <a:t>2012). Rodina jich týdně koupila 8. Vlivem zvýšení DPH a dalším faktorům jeho cena na počátku roku 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2013 vzrostla o 20 %. Sledovaná	rodina svoji poptávku snížila o 15 %.</a:t>
            </a:r>
          </a:p>
          <a:p>
            <a:pPr marL="0" indent="0" algn="r">
              <a:buNone/>
            </a:pPr>
            <a:r>
              <a:rPr lang="cs-CZ" dirty="0" smtClean="0"/>
              <a:t>(Zaokrouhlujte na celá čísla.)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858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Kolik stál jogurt na počátku roku 2013?</a:t>
            </a:r>
          </a:p>
          <a:p>
            <a:pPr marL="514350" indent="-514350">
              <a:buAutoNum type="arabicPeriod"/>
            </a:pPr>
            <a:r>
              <a:rPr lang="cs-CZ" dirty="0" smtClean="0"/>
              <a:t>Kolik jogurtů týdně nyní rodina kupuje? </a:t>
            </a:r>
          </a:p>
          <a:p>
            <a:pPr marL="514350" indent="-514350">
              <a:buAutoNum type="arabicPeriod"/>
            </a:pPr>
            <a:r>
              <a:rPr lang="cs-CZ" dirty="0" smtClean="0"/>
              <a:t>Je poptávka po jogurtech elastická?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Řešení: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1. 9 * 1,20 = 10,8; tedy 11 Kč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2. 8 – (8 * 0,15) = 6,8 tedy 7 jogurtů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3. Poptávka rodiny po jogurtech je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elastická.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846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Nabídka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Množství zboží, které jsou prodávajících ochotni dodat na trh za určitou cenu.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Čím je cena vyšší, tím víc chtějí 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nabízející prodat – mají vyšší zisk.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Jestliže cena klesá, omezují výrobu</a:t>
            </a:r>
          </a:p>
          <a:p>
            <a:pPr marL="0" indent="0" algn="r">
              <a:buNone/>
            </a:pPr>
            <a:r>
              <a:rPr lang="cs-CZ" dirty="0"/>
              <a:t>	</a:t>
            </a:r>
            <a:r>
              <a:rPr lang="cs-CZ" dirty="0" smtClean="0"/>
              <a:t>	těchto produktů.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15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Tabulka a graf nabídky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340769"/>
            <a:ext cx="12457383" cy="3073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322" y="2924944"/>
            <a:ext cx="4479301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1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Jeden pár krátkých pánských ponožek prodává firma za 28 Kč.  30 % ceny tvoří zisk. Vlivem zdražení materiálu, dopravy a energií došlo ke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zvýšení nákladů o 20 %.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Otázky: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1. Jak velký byl původní zisk firmy?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2. Za kolik Kč bude muset firma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prodávat ponožky po zvýšení nákladů,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když si chce zachovat 30% zisk?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(Zaokrouhlujte na celé Kč.)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33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28 * 0. 3 = 8,4 Zisk firmy byl 8 Kč.</a:t>
            </a:r>
          </a:p>
          <a:p>
            <a:pPr marL="514350" indent="-514350">
              <a:buAutoNum type="arabicPeriod"/>
            </a:pPr>
            <a:r>
              <a:rPr lang="cs-CZ" dirty="0" smtClean="0"/>
              <a:t>28 – 8 = 20 Kč -  náklady firmy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20 * 1,2 = 24 Kč – nová výše nákladů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24 * 1,3 = 31,2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Firma musí zvýšit cenu </a:t>
            </a:r>
            <a:r>
              <a:rPr lang="cs-CZ" smtClean="0"/>
              <a:t>na 31Kč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781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KLÍNSKÝ, Petr – MÜNCH, Otto – CHROMÁ, Danuše. Ekonomika: ekonomická a finanční gramotnost pro střední školy. 2., upravené vydání. Praha: EDUKO nakladatelství, s. r. o., 2010, 2011. 180 s. ISBN 978-80-87204-41-2.</a:t>
            </a:r>
          </a:p>
          <a:p>
            <a:r>
              <a:rPr lang="cs-CZ" sz="2000" dirty="0" smtClean="0"/>
              <a:t>Archiv </a:t>
            </a:r>
            <a:r>
              <a:rPr lang="cs-CZ" sz="2000" dirty="0" smtClean="0"/>
              <a:t>autorky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1997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212</Words>
  <Application>Microsoft Office PowerPoint</Application>
  <PresentationFormat>Předvádění na obrazovce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průmyslová škola elektrotechnická a informačních technologií Brno   Číslo a název projektu: CZ.1.07/1.5.00/34.0521 – Investice do vzdělání nesou nejvyšší úrok  Autor: Ing. Kamila Pecková Tematická sada: Finanční matematika  Téma: Poptávka a nabídka Číslo materiálu: VY_42_INOVACE_05_03_PEKA</vt:lpstr>
      <vt:lpstr>Prezentace aplikace PowerPoint</vt:lpstr>
      <vt:lpstr>Poptávka</vt:lpstr>
      <vt:lpstr>Tabulka a graf poptávky</vt:lpstr>
      <vt:lpstr>Příklad</vt:lpstr>
      <vt:lpstr>Otázky:</vt:lpstr>
      <vt:lpstr>Nabídka</vt:lpstr>
      <vt:lpstr>Tabulka a graf nabídky</vt:lpstr>
      <vt:lpstr>Příklad </vt:lpstr>
      <vt:lpstr>Řešení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elektrotechnická a informačních technologií Brno   Číslo a název projektu: CZ.1.07/1.5.00/34.0521 – Investice do vzdělání nesou nejvyšší úrok  Autor: Ing. Kamila Pecková Tematická sada: Finanční matematika  Téma: Majetek a závazky domácnosti Číslo materiálu: VY_42_INOVACE_05_XX_PEKA</dc:title>
  <dc:creator>Iapetus</dc:creator>
  <cp:lastModifiedBy>Iapetus</cp:lastModifiedBy>
  <cp:revision>22</cp:revision>
  <dcterms:created xsi:type="dcterms:W3CDTF">2013-08-10T18:01:11Z</dcterms:created>
  <dcterms:modified xsi:type="dcterms:W3CDTF">2014-04-24T20:48:00Z</dcterms:modified>
</cp:coreProperties>
</file>