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464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Kliknutím lze upravit styl předlohy.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9D7946-2C31-4521-81AC-293AAF1F4D53}" type="datetimeFigureOut">
              <a:rPr lang="cs-CZ" smtClean="0"/>
              <a:pPr/>
              <a:t>24.4.2014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121CB-900A-498B-9CC1-74591B04780F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8269534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9D7946-2C31-4521-81AC-293AAF1F4D53}" type="datetimeFigureOut">
              <a:rPr lang="cs-CZ" smtClean="0"/>
              <a:pPr/>
              <a:t>24.4.2014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121CB-900A-498B-9CC1-74591B04780F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851693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9D7946-2C31-4521-81AC-293AAF1F4D53}" type="datetimeFigureOut">
              <a:rPr lang="cs-CZ" smtClean="0"/>
              <a:pPr/>
              <a:t>24.4.2014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121CB-900A-498B-9CC1-74591B04780F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142038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9D7946-2C31-4521-81AC-293AAF1F4D53}" type="datetimeFigureOut">
              <a:rPr lang="cs-CZ" smtClean="0"/>
              <a:pPr/>
              <a:t>24.4.2014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121CB-900A-498B-9CC1-74591B04780F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4541494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9D7946-2C31-4521-81AC-293AAF1F4D53}" type="datetimeFigureOut">
              <a:rPr lang="cs-CZ" smtClean="0"/>
              <a:pPr/>
              <a:t>24.4.2014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121CB-900A-498B-9CC1-74591B04780F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5059788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9D7946-2C31-4521-81AC-293AAF1F4D53}" type="datetimeFigureOut">
              <a:rPr lang="cs-CZ" smtClean="0"/>
              <a:pPr/>
              <a:t>24.4.2014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121CB-900A-498B-9CC1-74591B04780F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1916474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9D7946-2C31-4521-81AC-293AAF1F4D53}" type="datetimeFigureOut">
              <a:rPr lang="cs-CZ" smtClean="0"/>
              <a:pPr/>
              <a:t>24.4.2014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121CB-900A-498B-9CC1-74591B04780F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8868972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9D7946-2C31-4521-81AC-293AAF1F4D53}" type="datetimeFigureOut">
              <a:rPr lang="cs-CZ" smtClean="0"/>
              <a:pPr/>
              <a:t>24.4.2014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121CB-900A-498B-9CC1-74591B04780F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1551933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9D7946-2C31-4521-81AC-293AAF1F4D53}" type="datetimeFigureOut">
              <a:rPr lang="cs-CZ" smtClean="0"/>
              <a:pPr/>
              <a:t>24.4.2014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121CB-900A-498B-9CC1-74591B04780F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0327433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9D7946-2C31-4521-81AC-293AAF1F4D53}" type="datetimeFigureOut">
              <a:rPr lang="cs-CZ" smtClean="0"/>
              <a:pPr/>
              <a:t>24.4.2014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121CB-900A-498B-9CC1-74591B04780F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8927456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9D7946-2C31-4521-81AC-293AAF1F4D53}" type="datetimeFigureOut">
              <a:rPr lang="cs-CZ" smtClean="0"/>
              <a:pPr/>
              <a:t>24.4.2014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121CB-900A-498B-9CC1-74591B04780F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3263654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alphaModFix amt="40000"/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9D7946-2C31-4521-81AC-293AAF1F4D53}" type="datetimeFigureOut">
              <a:rPr lang="cs-CZ" smtClean="0"/>
              <a:pPr/>
              <a:t>24.4.2014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C121CB-900A-498B-9CC1-74591B04780F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5038070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50825" y="1989138"/>
            <a:ext cx="8785225" cy="4535487"/>
          </a:xfrm>
        </p:spPr>
        <p:txBody>
          <a:bodyPr/>
          <a:lstStyle/>
          <a:p>
            <a:pPr eaLnBrk="1" hangingPunct="1"/>
            <a:r>
              <a:rPr lang="cs-CZ" sz="2000" dirty="0" smtClean="0"/>
              <a:t>Střední průmyslová škola elektrotechnická a informačních technologií Brno</a:t>
            </a:r>
            <a:br>
              <a:rPr lang="cs-CZ" sz="2000" dirty="0" smtClean="0"/>
            </a:br>
            <a:r>
              <a:rPr lang="cs-CZ" sz="2000" dirty="0" smtClean="0"/>
              <a:t/>
            </a:r>
            <a:br>
              <a:rPr lang="cs-CZ" sz="2000" dirty="0" smtClean="0"/>
            </a:br>
            <a:r>
              <a:rPr lang="cs-CZ" sz="2000" dirty="0" smtClean="0"/>
              <a:t/>
            </a:r>
            <a:br>
              <a:rPr lang="cs-CZ" sz="2000" dirty="0" smtClean="0"/>
            </a:br>
            <a:r>
              <a:rPr lang="cs-CZ" sz="2000" dirty="0" smtClean="0"/>
              <a:t>Číslo a název projektu:	CZ.1.07/1.5.00/34.0521 – Investice do vzdělání nesou nejvyšší úrok</a:t>
            </a:r>
            <a:br>
              <a:rPr lang="cs-CZ" sz="2000" dirty="0" smtClean="0"/>
            </a:br>
            <a:r>
              <a:rPr lang="cs-CZ" sz="2000" dirty="0" smtClean="0"/>
              <a:t/>
            </a:r>
            <a:br>
              <a:rPr lang="cs-CZ" sz="2000" dirty="0" smtClean="0"/>
            </a:br>
            <a:r>
              <a:rPr lang="cs-CZ" sz="2000" dirty="0" smtClean="0"/>
              <a:t>Autor:	Ing. Kamila Pecková</a:t>
            </a:r>
            <a:br>
              <a:rPr lang="cs-CZ" sz="2000" dirty="0" smtClean="0"/>
            </a:br>
            <a:r>
              <a:rPr lang="cs-CZ" sz="2000" dirty="0" smtClean="0"/>
              <a:t>Tematická sada: Finanční matematika</a:t>
            </a:r>
            <a:br>
              <a:rPr lang="cs-CZ" sz="2000" dirty="0" smtClean="0"/>
            </a:br>
            <a:r>
              <a:rPr lang="cs-CZ" sz="2000" dirty="0" smtClean="0"/>
              <a:t/>
            </a:r>
            <a:br>
              <a:rPr lang="cs-CZ" sz="2000" dirty="0" smtClean="0"/>
            </a:br>
            <a:r>
              <a:rPr lang="cs-CZ" sz="2000" dirty="0" smtClean="0"/>
              <a:t>Téma:	</a:t>
            </a:r>
            <a:r>
              <a:rPr lang="cs-CZ" sz="2000" b="1" dirty="0" smtClean="0"/>
              <a:t>Rovnováha na trhu</a:t>
            </a:r>
            <a:r>
              <a:rPr lang="cs-CZ" sz="2000" dirty="0" smtClean="0"/>
              <a:t/>
            </a:r>
            <a:br>
              <a:rPr lang="cs-CZ" sz="2000" dirty="0" smtClean="0"/>
            </a:br>
            <a:r>
              <a:rPr lang="cs-CZ" sz="2000" dirty="0" smtClean="0"/>
              <a:t>Číslo materiálu:	VY_42_INOVACE_05_04_PEKA</a:t>
            </a:r>
          </a:p>
        </p:txBody>
      </p:sp>
      <p:pic>
        <p:nvPicPr>
          <p:cNvPr id="2051" name="il_fi" descr="OPVK_hor_zakladni_logolink_RGB_cz-1024x22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763" y="249238"/>
            <a:ext cx="7550150" cy="1644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770435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eaLnBrk="1" hangingPunct="1">
              <a:buFontTx/>
              <a:buNone/>
            </a:pPr>
            <a:endParaRPr lang="cs-CZ" sz="2000" dirty="0" smtClean="0"/>
          </a:p>
          <a:p>
            <a:pPr marL="0" indent="0" eaLnBrk="1" hangingPunct="1">
              <a:buFontTx/>
              <a:buNone/>
            </a:pPr>
            <a:r>
              <a:rPr lang="cs-CZ" sz="2000" dirty="0" smtClean="0"/>
              <a:t>Anotace:  Prezentace je určena k doplněný výkladu tematického celku rovnováha na trhu výrobků a služeb. </a:t>
            </a:r>
          </a:p>
          <a:p>
            <a:pPr marL="0" indent="0" eaLnBrk="1" hangingPunct="1">
              <a:buFontTx/>
              <a:buNone/>
            </a:pPr>
            <a:endParaRPr lang="cs-CZ" sz="2000" dirty="0" smtClean="0"/>
          </a:p>
          <a:p>
            <a:pPr marL="0" indent="0" algn="r" eaLnBrk="1" hangingPunct="1">
              <a:buFontTx/>
              <a:buNone/>
            </a:pPr>
            <a:r>
              <a:rPr lang="cs-CZ" sz="2000" dirty="0"/>
              <a:t>	</a:t>
            </a:r>
            <a:r>
              <a:rPr lang="cs-CZ" sz="2000" dirty="0" smtClean="0"/>
              <a:t>	Zabývá se dosažením rovnováhy na trhu na základě nabídky</a:t>
            </a:r>
          </a:p>
          <a:p>
            <a:pPr marL="0" indent="0" algn="r" eaLnBrk="1" hangingPunct="1">
              <a:buFontTx/>
              <a:buNone/>
            </a:pPr>
            <a:r>
              <a:rPr lang="cs-CZ" sz="2000" dirty="0"/>
              <a:t>	</a:t>
            </a:r>
            <a:r>
              <a:rPr lang="cs-CZ" sz="2000" dirty="0" smtClean="0"/>
              <a:t>	a poptávky a určením rovnovážné ceny a rovnovážného</a:t>
            </a:r>
          </a:p>
          <a:p>
            <a:pPr marL="0" indent="0" algn="r" eaLnBrk="1" hangingPunct="1">
              <a:buFontTx/>
              <a:buNone/>
            </a:pPr>
            <a:r>
              <a:rPr lang="cs-CZ" sz="2000" dirty="0"/>
              <a:t>	</a:t>
            </a:r>
            <a:r>
              <a:rPr lang="cs-CZ" sz="2000" dirty="0" smtClean="0"/>
              <a:t>	množství. Obsahuje příklady na výpočet rovnováhy.</a:t>
            </a:r>
            <a:endParaRPr lang="cs-CZ" dirty="0" smtClean="0"/>
          </a:p>
        </p:txBody>
      </p:sp>
      <p:pic>
        <p:nvPicPr>
          <p:cNvPr id="3075" name="il_fi" descr="OPVK_hor_zakladni_logolink_RGB_cz-1024x22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9350" y="127000"/>
            <a:ext cx="6807200" cy="1484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784400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Rovnováha na trhu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cs-CZ" dirty="0"/>
              <a:t>j</a:t>
            </a:r>
            <a:r>
              <a:rPr lang="cs-CZ" dirty="0" smtClean="0"/>
              <a:t>e stav, kdy se nabízené množství zboží rovná poptávanému množství zboží. Na trhu není ani nedostatek, ani přebytek.</a:t>
            </a:r>
          </a:p>
          <a:p>
            <a:pPr marL="0" indent="0">
              <a:buNone/>
            </a:pPr>
            <a:r>
              <a:rPr lang="cs-CZ" dirty="0"/>
              <a:t>	</a:t>
            </a:r>
            <a:r>
              <a:rPr lang="cs-CZ" dirty="0" smtClean="0"/>
              <a:t>	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95125628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Příklad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cs-CZ" dirty="0" smtClean="0"/>
              <a:t>V tabulce je uvedena nabídka a poptávka – ceny za 1 kus (600 g) žitného chleba.	</a:t>
            </a:r>
          </a:p>
          <a:p>
            <a:pPr marL="0" indent="0">
              <a:buNone/>
            </a:pPr>
            <a:r>
              <a:rPr lang="cs-CZ" dirty="0"/>
              <a:t>	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2708920"/>
            <a:ext cx="12682266" cy="35837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5471706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Úkoly 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AutoNum type="arabicPeriod"/>
            </a:pPr>
            <a:r>
              <a:rPr lang="cs-CZ" dirty="0" smtClean="0"/>
              <a:t>Kolik kusů žitného chleba bude dodáno na trh při ceně 30 Kč za kus?</a:t>
            </a:r>
          </a:p>
          <a:p>
            <a:pPr marL="514350" indent="-514350">
              <a:buAutoNum type="arabicPeriod"/>
            </a:pPr>
            <a:r>
              <a:rPr lang="cs-CZ" dirty="0" smtClean="0"/>
              <a:t>Kolik kusů chleba budou chtít spotřebitelé při této ceně koupit?</a:t>
            </a:r>
          </a:p>
          <a:p>
            <a:pPr marL="0" indent="0">
              <a:buNone/>
            </a:pPr>
            <a:r>
              <a:rPr lang="cs-CZ" dirty="0" smtClean="0"/>
              <a:t>                         3. Jaký je rozdíl mezi nabízeným</a:t>
            </a:r>
          </a:p>
          <a:p>
            <a:pPr marL="0" indent="0">
              <a:buNone/>
            </a:pPr>
            <a:r>
              <a:rPr lang="cs-CZ" dirty="0"/>
              <a:t> </a:t>
            </a:r>
            <a:r>
              <a:rPr lang="cs-CZ" dirty="0" smtClean="0"/>
              <a:t>                             a poptávaným množstvím?</a:t>
            </a:r>
          </a:p>
          <a:p>
            <a:pPr marL="0" indent="0">
              <a:buNone/>
            </a:pPr>
            <a:r>
              <a:rPr lang="cs-CZ" dirty="0"/>
              <a:t> </a:t>
            </a:r>
            <a:r>
              <a:rPr lang="cs-CZ" dirty="0" smtClean="0"/>
              <a:t>                        4. Vznikne při této ceně přebytek</a:t>
            </a:r>
          </a:p>
          <a:p>
            <a:pPr marL="0" indent="0">
              <a:buNone/>
            </a:pPr>
            <a:r>
              <a:rPr lang="cs-CZ" dirty="0"/>
              <a:t> </a:t>
            </a:r>
            <a:r>
              <a:rPr lang="cs-CZ" dirty="0" smtClean="0"/>
              <a:t>                             nebo nedostatek? 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10037323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cs-CZ" dirty="0" smtClean="0"/>
              <a:t>5. Jak se pravděpodobně změní cena?</a:t>
            </a:r>
          </a:p>
          <a:p>
            <a:pPr marL="0" indent="0">
              <a:buNone/>
            </a:pPr>
            <a:r>
              <a:rPr lang="cs-CZ" dirty="0" smtClean="0"/>
              <a:t>6. Pro koho je výhodná cena 15 Kč za kus?</a:t>
            </a:r>
          </a:p>
          <a:p>
            <a:pPr marL="0" indent="0">
              <a:buNone/>
            </a:pPr>
            <a:r>
              <a:rPr lang="cs-CZ" dirty="0" smtClean="0"/>
              <a:t>7. Při jaké ceně bude na trhu rovnováha?</a:t>
            </a:r>
          </a:p>
          <a:p>
            <a:pPr marL="0" indent="0">
              <a:buNone/>
            </a:pPr>
            <a:r>
              <a:rPr lang="cs-CZ" dirty="0"/>
              <a:t>	</a:t>
            </a:r>
            <a:r>
              <a:rPr lang="cs-CZ" dirty="0" smtClean="0"/>
              <a:t>	8. Sestrojte graf.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0113194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Řešení: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AutoNum type="arabicPeriod"/>
            </a:pPr>
            <a:r>
              <a:rPr lang="cs-CZ" dirty="0" smtClean="0"/>
              <a:t>Při ceně 30 Kč bude dodáno 90 kusů žitného chleba.</a:t>
            </a:r>
          </a:p>
          <a:p>
            <a:pPr marL="514350" indent="-514350">
              <a:buAutoNum type="arabicPeriod"/>
            </a:pPr>
            <a:r>
              <a:rPr lang="cs-CZ" dirty="0" smtClean="0"/>
              <a:t>Při této ceně budou chtít spotřebitelé koupit 30 kusů.</a:t>
            </a:r>
          </a:p>
          <a:p>
            <a:pPr marL="0" indent="0">
              <a:buNone/>
            </a:pPr>
            <a:r>
              <a:rPr lang="cs-CZ" dirty="0" smtClean="0"/>
              <a:t>		3. 90 – 30 = 60 Rozdíl mezi 				     nabízeným a poptávaným 		               množstvím je 60 kusů.</a:t>
            </a:r>
          </a:p>
          <a:p>
            <a:pPr marL="0" indent="0">
              <a:buNone/>
            </a:pPr>
            <a:r>
              <a:rPr lang="cs-CZ" dirty="0"/>
              <a:t>	</a:t>
            </a:r>
            <a:r>
              <a:rPr lang="cs-CZ" dirty="0" smtClean="0"/>
              <a:t>	4. Při této ceně vznikne přebytek.</a:t>
            </a:r>
          </a:p>
          <a:p>
            <a:pPr marL="514350" indent="-514350">
              <a:buAutoNum type="arabicPeriod"/>
            </a:pPr>
            <a:endParaRPr lang="cs-CZ" dirty="0" smtClean="0"/>
          </a:p>
          <a:p>
            <a:pPr marL="514350" indent="-514350">
              <a:buAutoNum type="arabicPeriod"/>
            </a:pP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8281698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476672"/>
            <a:ext cx="8229600" cy="5649491"/>
          </a:xfrm>
        </p:spPr>
        <p:txBody>
          <a:bodyPr/>
          <a:lstStyle/>
          <a:p>
            <a:pPr marL="0" indent="0">
              <a:buNone/>
            </a:pPr>
            <a:r>
              <a:rPr lang="cs-CZ" dirty="0" smtClean="0"/>
              <a:t>5. Cena bude pravděpodobně klesat.</a:t>
            </a:r>
          </a:p>
          <a:p>
            <a:pPr marL="0" indent="0">
              <a:buNone/>
            </a:pPr>
            <a:r>
              <a:rPr lang="cs-CZ" dirty="0" smtClean="0"/>
              <a:t>6. Cena 15 Kč za kus je výhodná pro kupující.</a:t>
            </a:r>
          </a:p>
          <a:p>
            <a:pPr marL="0" indent="0">
              <a:buNone/>
            </a:pPr>
            <a:r>
              <a:rPr lang="cs-CZ" dirty="0" smtClean="0"/>
              <a:t>7. Rovnováha na trhu vznikne při ceně 20 Kč.</a:t>
            </a:r>
          </a:p>
          <a:p>
            <a:pPr marL="0" indent="0">
              <a:buNone/>
            </a:pPr>
            <a:r>
              <a:rPr lang="cs-CZ" dirty="0"/>
              <a:t>	</a:t>
            </a:r>
            <a:r>
              <a:rPr lang="cs-CZ" dirty="0" smtClean="0"/>
              <a:t>	8. </a:t>
            </a:r>
            <a:endParaRPr lang="cs-CZ" dirty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3848" y="2327987"/>
            <a:ext cx="5202855" cy="43492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62159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Zdroje: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cs-CZ" sz="2000" dirty="0"/>
              <a:t>KLÍNSKÝ, Petr – MÜNCH, Otto – CHROMÁ, Danuše. Ekonomika: ekonomická a finanční gramotnost pro střední školy. 2., upravené vydání. Praha: EDUKO nakladatelství, s. r. o., 2010, 2011. 180 s. ISBN 978-80-87204-41-2.</a:t>
            </a:r>
          </a:p>
          <a:p>
            <a:r>
              <a:rPr lang="cs-CZ" sz="2000" dirty="0" smtClean="0"/>
              <a:t>archiv </a:t>
            </a:r>
            <a:r>
              <a:rPr lang="cs-CZ" sz="2000" dirty="0" smtClean="0"/>
              <a:t>autorky</a:t>
            </a:r>
            <a:endParaRPr lang="cs-CZ" sz="2000" dirty="0"/>
          </a:p>
        </p:txBody>
      </p:sp>
    </p:spTree>
    <p:extLst>
      <p:ext uri="{BB962C8B-B14F-4D97-AF65-F5344CB8AC3E}">
        <p14:creationId xmlns:p14="http://schemas.microsoft.com/office/powerpoint/2010/main" val="22721000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95</TotalTime>
  <Words>257</Words>
  <Application>Microsoft Office PowerPoint</Application>
  <PresentationFormat>Předvádění na obrazovce (4:3)</PresentationFormat>
  <Paragraphs>36</Paragraphs>
  <Slides>9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9</vt:i4>
      </vt:variant>
    </vt:vector>
  </HeadingPairs>
  <TitlesOfParts>
    <vt:vector size="10" baseType="lpstr">
      <vt:lpstr>Motiv systému Office</vt:lpstr>
      <vt:lpstr>Střední průmyslová škola elektrotechnická a informačních technologií Brno   Číslo a název projektu: CZ.1.07/1.5.00/34.0521 – Investice do vzdělání nesou nejvyšší úrok  Autor: Ing. Kamila Pecková Tematická sada: Finanční matematika  Téma: Rovnováha na trhu Číslo materiálu: VY_42_INOVACE_05_04_PEKA</vt:lpstr>
      <vt:lpstr>Prezentace aplikace PowerPoint</vt:lpstr>
      <vt:lpstr>Rovnováha na trhu</vt:lpstr>
      <vt:lpstr>Příklad</vt:lpstr>
      <vt:lpstr>Úkoly </vt:lpstr>
      <vt:lpstr>Prezentace aplikace PowerPoint</vt:lpstr>
      <vt:lpstr>Řešení:</vt:lpstr>
      <vt:lpstr>Prezentace aplikace PowerPoint</vt:lpstr>
      <vt:lpstr>Zdroje: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Střední průmyslová škola elektrotechnická a informačních technologií Brno   Číslo a název projektu: CZ.1.07/1.5.00/34.0521 – Investice do vzdělání nesou nejvyšší úrok  Autor: Ing. Kamila Pecková Tematická sada: Finanční matematika  Téma: Rovnováha na trhu Číslo materiálu: VY_42_INOVACE_05_XX_PEKA</dc:title>
  <dc:creator>Iapetus</dc:creator>
  <cp:lastModifiedBy>Iapetus</cp:lastModifiedBy>
  <cp:revision>12</cp:revision>
  <dcterms:created xsi:type="dcterms:W3CDTF">2013-08-12T12:45:59Z</dcterms:created>
  <dcterms:modified xsi:type="dcterms:W3CDTF">2014-04-24T20:55:36Z</dcterms:modified>
</cp:coreProperties>
</file>