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DA998D-EA2B-416C-BAFD-866CD81663DE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197B45-770F-4E05-9CC7-D3D93A76CF8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9977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DA998D-EA2B-416C-BAFD-866CD81663DE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197B45-770F-4E05-9CC7-D3D93A76CF8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25096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DA998D-EA2B-416C-BAFD-866CD81663DE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197B45-770F-4E05-9CC7-D3D93A76CF8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06067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DA998D-EA2B-416C-BAFD-866CD81663DE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197B45-770F-4E05-9CC7-D3D93A76CF8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90819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DA998D-EA2B-416C-BAFD-866CD81663DE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197B45-770F-4E05-9CC7-D3D93A76CF8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08710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DA998D-EA2B-416C-BAFD-866CD81663DE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197B45-770F-4E05-9CC7-D3D93A76CF8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16844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DA998D-EA2B-416C-BAFD-866CD81663DE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197B45-770F-4E05-9CC7-D3D93A76CF8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19554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DA998D-EA2B-416C-BAFD-866CD81663DE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197B45-770F-4E05-9CC7-D3D93A76CF8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5049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DA998D-EA2B-416C-BAFD-866CD81663DE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197B45-770F-4E05-9CC7-D3D93A76CF8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46266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DA998D-EA2B-416C-BAFD-866CD81663DE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197B45-770F-4E05-9CC7-D3D93A76CF8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27823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DA998D-EA2B-416C-BAFD-866CD81663DE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197B45-770F-4E05-9CC7-D3D93A76CF8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99300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40000"/>
            <a:lum/>
          </a:blip>
          <a:srcRect/>
          <a:stretch>
            <a:fillRect l="-10000" r="-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DA998D-EA2B-416C-BAFD-866CD81663DE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197B45-770F-4E05-9CC7-D3D93A76CF8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34246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50825" y="1989138"/>
            <a:ext cx="8785225" cy="4535487"/>
          </a:xfrm>
        </p:spPr>
        <p:txBody>
          <a:bodyPr/>
          <a:lstStyle/>
          <a:p>
            <a:pPr eaLnBrk="1" hangingPunct="1"/>
            <a:r>
              <a:rPr lang="cs-CZ" sz="2000" dirty="0" smtClean="0"/>
              <a:t>Střední průmyslová škola elektrotechnická a informačních technologií Brno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Číslo a název projektu:	CZ.1.07/1.5.00/34.0521 – Investice do vzdělání nesou nejvyšší úrok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Autor:	Ing. Kamila Pecková</a:t>
            </a:r>
            <a:br>
              <a:rPr lang="cs-CZ" sz="2000" dirty="0" smtClean="0"/>
            </a:br>
            <a:r>
              <a:rPr lang="cs-CZ" sz="2000" dirty="0" smtClean="0"/>
              <a:t>Tematická sada: Finanční matematika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     Téma:	    </a:t>
            </a:r>
            <a:r>
              <a:rPr lang="cs-CZ" sz="2000" b="1" dirty="0" smtClean="0"/>
              <a:t>Podnikatelský rozpočet</a:t>
            </a:r>
            <a:br>
              <a:rPr lang="cs-CZ" sz="2000" b="1" dirty="0" smtClean="0"/>
            </a:br>
            <a:r>
              <a:rPr lang="cs-CZ" sz="2000" dirty="0" smtClean="0"/>
              <a:t>Číslo materiálu:	VY_42_INOVACE_05_05_PEKA</a:t>
            </a:r>
          </a:p>
        </p:txBody>
      </p:sp>
      <p:pic>
        <p:nvPicPr>
          <p:cNvPr id="2051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763" y="249238"/>
            <a:ext cx="7550150" cy="1644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67969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FontTx/>
              <a:buNone/>
            </a:pPr>
            <a:endParaRPr lang="cs-CZ" sz="2000" dirty="0" smtClean="0"/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Anotace:  Prezentace je určena k doplněný výkladu tematického celku </a:t>
            </a:r>
            <a:r>
              <a:rPr lang="cs-CZ" sz="2000" dirty="0" smtClean="0"/>
              <a:t>Podnikání jako základ tržní ekonomiky. </a:t>
            </a:r>
          </a:p>
          <a:p>
            <a:pPr marL="0" indent="0" eaLnBrk="1" hangingPunct="1">
              <a:buFontTx/>
              <a:buNone/>
            </a:pPr>
            <a:endParaRPr lang="cs-CZ" sz="2000" dirty="0" smtClean="0"/>
          </a:p>
          <a:p>
            <a:pPr marL="0" indent="0" eaLnBrk="1" hangingPunct="1">
              <a:buFontTx/>
              <a:buNone/>
            </a:pPr>
            <a:r>
              <a:rPr lang="cs-CZ" sz="2000" dirty="0"/>
              <a:t>	</a:t>
            </a:r>
            <a:r>
              <a:rPr lang="cs-CZ" sz="2000" dirty="0" smtClean="0"/>
              <a:t>	Obsahuje postup při sestavení a výpočtu podnikatelského </a:t>
            </a:r>
          </a:p>
          <a:p>
            <a:pPr marL="0" indent="0" eaLnBrk="1" hangingPunct="1">
              <a:buFontTx/>
              <a:buNone/>
            </a:pPr>
            <a:r>
              <a:rPr lang="cs-CZ" sz="2000" dirty="0"/>
              <a:t>	</a:t>
            </a:r>
            <a:r>
              <a:rPr lang="cs-CZ" sz="2000" dirty="0" smtClean="0"/>
              <a:t>	rozpočtu – důležitého kroku na začátku každého </a:t>
            </a:r>
          </a:p>
          <a:p>
            <a:pPr marL="0" indent="0" eaLnBrk="1" hangingPunct="1">
              <a:buFontTx/>
              <a:buNone/>
            </a:pPr>
            <a:r>
              <a:rPr lang="cs-CZ" sz="2000" dirty="0"/>
              <a:t>	</a:t>
            </a:r>
            <a:r>
              <a:rPr lang="cs-CZ" sz="2000" dirty="0" smtClean="0"/>
              <a:t>	podnikání. Cílem je, aby byli studenti schopni posoudit</a:t>
            </a:r>
          </a:p>
          <a:p>
            <a:pPr marL="0" indent="0" eaLnBrk="1" hangingPunct="1">
              <a:buFontTx/>
              <a:buNone/>
            </a:pPr>
            <a:r>
              <a:rPr lang="cs-CZ" sz="2000" dirty="0"/>
              <a:t>	</a:t>
            </a:r>
            <a:r>
              <a:rPr lang="cs-CZ" sz="2000" dirty="0" smtClean="0"/>
              <a:t>	reálnost podnikatelského záměru.</a:t>
            </a:r>
            <a:r>
              <a:rPr lang="cs-CZ" sz="2000" dirty="0"/>
              <a:t>	</a:t>
            </a:r>
            <a:r>
              <a:rPr lang="cs-CZ" sz="2000" dirty="0" smtClean="0"/>
              <a:t>	</a:t>
            </a:r>
          </a:p>
          <a:p>
            <a:pPr marL="0" indent="0" eaLnBrk="1" hangingPunct="1">
              <a:buFontTx/>
              <a:buNone/>
            </a:pPr>
            <a:r>
              <a:rPr lang="cs-CZ" sz="2000" dirty="0"/>
              <a:t> </a:t>
            </a:r>
            <a:r>
              <a:rPr lang="cs-CZ" sz="2000" dirty="0" smtClean="0"/>
              <a:t>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</p:txBody>
      </p:sp>
      <p:pic>
        <p:nvPicPr>
          <p:cNvPr id="3075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9350" y="127000"/>
            <a:ext cx="6807200" cy="1484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55905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Podklady pro sestavení podnikatelského rozpočtu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Podnikatel, fyzická osoba, by si chtěl otevřít maloobchodní prodejnu s elektronickými cigaretami  a příslušenstvím. Město má asi 40 tis. obyvatel, prodejna je v centru. 	</a:t>
            </a:r>
          </a:p>
          <a:p>
            <a:pPr marL="0" indent="0">
              <a:buNone/>
            </a:pPr>
            <a:r>
              <a:rPr lang="cs-CZ" dirty="0" smtClean="0"/>
              <a:t>		Parametry: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- nájem prodejny: 10 000 Kč/měsíc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- energie: 2 000 Kč/měsíc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- denní obrat: 6 000 Kč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- marže: 30 %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Prodej v průměru 21 dní/měsíc.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6880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Výpočet potřebného kapitálu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435280" cy="525658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 smtClean="0"/>
              <a:t>1. Potřebný kapitál:</a:t>
            </a:r>
          </a:p>
          <a:p>
            <a:pPr>
              <a:buFontTx/>
              <a:buChar char="-"/>
            </a:pPr>
            <a:r>
              <a:rPr lang="cs-CZ" dirty="0" smtClean="0"/>
              <a:t>roční nájem: 10 000 * 12 = 120 000 Kč/rok</a:t>
            </a:r>
          </a:p>
          <a:p>
            <a:pPr>
              <a:buFontTx/>
              <a:buChar char="-"/>
            </a:pPr>
            <a:r>
              <a:rPr lang="cs-CZ" dirty="0" smtClean="0"/>
              <a:t>energie: 2 000 Kč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- nákup zboží: 3 000 * 21 * 0,7 =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 88 200 Kč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- vybavení prodejny: 30 000 Kč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- internet: 450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  Celkem             240 650 Kč</a:t>
            </a:r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</a:t>
            </a:r>
            <a:r>
              <a:rPr lang="cs-CZ" dirty="0" smtClean="0"/>
              <a:t>- rezerva 10 %:    24 065 Kč</a:t>
            </a:r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Potřebný kapitál celkem: 264 715 Kč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732569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Podnikatel má našetřeno 200 000 Kč. Jestliže potřebuje 264 715 Kč, bude mu 64 715 Kč chybět. </a:t>
            </a:r>
            <a:endParaRPr lang="cs-CZ" dirty="0"/>
          </a:p>
          <a:p>
            <a:pPr marL="0" indent="0">
              <a:buNone/>
            </a:pPr>
            <a:r>
              <a:rPr lang="cs-CZ" b="1" dirty="0" smtClean="0"/>
              <a:t>2. Zdroje kapitálu</a:t>
            </a:r>
          </a:p>
          <a:p>
            <a:pPr marL="0" indent="0">
              <a:buNone/>
            </a:pPr>
            <a:r>
              <a:rPr lang="cs-CZ" dirty="0" smtClean="0"/>
              <a:t>		- vlastní zdroje: 200 000 Kč</a:t>
            </a:r>
          </a:p>
          <a:p>
            <a:pPr marL="0" indent="0">
              <a:buNone/>
            </a:pPr>
            <a:r>
              <a:rPr lang="cs-CZ" dirty="0" smtClean="0"/>
              <a:t>		- cizí zdroje: 64 715 Kč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Podnikatel požádá o poskytnutí úvěru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ve výši 65 000 Kč. Banka žádá 14%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úrok za rok. Úvěr musí to dvou let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splatit.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689478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Roční náklady a výnosy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/>
              <a:t>- tržby: 6 000 * 21 * 12 = 1 512 000 Kč</a:t>
            </a:r>
          </a:p>
          <a:p>
            <a:pPr marL="0" indent="0">
              <a:buNone/>
            </a:pPr>
            <a:r>
              <a:rPr lang="cs-CZ" dirty="0" smtClean="0"/>
              <a:t>- nákup zboží: = 88 200 * 12 = 1 058 400 Kč</a:t>
            </a:r>
          </a:p>
          <a:p>
            <a:pPr marL="0" indent="0">
              <a:buNone/>
            </a:pPr>
            <a:r>
              <a:rPr lang="cs-CZ" dirty="0" smtClean="0"/>
              <a:t>- marže:  1 512 000 * 0,3 = 453 600 Kč</a:t>
            </a:r>
          </a:p>
          <a:p>
            <a:pPr marL="0" indent="0">
              <a:buNone/>
            </a:pPr>
            <a:r>
              <a:rPr lang="cs-CZ" dirty="0" smtClean="0"/>
              <a:t>		- nájem: 10 000 * 12 = 120 000 Kč</a:t>
            </a:r>
          </a:p>
          <a:p>
            <a:pPr marL="0" indent="0">
              <a:buNone/>
            </a:pPr>
            <a:r>
              <a:rPr lang="cs-CZ" dirty="0" smtClean="0"/>
              <a:t>		- energie: 2 000 * 12 = 24 000 Kč</a:t>
            </a:r>
          </a:p>
          <a:p>
            <a:pPr marL="0" indent="0">
              <a:buNone/>
            </a:pPr>
            <a:r>
              <a:rPr lang="cs-CZ" dirty="0" smtClean="0"/>
              <a:t>		- internet: 5 400 Kč</a:t>
            </a:r>
          </a:p>
          <a:p>
            <a:pPr marL="0" indent="0">
              <a:buNone/>
            </a:pPr>
            <a:r>
              <a:rPr lang="cs-CZ" dirty="0" smtClean="0"/>
              <a:t>		- úrok: 9 100 Kč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- splátka úvěru: 32 500 Kč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Náklady celkem: 120 000 + 24 000 +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5 400 + 9 100 + 23 500 = 191 000 Kč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8040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Zisk, výpočet daně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- zisk před zdaněním: 1 512 000 – 1 058 400 –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191 000 = 262 600 Kč</a:t>
            </a:r>
          </a:p>
          <a:p>
            <a:pPr marL="0" indent="0">
              <a:buNone/>
            </a:pPr>
            <a:r>
              <a:rPr lang="cs-CZ" dirty="0" smtClean="0"/>
              <a:t>- daň z příjmů FO: 262 600 * 0,15 = 39 390 Kč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- disponibilní zisk: 262 600 – 39 390 =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   223 210 Kč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0024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Poznámka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Výpočet daně z příjmů FO je zjednodušený, podnikatel může uplatnit slevy. Na druhé straně není v příkladu počítáno placení </a:t>
            </a:r>
            <a:r>
              <a:rPr lang="cs-CZ" dirty="0" err="1" smtClean="0"/>
              <a:t>SaZP</a:t>
            </a:r>
            <a:r>
              <a:rPr lang="cs-CZ" dirty="0" smtClean="0"/>
              <a:t>.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8529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Podnikatel musí začít se svým podnikáním co nejdříve – využít mezery na trhu. Pokud bude rychlý a získá okruh stálých zákazníků, je  			zde </a:t>
            </a:r>
            <a:r>
              <a:rPr lang="cs-CZ" dirty="0"/>
              <a:t>reálná možnost, že až se</a:t>
            </a:r>
          </a:p>
          <a:p>
            <a:pPr marL="0" indent="0">
              <a:buNone/>
            </a:pPr>
            <a:r>
              <a:rPr lang="cs-CZ" dirty="0"/>
              <a:t>		podnikateli podaří splatit </a:t>
            </a:r>
            <a:r>
              <a:rPr lang="cs-CZ" dirty="0" smtClean="0"/>
              <a:t>půjčku, 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		jeho příjmy se zvýší a </a:t>
            </a:r>
            <a:r>
              <a:rPr lang="cs-CZ" dirty="0" smtClean="0"/>
              <a:t>bude </a:t>
            </a:r>
            <a:r>
              <a:rPr lang="cs-CZ" dirty="0"/>
              <a:t>se </a:t>
            </a:r>
          </a:p>
          <a:p>
            <a:pPr marL="0" indent="0">
              <a:buNone/>
            </a:pPr>
            <a:r>
              <a:rPr lang="cs-CZ" dirty="0"/>
              <a:t>		</a:t>
            </a:r>
            <a:r>
              <a:rPr lang="cs-CZ" dirty="0" smtClean="0"/>
              <a:t>mu </a:t>
            </a:r>
            <a:r>
              <a:rPr lang="cs-CZ" dirty="0"/>
              <a:t>dařit.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7540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/>
              <a:t>BELLOVÁ, Jana – BOHANESOVÁ, Eva – ZLÁMAL, Jaroslav. Ekonomie nejen k maturitě: ekonomické výpočty a projekty. 1. vydání. Kralice na Hané: </a:t>
            </a:r>
            <a:r>
              <a:rPr lang="cs-CZ" sz="2000" dirty="0" err="1"/>
              <a:t>Computer</a:t>
            </a:r>
            <a:r>
              <a:rPr lang="cs-CZ" sz="2000" dirty="0"/>
              <a:t> Media, s. r. o., 2008. 22 s. ISBN 978-80-7402-005-6.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5680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576</TotalTime>
  <Words>255</Words>
  <Application>Microsoft Office PowerPoint</Application>
  <PresentationFormat>Předvádění na obrazovce (4:3)</PresentationFormat>
  <Paragraphs>66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Střední průmyslová škola elektrotechnická a informačních technologií Brno   Číslo a název projektu: CZ.1.07/1.5.00/34.0521 – Investice do vzdělání nesou nejvyšší úrok  Autor: Ing. Kamila Pecková Tematická sada: Finanční matematika       Téma:     Podnikatelský rozpočet Číslo materiálu: VY_42_INOVACE_05_05_PEKA</vt:lpstr>
      <vt:lpstr>Prezentace aplikace PowerPoint</vt:lpstr>
      <vt:lpstr>Podklady pro sestavení podnikatelského rozpočtu</vt:lpstr>
      <vt:lpstr>Výpočet potřebného kapitálu</vt:lpstr>
      <vt:lpstr>Prezentace aplikace PowerPoint</vt:lpstr>
      <vt:lpstr>Roční náklady a výnosy</vt:lpstr>
      <vt:lpstr>Zisk, výpočet daně</vt:lpstr>
      <vt:lpstr>Poznámka</vt:lpstr>
      <vt:lpstr>Závěr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průmyslová škola elektrotechnická a informačních technologií Brno   Číslo a název projektu: CZ.1.07/1.5.00/34.0521 – Investice do vzdělání nesou nejvyšší úrok  Autor: Ing. Kamila Pecková Tematická sada: Finanční matematika       Téma:     Podnikatelský rozpočet Číslo materiálu: VY_42_INOVACE_05_XX_PEKA</dc:title>
  <dc:creator>Iapetus</dc:creator>
  <cp:lastModifiedBy>Iapetus</cp:lastModifiedBy>
  <cp:revision>36</cp:revision>
  <dcterms:created xsi:type="dcterms:W3CDTF">2013-08-12T19:32:05Z</dcterms:created>
  <dcterms:modified xsi:type="dcterms:W3CDTF">2014-04-24T20:42:30Z</dcterms:modified>
</cp:coreProperties>
</file>