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2" r:id="rId6"/>
    <p:sldId id="261" r:id="rId7"/>
    <p:sldId id="263" r:id="rId8"/>
    <p:sldId id="264" r:id="rId9"/>
    <p:sldId id="265" r:id="rId10"/>
    <p:sldId id="266" r:id="rId11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46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4B5DF8-A4EE-4577-94C4-4BD52520E998}" type="datetimeFigureOut">
              <a:rPr lang="cs-CZ" smtClean="0"/>
              <a:t>24.4.2014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E9FC17-2ECE-4958-9FB8-C1C8518629E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427050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4B5DF8-A4EE-4577-94C4-4BD52520E998}" type="datetimeFigureOut">
              <a:rPr lang="cs-CZ" smtClean="0"/>
              <a:t>24.4.2014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E9FC17-2ECE-4958-9FB8-C1C8518629E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044630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4B5DF8-A4EE-4577-94C4-4BD52520E998}" type="datetimeFigureOut">
              <a:rPr lang="cs-CZ" smtClean="0"/>
              <a:t>24.4.2014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E9FC17-2ECE-4958-9FB8-C1C8518629E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619426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4B5DF8-A4EE-4577-94C4-4BD52520E998}" type="datetimeFigureOut">
              <a:rPr lang="cs-CZ" smtClean="0"/>
              <a:t>24.4.2014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E9FC17-2ECE-4958-9FB8-C1C8518629E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453167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4B5DF8-A4EE-4577-94C4-4BD52520E998}" type="datetimeFigureOut">
              <a:rPr lang="cs-CZ" smtClean="0"/>
              <a:t>24.4.2014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E9FC17-2ECE-4958-9FB8-C1C8518629E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105572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4B5DF8-A4EE-4577-94C4-4BD52520E998}" type="datetimeFigureOut">
              <a:rPr lang="cs-CZ" smtClean="0"/>
              <a:t>24.4.2014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E9FC17-2ECE-4958-9FB8-C1C8518629E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380139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4B5DF8-A4EE-4577-94C4-4BD52520E998}" type="datetimeFigureOut">
              <a:rPr lang="cs-CZ" smtClean="0"/>
              <a:t>24.4.2014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E9FC17-2ECE-4958-9FB8-C1C8518629E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147851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4B5DF8-A4EE-4577-94C4-4BD52520E998}" type="datetimeFigureOut">
              <a:rPr lang="cs-CZ" smtClean="0"/>
              <a:t>24.4.2014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E9FC17-2ECE-4958-9FB8-C1C8518629E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456324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4B5DF8-A4EE-4577-94C4-4BD52520E998}" type="datetimeFigureOut">
              <a:rPr lang="cs-CZ" smtClean="0"/>
              <a:t>24.4.2014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E9FC17-2ECE-4958-9FB8-C1C8518629E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310738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4B5DF8-A4EE-4577-94C4-4BD52520E998}" type="datetimeFigureOut">
              <a:rPr lang="cs-CZ" smtClean="0"/>
              <a:t>24.4.2014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E9FC17-2ECE-4958-9FB8-C1C8518629E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394055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4B5DF8-A4EE-4577-94C4-4BD52520E998}" type="datetimeFigureOut">
              <a:rPr lang="cs-CZ" smtClean="0"/>
              <a:t>24.4.2014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E9FC17-2ECE-4958-9FB8-C1C8518629E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352892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40000"/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4B5DF8-A4EE-4577-94C4-4BD52520E998}" type="datetimeFigureOut">
              <a:rPr lang="cs-CZ" smtClean="0"/>
              <a:t>24.4.2014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E9FC17-2ECE-4958-9FB8-C1C8518629E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422521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50825" y="1989138"/>
            <a:ext cx="8785225" cy="4535487"/>
          </a:xfrm>
        </p:spPr>
        <p:txBody>
          <a:bodyPr/>
          <a:lstStyle/>
          <a:p>
            <a:pPr eaLnBrk="1" hangingPunct="1"/>
            <a:r>
              <a:rPr lang="cs-CZ" sz="2000" dirty="0" smtClean="0"/>
              <a:t>Střední průmyslová škola elektrotechnická a informačních technologií Brno</a:t>
            </a:r>
            <a:br>
              <a:rPr lang="cs-CZ" sz="2000" dirty="0" smtClean="0"/>
            </a:br>
            <a:r>
              <a:rPr lang="cs-CZ" sz="2000" dirty="0" smtClean="0"/>
              <a:t/>
            </a:r>
            <a:br>
              <a:rPr lang="cs-CZ" sz="2000" dirty="0" smtClean="0"/>
            </a:br>
            <a:r>
              <a:rPr lang="cs-CZ" sz="2000" dirty="0" smtClean="0"/>
              <a:t/>
            </a:r>
            <a:br>
              <a:rPr lang="cs-CZ" sz="2000" dirty="0" smtClean="0"/>
            </a:br>
            <a:r>
              <a:rPr lang="cs-CZ" sz="2000" dirty="0" smtClean="0"/>
              <a:t>Číslo a název projektu:	CZ.1.07/1.5.00/34.0521 – Investice do vzdělání nesou nejvyšší úrok</a:t>
            </a:r>
            <a:br>
              <a:rPr lang="cs-CZ" sz="2000" dirty="0" smtClean="0"/>
            </a:br>
            <a:r>
              <a:rPr lang="cs-CZ" sz="2000" dirty="0" smtClean="0"/>
              <a:t/>
            </a:r>
            <a:br>
              <a:rPr lang="cs-CZ" sz="2000" dirty="0" smtClean="0"/>
            </a:br>
            <a:r>
              <a:rPr lang="cs-CZ" sz="2000" dirty="0" smtClean="0"/>
              <a:t>Autor:	Ing. Kamila Pecková</a:t>
            </a:r>
            <a:br>
              <a:rPr lang="cs-CZ" sz="2000" dirty="0" smtClean="0"/>
            </a:br>
            <a:r>
              <a:rPr lang="cs-CZ" sz="2000" dirty="0" smtClean="0"/>
              <a:t>Tematická sada: Finanční matematika</a:t>
            </a:r>
            <a:br>
              <a:rPr lang="cs-CZ" sz="2000" dirty="0" smtClean="0"/>
            </a:br>
            <a:r>
              <a:rPr lang="cs-CZ" sz="2000" dirty="0" smtClean="0"/>
              <a:t/>
            </a:r>
            <a:br>
              <a:rPr lang="cs-CZ" sz="2000" dirty="0" smtClean="0"/>
            </a:br>
            <a:r>
              <a:rPr lang="cs-CZ" sz="2000" dirty="0" smtClean="0"/>
              <a:t>Téma:	</a:t>
            </a:r>
            <a:r>
              <a:rPr lang="cs-CZ" sz="2000" b="1" dirty="0" smtClean="0"/>
              <a:t>Kapacita</a:t>
            </a:r>
            <a:r>
              <a:rPr lang="cs-CZ" sz="2000" dirty="0" smtClean="0"/>
              <a:t/>
            </a:r>
            <a:br>
              <a:rPr lang="cs-CZ" sz="2000" dirty="0" smtClean="0"/>
            </a:br>
            <a:r>
              <a:rPr lang="cs-CZ" sz="2000" dirty="0" smtClean="0"/>
              <a:t>Číslo materiálu:	</a:t>
            </a:r>
            <a:r>
              <a:rPr lang="cs-CZ" sz="2000" dirty="0" smtClean="0"/>
              <a:t>VY_42_INOVACE_05_07_PEKA</a:t>
            </a:r>
            <a:endParaRPr lang="cs-CZ" sz="2000" dirty="0" smtClean="0"/>
          </a:p>
        </p:txBody>
      </p:sp>
      <p:pic>
        <p:nvPicPr>
          <p:cNvPr id="2051" name="il_fi" descr="OPVK_hor_zakladni_logolink_RGB_cz-1024x22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763" y="249238"/>
            <a:ext cx="7550150" cy="1644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76962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Zdroje: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z="2000" dirty="0"/>
              <a:t>KLÍNSKÝ, Petr – MÜNCH, Otto – CHROMÁ, Danuše. Ekonomika: ekonomická a finanční gramotnost pro střední školy. 2., upravené vydání. Praha: EDUKO nakladatelství, s. r. o., 2010, 2011. 180 s. ISBN 978-80-87204-41-2</a:t>
            </a:r>
            <a:r>
              <a:rPr lang="cs-CZ" sz="2000" dirty="0" smtClean="0"/>
              <a:t>.</a:t>
            </a:r>
          </a:p>
          <a:p>
            <a:r>
              <a:rPr lang="cs-CZ" sz="2000" dirty="0"/>
              <a:t>URL: &lt;http</a:t>
            </a:r>
            <a:r>
              <a:rPr lang="cs-CZ" sz="2000" dirty="0" smtClean="0"/>
              <a:t>://www.srandaweb.com/vyrobni-linka-televizi-23-fotek-2010100145.html</a:t>
            </a:r>
            <a:r>
              <a:rPr lang="cs-CZ" sz="2000" dirty="0"/>
              <a:t>&gt; [cit. </a:t>
            </a:r>
            <a:r>
              <a:rPr lang="cs-CZ" sz="2000" dirty="0" smtClean="0"/>
              <a:t>2014-02-10</a:t>
            </a:r>
            <a:r>
              <a:rPr lang="cs-CZ" sz="2000" dirty="0"/>
              <a:t>].</a:t>
            </a:r>
          </a:p>
          <a:p>
            <a:endParaRPr lang="cs-CZ" dirty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028092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eaLnBrk="1" hangingPunct="1">
              <a:buFontTx/>
              <a:buNone/>
            </a:pPr>
            <a:endParaRPr lang="cs-CZ" sz="2000" dirty="0" smtClean="0"/>
          </a:p>
          <a:p>
            <a:pPr marL="0" indent="0" eaLnBrk="1" hangingPunct="1">
              <a:buFontTx/>
              <a:buNone/>
            </a:pPr>
            <a:r>
              <a:rPr lang="cs-CZ" sz="2000" dirty="0" smtClean="0"/>
              <a:t>Anotace:  Prezentace je určena k doplněný výkladu tematického celku Majetek podniku. </a:t>
            </a:r>
            <a:endParaRPr lang="cs-CZ" sz="2000" dirty="0" smtClean="0"/>
          </a:p>
          <a:p>
            <a:pPr marL="0" indent="0" eaLnBrk="1" hangingPunct="1">
              <a:buFontTx/>
              <a:buNone/>
            </a:pPr>
            <a:endParaRPr lang="cs-CZ" sz="2000" dirty="0" smtClean="0"/>
          </a:p>
          <a:p>
            <a:pPr marL="0" indent="0" eaLnBrk="1" hangingPunct="1">
              <a:buFontTx/>
              <a:buNone/>
            </a:pPr>
            <a:r>
              <a:rPr lang="cs-CZ" sz="2000" dirty="0"/>
              <a:t>	</a:t>
            </a:r>
            <a:r>
              <a:rPr lang="cs-CZ" sz="2000" dirty="0" smtClean="0"/>
              <a:t>	Obsahuje </a:t>
            </a:r>
            <a:r>
              <a:rPr lang="cs-CZ" sz="2000" dirty="0" smtClean="0"/>
              <a:t>vysvětlení termínu, princip </a:t>
            </a:r>
            <a:r>
              <a:rPr lang="cs-CZ" sz="2000" dirty="0" smtClean="0"/>
              <a:t>výpočtu kapacity </a:t>
            </a:r>
            <a:r>
              <a:rPr lang="cs-CZ" sz="2000" dirty="0" smtClean="0"/>
              <a:t>		podniku a příklady na procvičení. </a:t>
            </a:r>
            <a:endParaRPr lang="cs-CZ" sz="2000" dirty="0" smtClean="0"/>
          </a:p>
          <a:p>
            <a:pPr marL="0" indent="0" eaLnBrk="1" hangingPunct="1">
              <a:buFontTx/>
              <a:buNone/>
            </a:pPr>
            <a:r>
              <a:rPr lang="cs-CZ" sz="2000" dirty="0"/>
              <a:t> </a:t>
            </a:r>
            <a:r>
              <a:rPr lang="cs-CZ" sz="2000" dirty="0" smtClean="0"/>
              <a:t> </a:t>
            </a:r>
            <a:r>
              <a:rPr lang="cs-CZ" dirty="0" smtClean="0"/>
              <a:t/>
            </a:r>
            <a:br>
              <a:rPr lang="cs-CZ" dirty="0" smtClean="0"/>
            </a:br>
            <a:endParaRPr lang="cs-CZ" dirty="0" smtClean="0"/>
          </a:p>
        </p:txBody>
      </p:sp>
      <p:pic>
        <p:nvPicPr>
          <p:cNvPr id="3075" name="il_fi" descr="OPVK_hor_zakladni_logolink_RGB_cz-1024x22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9350" y="127000"/>
            <a:ext cx="6807200" cy="148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69589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Kapacita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dirty="0" smtClean="0"/>
              <a:t>Schopnost podniku vytvořit určité množství výrobků nebo poskytnout určité množství služeb za časovou jednotku a za optimálních podmínek 		(dostatečné množství materiálu,</a:t>
            </a:r>
          </a:p>
          <a:p>
            <a:pPr marL="0" indent="0">
              <a:buNone/>
            </a:pPr>
            <a:r>
              <a:rPr lang="cs-CZ" dirty="0"/>
              <a:t>	</a:t>
            </a:r>
            <a:r>
              <a:rPr lang="cs-CZ" dirty="0" smtClean="0"/>
              <a:t>	plynulé dodávky, běžná poruchovost</a:t>
            </a:r>
          </a:p>
          <a:p>
            <a:pPr marL="0" indent="0">
              <a:buNone/>
            </a:pPr>
            <a:r>
              <a:rPr lang="cs-CZ" dirty="0"/>
              <a:t>	</a:t>
            </a:r>
            <a:r>
              <a:rPr lang="cs-CZ" dirty="0" smtClean="0"/>
              <a:t>	strojů).</a:t>
            </a:r>
          </a:p>
          <a:p>
            <a:pPr marL="0" indent="0">
              <a:buNone/>
            </a:pPr>
            <a:r>
              <a:rPr lang="cs-CZ" dirty="0" smtClean="0"/>
              <a:t> </a:t>
            </a:r>
          </a:p>
          <a:p>
            <a:pPr marL="0" indent="0">
              <a:buNone/>
            </a:pPr>
            <a:r>
              <a:rPr lang="cs-CZ" dirty="0"/>
              <a:t>	</a:t>
            </a:r>
            <a:r>
              <a:rPr lang="cs-CZ" dirty="0" smtClean="0"/>
              <a:t>	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331871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Výpočet kapacity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95536" y="1412776"/>
            <a:ext cx="8229600" cy="4997152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r>
              <a:rPr lang="cs-CZ" dirty="0" smtClean="0"/>
              <a:t>Kapacita = plánovaná doba provozu * výkon</a:t>
            </a:r>
          </a:p>
          <a:p>
            <a:pPr marL="0" indent="0">
              <a:buNone/>
            </a:pPr>
            <a:r>
              <a:rPr lang="cs-CZ" dirty="0"/>
              <a:t> </a:t>
            </a:r>
            <a:r>
              <a:rPr lang="cs-CZ" dirty="0" smtClean="0"/>
              <a:t>                   zařízení * počet zařízení</a:t>
            </a:r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r>
              <a:rPr lang="cs-CZ" dirty="0"/>
              <a:t>	</a:t>
            </a:r>
            <a:r>
              <a:rPr lang="cs-CZ" dirty="0" smtClean="0"/>
              <a:t>	Využití kapacita na 100 % není</a:t>
            </a:r>
          </a:p>
          <a:p>
            <a:pPr marL="0" indent="0">
              <a:buNone/>
            </a:pPr>
            <a:r>
              <a:rPr lang="cs-CZ" dirty="0"/>
              <a:t>		</a:t>
            </a:r>
            <a:r>
              <a:rPr lang="cs-CZ" dirty="0" smtClean="0"/>
              <a:t>v praxi možné. Podnik plánuje</a:t>
            </a:r>
          </a:p>
          <a:p>
            <a:pPr marL="0" indent="0">
              <a:buNone/>
            </a:pPr>
            <a:r>
              <a:rPr lang="cs-CZ" dirty="0"/>
              <a:t>	</a:t>
            </a:r>
            <a:r>
              <a:rPr lang="cs-CZ" dirty="0" smtClean="0"/>
              <a:t>	optimální využití kapacity, pak zjišťuje</a:t>
            </a:r>
          </a:p>
          <a:p>
            <a:pPr marL="0" indent="0">
              <a:buNone/>
            </a:pPr>
            <a:r>
              <a:rPr lang="cs-CZ" dirty="0"/>
              <a:t>	</a:t>
            </a:r>
            <a:r>
              <a:rPr lang="cs-CZ" dirty="0" smtClean="0"/>
              <a:t>	skutečné využití a procento splnění</a:t>
            </a:r>
          </a:p>
          <a:p>
            <a:pPr marL="0" indent="0">
              <a:buNone/>
            </a:pPr>
            <a:r>
              <a:rPr lang="cs-CZ" dirty="0"/>
              <a:t>	</a:t>
            </a:r>
            <a:r>
              <a:rPr lang="cs-CZ" dirty="0" smtClean="0"/>
              <a:t>	plánu.</a:t>
            </a:r>
          </a:p>
          <a:p>
            <a:pPr marL="0" indent="0">
              <a:buNone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036954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Využití kapacity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cs-CZ" b="1" dirty="0" smtClean="0"/>
              <a:t>Plánované využití kapacity </a:t>
            </a:r>
            <a:r>
              <a:rPr lang="cs-CZ" dirty="0" smtClean="0"/>
              <a:t>=</a:t>
            </a:r>
          </a:p>
          <a:p>
            <a:pPr marL="0" indent="0">
              <a:buNone/>
            </a:pPr>
            <a:r>
              <a:rPr lang="cs-CZ" dirty="0" smtClean="0"/>
              <a:t>			plánovaná produkce</a:t>
            </a:r>
          </a:p>
          <a:p>
            <a:pPr marL="0" indent="0">
              <a:buNone/>
            </a:pPr>
            <a:r>
              <a:rPr lang="cs-CZ" dirty="0" smtClean="0"/>
              <a:t>			---------------------------  * 100</a:t>
            </a:r>
            <a:endParaRPr lang="cs-CZ" dirty="0"/>
          </a:p>
          <a:p>
            <a:pPr marL="0" indent="0">
              <a:buNone/>
            </a:pPr>
            <a:r>
              <a:rPr lang="cs-CZ" dirty="0" smtClean="0"/>
              <a:t>			          kapacita</a:t>
            </a:r>
          </a:p>
          <a:p>
            <a:pPr marL="0" indent="0">
              <a:buNone/>
            </a:pPr>
            <a:r>
              <a:rPr lang="cs-CZ" dirty="0"/>
              <a:t>	</a:t>
            </a:r>
            <a:r>
              <a:rPr lang="cs-CZ" dirty="0" smtClean="0"/>
              <a:t>	</a:t>
            </a:r>
            <a:r>
              <a:rPr lang="cs-CZ" b="1" dirty="0" smtClean="0"/>
              <a:t>Skutečné využití kapacity </a:t>
            </a:r>
            <a:r>
              <a:rPr lang="cs-CZ" dirty="0" smtClean="0"/>
              <a:t>=</a:t>
            </a:r>
          </a:p>
          <a:p>
            <a:pPr marL="0" indent="0">
              <a:buNone/>
            </a:pPr>
            <a:r>
              <a:rPr lang="cs-CZ" dirty="0" smtClean="0"/>
              <a:t> 			plánovaná </a:t>
            </a:r>
            <a:r>
              <a:rPr lang="cs-CZ" dirty="0"/>
              <a:t>produkce</a:t>
            </a:r>
          </a:p>
          <a:p>
            <a:pPr marL="0" indent="0">
              <a:buNone/>
            </a:pPr>
            <a:r>
              <a:rPr lang="cs-CZ" dirty="0"/>
              <a:t>			---------------------------  * 100</a:t>
            </a:r>
          </a:p>
          <a:p>
            <a:pPr marL="0" indent="0">
              <a:buNone/>
            </a:pPr>
            <a:r>
              <a:rPr lang="cs-CZ" dirty="0"/>
              <a:t>			          </a:t>
            </a:r>
            <a:r>
              <a:rPr lang="cs-CZ" dirty="0" smtClean="0"/>
              <a:t>kapacita                                       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059920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Příklad 1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484784"/>
            <a:ext cx="8229600" cy="4641379"/>
          </a:xfrm>
        </p:spPr>
        <p:txBody>
          <a:bodyPr/>
          <a:lstStyle/>
          <a:p>
            <a:pPr marL="0" indent="0">
              <a:buNone/>
            </a:pPr>
            <a:r>
              <a:rPr lang="cs-CZ" dirty="0" smtClean="0"/>
              <a:t>Podnik má 4 stejné výrobní linky na výrobu televizí. Maximální výkon jedné jsou 3 výrobky za hodinu. Firma vyrábí v dvousměnném provozu (16 h). Vypočítejte kapacitu.</a:t>
            </a:r>
          </a:p>
          <a:p>
            <a:pPr marL="0" indent="0">
              <a:buNone/>
            </a:pPr>
            <a:r>
              <a:rPr lang="cs-CZ" dirty="0"/>
              <a:t>	</a:t>
            </a:r>
            <a:r>
              <a:rPr lang="cs-CZ" dirty="0" smtClean="0"/>
              <a:t>		</a:t>
            </a:r>
            <a:endParaRPr lang="cs-CZ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3645024"/>
            <a:ext cx="4044172" cy="24871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09228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793507"/>
          </a:xfrm>
        </p:spPr>
        <p:txBody>
          <a:bodyPr/>
          <a:lstStyle/>
          <a:p>
            <a:pPr marL="0" indent="0">
              <a:buNone/>
            </a:pPr>
            <a:r>
              <a:rPr lang="cs-CZ" dirty="0"/>
              <a:t>Řešení: </a:t>
            </a:r>
            <a:endParaRPr lang="cs-CZ" dirty="0" smtClean="0"/>
          </a:p>
          <a:p>
            <a:pPr marL="0" indent="0">
              <a:buNone/>
            </a:pPr>
            <a:r>
              <a:rPr lang="cs-CZ" dirty="0" smtClean="0"/>
              <a:t>plánovaná </a:t>
            </a:r>
            <a:r>
              <a:rPr lang="cs-CZ" dirty="0"/>
              <a:t>doba provozu = </a:t>
            </a:r>
            <a:r>
              <a:rPr lang="cs-CZ" dirty="0" smtClean="0"/>
              <a:t>252 </a:t>
            </a:r>
            <a:r>
              <a:rPr lang="cs-CZ" dirty="0"/>
              <a:t>pracovních dní – 10 dní </a:t>
            </a:r>
            <a:r>
              <a:rPr lang="cs-CZ" dirty="0" smtClean="0"/>
              <a:t>celozávodní </a:t>
            </a:r>
            <a:r>
              <a:rPr lang="cs-CZ" dirty="0"/>
              <a:t>dovolené – 2 dny </a:t>
            </a:r>
            <a:r>
              <a:rPr lang="cs-CZ" dirty="0" smtClean="0"/>
              <a:t>plánované </a:t>
            </a:r>
            <a:r>
              <a:rPr lang="cs-CZ" dirty="0"/>
              <a:t>opravy = 240 dnů</a:t>
            </a:r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r>
              <a:rPr lang="cs-CZ" dirty="0" smtClean="0"/>
              <a:t>		240 * 16 = 3 840 hodiny provozu</a:t>
            </a:r>
          </a:p>
          <a:p>
            <a:pPr marL="0" indent="0">
              <a:buNone/>
            </a:pPr>
            <a:r>
              <a:rPr lang="cs-CZ" dirty="0" smtClean="0"/>
              <a:t>		Kapacita = 3 840 * 4 * 3 = 46 080 		výrobků</a:t>
            </a:r>
          </a:p>
          <a:p>
            <a:pPr marL="0" indent="0">
              <a:buNone/>
            </a:pPr>
            <a:r>
              <a:rPr lang="cs-CZ" dirty="0" smtClean="0"/>
              <a:t>		Kapacita firmy je 46 080 výrobků 			ročně.</a:t>
            </a:r>
          </a:p>
          <a:p>
            <a:pPr marL="0" indent="0">
              <a:buNone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6260037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Příklad 2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cs-CZ" dirty="0" err="1" smtClean="0"/>
              <a:t>Fotolab</a:t>
            </a:r>
            <a:r>
              <a:rPr lang="cs-CZ" dirty="0" smtClean="0"/>
              <a:t> má měsíční kapacitu 1 800 fotografií 9 x 13 cm. Plánoval vytisknout 1 500 fotografií, ve skutečnosti vytiskl pouze 1300 fotografií. </a:t>
            </a:r>
          </a:p>
          <a:p>
            <a:pPr marL="0" indent="0">
              <a:buNone/>
            </a:pPr>
            <a:r>
              <a:rPr lang="cs-CZ" dirty="0" smtClean="0"/>
              <a:t>			Vypočítejte plánované a 				skutečné využití kapacity.</a:t>
            </a:r>
          </a:p>
          <a:p>
            <a:pPr marL="0" indent="0">
              <a:buNone/>
            </a:pPr>
            <a:r>
              <a:rPr lang="cs-CZ" dirty="0"/>
              <a:t>	</a:t>
            </a:r>
            <a:r>
              <a:rPr lang="cs-CZ" dirty="0" smtClean="0"/>
              <a:t>	</a:t>
            </a:r>
            <a:r>
              <a:rPr lang="cs-CZ" sz="3000" dirty="0"/>
              <a:t>	</a:t>
            </a:r>
            <a:r>
              <a:rPr lang="cs-CZ" sz="3000" dirty="0" smtClean="0"/>
              <a:t>	</a:t>
            </a:r>
            <a:r>
              <a:rPr lang="cs-CZ" dirty="0"/>
              <a:t>	</a:t>
            </a:r>
            <a:r>
              <a:rPr lang="cs-CZ" dirty="0" smtClean="0"/>
              <a:t>	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77490476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5361459"/>
          </a:xfrm>
        </p:spPr>
        <p:txBody>
          <a:bodyPr/>
          <a:lstStyle/>
          <a:p>
            <a:pPr marL="0" indent="0">
              <a:buNone/>
            </a:pPr>
            <a:r>
              <a:rPr lang="cs-CZ" dirty="0"/>
              <a:t>Řešení:</a:t>
            </a:r>
          </a:p>
          <a:p>
            <a:pPr marL="0" indent="0">
              <a:buNone/>
            </a:pPr>
            <a:r>
              <a:rPr lang="cs-CZ" dirty="0" smtClean="0"/>
              <a:t>Plánované </a:t>
            </a:r>
            <a:r>
              <a:rPr lang="cs-CZ" dirty="0"/>
              <a:t>využití: (1 </a:t>
            </a:r>
            <a:r>
              <a:rPr lang="cs-CZ" dirty="0" smtClean="0"/>
              <a:t>500/1 800</a:t>
            </a:r>
            <a:r>
              <a:rPr lang="cs-CZ" dirty="0"/>
              <a:t>) * </a:t>
            </a:r>
            <a:r>
              <a:rPr lang="cs-CZ" dirty="0" smtClean="0"/>
              <a:t>100 = 83 %</a:t>
            </a:r>
          </a:p>
          <a:p>
            <a:pPr marL="0" indent="0">
              <a:buNone/>
            </a:pPr>
            <a:r>
              <a:rPr lang="cs-CZ" dirty="0" smtClean="0"/>
              <a:t>Skutečné využití: (1 300/1 800) * 100 = 72 %</a:t>
            </a:r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r>
              <a:rPr lang="cs-CZ" dirty="0"/>
              <a:t>	</a:t>
            </a:r>
            <a:r>
              <a:rPr lang="cs-CZ" dirty="0" smtClean="0"/>
              <a:t>	</a:t>
            </a:r>
            <a:r>
              <a:rPr lang="cs-CZ" dirty="0" err="1" smtClean="0"/>
              <a:t>Fotolab</a:t>
            </a:r>
            <a:r>
              <a:rPr lang="cs-CZ" dirty="0" smtClean="0"/>
              <a:t> plánoval využít kapacitu </a:t>
            </a:r>
          </a:p>
          <a:p>
            <a:pPr marL="0" indent="0">
              <a:buNone/>
            </a:pPr>
            <a:r>
              <a:rPr lang="cs-CZ" dirty="0"/>
              <a:t>	</a:t>
            </a:r>
            <a:r>
              <a:rPr lang="cs-CZ" dirty="0" smtClean="0"/>
              <a:t>	zařízení na 83 %, ve skutečnosti ji</a:t>
            </a:r>
          </a:p>
          <a:p>
            <a:pPr marL="0" indent="0">
              <a:buNone/>
            </a:pPr>
            <a:r>
              <a:rPr lang="cs-CZ" dirty="0"/>
              <a:t>	</a:t>
            </a:r>
            <a:r>
              <a:rPr lang="cs-CZ" dirty="0" smtClean="0"/>
              <a:t>	využil na 72 %.</a:t>
            </a:r>
            <a:endParaRPr lang="cs-CZ" dirty="0"/>
          </a:p>
          <a:p>
            <a:pPr marL="0" indent="0">
              <a:buNone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120885428"/>
      </p:ext>
    </p:extLst>
  </p:cSld>
  <p:clrMapOvr>
    <a:masterClrMapping/>
  </p:clrMapOvr>
</p:sld>
</file>

<file path=ppt/theme/theme1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525</TotalTime>
  <Words>232</Words>
  <Application>Microsoft Office PowerPoint</Application>
  <PresentationFormat>Předvádění na obrazovce (4:3)</PresentationFormat>
  <Paragraphs>54</Paragraphs>
  <Slides>10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10</vt:i4>
      </vt:variant>
    </vt:vector>
  </HeadingPairs>
  <TitlesOfParts>
    <vt:vector size="11" baseType="lpstr">
      <vt:lpstr>Motiv systému Office</vt:lpstr>
      <vt:lpstr>Střední průmyslová škola elektrotechnická a informačních technologií Brno   Číslo a název projektu: CZ.1.07/1.5.00/34.0521 – Investice do vzdělání nesou nejvyšší úrok  Autor: Ing. Kamila Pecková Tematická sada: Finanční matematika  Téma: Kapacita Číslo materiálu: VY_42_INOVACE_05_07_PEKA</vt:lpstr>
      <vt:lpstr>Prezentace aplikace PowerPoint</vt:lpstr>
      <vt:lpstr>Kapacita</vt:lpstr>
      <vt:lpstr>Výpočet kapacity</vt:lpstr>
      <vt:lpstr>Využití kapacity</vt:lpstr>
      <vt:lpstr>Příklad 1</vt:lpstr>
      <vt:lpstr>Prezentace aplikace PowerPoint</vt:lpstr>
      <vt:lpstr>Příklad 2</vt:lpstr>
      <vt:lpstr>Prezentace aplikace PowerPoint</vt:lpstr>
      <vt:lpstr>Zdroje: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Střední průmyslová škola elektrotechnická a informačních technologií Brno   Číslo a název projektu: CZ.1.07/1.5.00/34.0521 – Investice do vzdělání nesou nejvyšší úrok  Autor: Ing. Kamila Pecková Tematická sada: Finanční matematika  Téma: Kapacita Číslo materiálu: VY_42_INOVACE_05_XX_PEKA</dc:title>
  <dc:creator>iapetus</dc:creator>
  <cp:lastModifiedBy>Iapetus</cp:lastModifiedBy>
  <cp:revision>14</cp:revision>
  <dcterms:created xsi:type="dcterms:W3CDTF">2014-01-02T17:24:27Z</dcterms:created>
  <dcterms:modified xsi:type="dcterms:W3CDTF">2014-04-24T20:27:44Z</dcterms:modified>
</cp:coreProperties>
</file>