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5" r:id="rId6"/>
    <p:sldId id="269" r:id="rId7"/>
    <p:sldId id="262" r:id="rId8"/>
    <p:sldId id="263" r:id="rId9"/>
    <p:sldId id="264" r:id="rId10"/>
    <p:sldId id="266" r:id="rId11"/>
    <p:sldId id="267" r:id="rId12"/>
    <p:sldId id="270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4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FDD8-017F-45CB-8C6C-121296AA44E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82749-92E8-4144-AAF8-17490698836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6984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FDD8-017F-45CB-8C6C-121296AA44E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82749-92E8-4144-AAF8-17490698836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26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FDD8-017F-45CB-8C6C-121296AA44E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82749-92E8-4144-AAF8-17490698836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1657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FDD8-017F-45CB-8C6C-121296AA44E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82749-92E8-4144-AAF8-17490698836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6658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FDD8-017F-45CB-8C6C-121296AA44E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82749-92E8-4144-AAF8-17490698836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686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FDD8-017F-45CB-8C6C-121296AA44E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82749-92E8-4144-AAF8-17490698836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1486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FDD8-017F-45CB-8C6C-121296AA44E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82749-92E8-4144-AAF8-17490698836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1152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FDD8-017F-45CB-8C6C-121296AA44E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82749-92E8-4144-AAF8-17490698836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5527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FDD8-017F-45CB-8C6C-121296AA44E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82749-92E8-4144-AAF8-17490698836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5219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FDD8-017F-45CB-8C6C-121296AA44E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82749-92E8-4144-AAF8-17490698836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7854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6FDD8-017F-45CB-8C6C-121296AA44E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82749-92E8-4144-AAF8-17490698836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4646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6FDD8-017F-45CB-8C6C-121296AA44EA}" type="datetimeFigureOut">
              <a:rPr lang="cs-CZ" smtClean="0"/>
              <a:pPr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82749-92E8-4144-AAF8-17490698836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333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pPr eaLnBrk="1" hangingPunct="1"/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Autor:	Ing. Kamila Pecková</a:t>
            </a:r>
            <a:br>
              <a:rPr lang="cs-CZ" sz="2000" dirty="0" smtClean="0"/>
            </a:br>
            <a:r>
              <a:rPr lang="cs-CZ" sz="2000" dirty="0" smtClean="0"/>
              <a:t>Tematická sada: Finanční matematika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Téma:	</a:t>
            </a:r>
            <a:r>
              <a:rPr lang="cs-CZ" sz="2000" b="1" dirty="0" smtClean="0"/>
              <a:t>Rovnoměrné odpisy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materiálu:	</a:t>
            </a:r>
            <a:r>
              <a:rPr lang="cs-CZ" sz="2000" dirty="0" smtClean="0"/>
              <a:t>VY_42_INOVACE_05_08_PEKA</a:t>
            </a:r>
            <a:endParaRPr lang="cs-CZ" sz="2000" dirty="0" smtClean="0"/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830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Výpočet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                              890 000 * 11        </a:t>
            </a:r>
          </a:p>
          <a:p>
            <a:pPr>
              <a:buNone/>
            </a:pPr>
            <a:r>
              <a:rPr lang="cs-CZ" dirty="0" smtClean="0"/>
              <a:t>Odpis v 1. roce: ------------------ = 97 900 Kč</a:t>
            </a:r>
          </a:p>
          <a:p>
            <a:pPr>
              <a:buNone/>
            </a:pPr>
            <a:r>
              <a:rPr lang="cs-CZ" dirty="0" smtClean="0"/>
              <a:t>                                     100</a:t>
            </a:r>
          </a:p>
          <a:p>
            <a:pPr>
              <a:buNone/>
            </a:pPr>
            <a:r>
              <a:rPr lang="cs-CZ" dirty="0" smtClean="0"/>
              <a:t>				                         890 000 * 22,25</a:t>
            </a:r>
          </a:p>
          <a:p>
            <a:pPr>
              <a:buNone/>
            </a:pPr>
            <a:r>
              <a:rPr lang="cs-CZ" dirty="0" smtClean="0"/>
              <a:t>	         Odpis v dalších letech = --------------------- =</a:t>
            </a:r>
          </a:p>
          <a:p>
            <a:pPr>
              <a:buNone/>
            </a:pPr>
            <a:r>
              <a:rPr lang="cs-CZ" dirty="0" smtClean="0"/>
              <a:t>                                                                  100</a:t>
            </a:r>
          </a:p>
          <a:p>
            <a:pPr>
              <a:buNone/>
            </a:pPr>
            <a:r>
              <a:rPr lang="cs-CZ" dirty="0" smtClean="0"/>
              <a:t>						   = 198 025 Kč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Tabulka odpisů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1268760"/>
            <a:ext cx="8229600" cy="5030019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1112838" y="1997075"/>
          <a:ext cx="9432925" cy="415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Dokument" r:id="rId3" imgW="5919243" imgH="2607672" progId="Word.Document.12">
                  <p:embed/>
                </p:oleObj>
              </mc:Choice>
              <mc:Fallback>
                <p:oleObj name="Dokument" r:id="rId3" imgW="5919243" imgH="2607672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2838" y="1997075"/>
                        <a:ext cx="9432925" cy="415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zákon </a:t>
            </a:r>
            <a:r>
              <a:rPr lang="pl-PL" dirty="0"/>
              <a:t>č. 586/1992 Sb., o daních z příjmů </a:t>
            </a:r>
          </a:p>
          <a:p>
            <a:r>
              <a:rPr lang="cs-CZ" dirty="0" smtClean="0"/>
              <a:t>archiv autorky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4985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Anotace:  Prezentace je určena k doplněný výkladu tematického celku odpisy dlouhodobého majetku – rovnoměrné odepisování. </a:t>
            </a:r>
            <a:endParaRPr lang="cs-CZ" sz="2000" dirty="0" smtClean="0"/>
          </a:p>
          <a:p>
            <a:pPr marL="0" indent="0" eaLnBrk="1" hangingPunct="1">
              <a:buFontTx/>
              <a:buNone/>
            </a:pPr>
            <a:endParaRPr lang="cs-CZ" sz="2000" dirty="0"/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Obsahuje princip výpočtu rovnoměrných odpisů – vzorec,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vysvětlení postupu, výpočet odpisů a zůstatkové ceny.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Lze ji využít k doplnění problematiky odpisů, ale také jako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motivace pro studenty k samostatnému výpočtu odpisů.</a:t>
            </a:r>
          </a:p>
          <a:p>
            <a:pPr marL="0" indent="0" eaLnBrk="1" hangingPunct="1">
              <a:buFontTx/>
              <a:buNone/>
            </a:pPr>
            <a:r>
              <a:rPr lang="cs-CZ" sz="2000" dirty="0"/>
              <a:t> </a:t>
            </a:r>
            <a:r>
              <a:rPr lang="cs-CZ" sz="2000" dirty="0" smtClean="0"/>
              <a:t> 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50" y="127000"/>
            <a:ext cx="6807200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954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Pořizovací cena (PC)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Pořizovací cena dlouhodobého majetku se skládá z ceny pořízení a dalších nákladů, které souvisí s uvedením do užívání.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341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Příklad: cena pořízení soustruhu je 160 000 Kč, cena dopravy 2 000 Kč, za montáž bylo zaplaceno 1 500 Kč.</a:t>
            </a:r>
          </a:p>
          <a:p>
            <a:pPr marL="0" indent="0">
              <a:buNone/>
            </a:pPr>
            <a:r>
              <a:rPr lang="cs-CZ" dirty="0" smtClean="0"/>
              <a:t>Jaká je pořizovací cena soustruhu?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		Řešení: 160 000 + 2 000 + 1 500 = 		163 500 Kč</a:t>
            </a:r>
          </a:p>
          <a:p>
            <a:pPr marL="0" indent="0">
              <a:buNone/>
            </a:pPr>
            <a:r>
              <a:rPr lang="cs-CZ" dirty="0" smtClean="0"/>
              <a:t>		Pořizovací cena soustruhu je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163 500 Kč.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86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Výpočet rovnoměrných (lineárních) odpisů: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267744" y="2132856"/>
            <a:ext cx="6419056" cy="3993307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cs-CZ" dirty="0" smtClean="0"/>
              <a:t>Zařazení dlouhodobého majetku do odpisové skupiny – počet let odepisování (Zákon o dani              z příjmů)</a:t>
            </a:r>
          </a:p>
          <a:p>
            <a:pPr marL="514350" indent="-514350">
              <a:buAutoNum type="arabicPeriod"/>
            </a:pPr>
            <a:r>
              <a:rPr lang="cs-CZ" dirty="0" smtClean="0"/>
              <a:t>Vyhledání roční odpisové sazby</a:t>
            </a:r>
          </a:p>
          <a:p>
            <a:pPr marL="514350" indent="-514350">
              <a:buAutoNum type="arabicPeriod"/>
            </a:pPr>
            <a:r>
              <a:rPr lang="cs-CZ" dirty="0" smtClean="0"/>
              <a:t>Výpočet ročního odpisu</a:t>
            </a:r>
          </a:p>
          <a:p>
            <a:pPr marL="514350" indent="-514350">
              <a:buAutoNum type="arabicPeriod"/>
            </a:pP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Doba odepisování DHM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331640" y="2276872"/>
          <a:ext cx="8244407" cy="40111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Dokument" r:id="rId3" imgW="5919243" imgH="2983030" progId="Word.Document.12">
                  <p:embed/>
                </p:oleObj>
              </mc:Choice>
              <mc:Fallback>
                <p:oleObj name="Dokument" r:id="rId3" imgW="5919243" imgH="2983030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2276872"/>
                        <a:ext cx="8244407" cy="40111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Roční odpisová sazba (ROS)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Pro odpisové skupiny stanoví zákon procento roční odpisové sazby:</a:t>
            </a:r>
          </a:p>
          <a:p>
            <a:pPr marL="0" indent="0">
              <a:buNone/>
            </a:pPr>
            <a:r>
              <a:rPr lang="cs-CZ" dirty="0" smtClean="0"/>
              <a:t>		</a:t>
            </a:r>
            <a:endParaRPr lang="cs-CZ" dirty="0"/>
          </a:p>
          <a:p>
            <a:pPr marL="0" indent="0">
              <a:buNone/>
            </a:pPr>
            <a:r>
              <a:rPr lang="cs-CZ" dirty="0" smtClean="0"/>
              <a:t>		</a:t>
            </a:r>
          </a:p>
          <a:p>
            <a:pPr marL="0" indent="0">
              <a:buNone/>
            </a:pPr>
            <a:endParaRPr lang="cs-CZ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124601"/>
              </p:ext>
            </p:extLst>
          </p:nvPr>
        </p:nvGraphicFramePr>
        <p:xfrm>
          <a:off x="2699792" y="2996952"/>
          <a:ext cx="6098425" cy="36401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6283"/>
                <a:gridCol w="2091071"/>
                <a:gridCol w="2091071"/>
              </a:tblGrid>
              <a:tr h="44990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Odpisová skupina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Roční odpisová sazba v %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459717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v 1. roce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v dalších letech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499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1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20,00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40,00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499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2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11,00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22,25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499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3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5,50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10,50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499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4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2,15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5,15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499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5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1,40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3,40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810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6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>
                          <a:effectLst/>
                        </a:rPr>
                        <a:t>1,02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dirty="0">
                          <a:effectLst/>
                        </a:rPr>
                        <a:t>2,02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943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Výpočet </a:t>
            </a:r>
            <a:r>
              <a:rPr lang="cs-CZ" smtClean="0"/>
              <a:t>rovnoměrného odpisu DHM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               		       PC * ROS</a:t>
            </a:r>
            <a:endParaRPr lang="cs-CZ" dirty="0"/>
          </a:p>
          <a:p>
            <a:pPr marL="0" indent="0">
              <a:buNone/>
            </a:pPr>
            <a:r>
              <a:rPr lang="cs-CZ" dirty="0" smtClean="0"/>
              <a:t>		Odpis = --------------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			100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	</a:t>
            </a:r>
            <a:endParaRPr lang="cs-CZ" dirty="0"/>
          </a:p>
        </p:txBody>
      </p:sp>
      <p:pic>
        <p:nvPicPr>
          <p:cNvPr id="22532" name="Picture 4" descr="F:\finanční matematika\au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3861048"/>
            <a:ext cx="3114859" cy="2376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3716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Vypočtěte rovnoměrné odpisy osobního auta     v pořizovací ceně 890 000 Kč. 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		Řešení: Osobní automobil je zařazen</a:t>
            </a:r>
          </a:p>
          <a:p>
            <a:pPr marL="0" indent="0">
              <a:buNone/>
            </a:pPr>
            <a:r>
              <a:rPr lang="cs-CZ" dirty="0" smtClean="0"/>
              <a:t>		do 2. odpisové skupiny, bude </a:t>
            </a:r>
          </a:p>
          <a:p>
            <a:pPr marL="0" indent="0">
              <a:buNone/>
            </a:pPr>
            <a:r>
              <a:rPr lang="cs-CZ" dirty="0" smtClean="0"/>
              <a:t>		odepisován 5 let. ROS v 1. roce je</a:t>
            </a:r>
          </a:p>
          <a:p>
            <a:pPr marL="0" indent="0">
              <a:buNone/>
            </a:pPr>
            <a:r>
              <a:rPr lang="cs-CZ" dirty="0" smtClean="0"/>
              <a:t>		11, v dalších letech 22,25.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6371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</TotalTime>
  <Words>216</Words>
  <Application>Microsoft Office PowerPoint</Application>
  <PresentationFormat>Předvádění na obrazovce (4:3)</PresentationFormat>
  <Paragraphs>77</Paragraphs>
  <Slides>12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4" baseType="lpstr">
      <vt:lpstr>Motiv systému Office</vt:lpstr>
      <vt:lpstr>Dokument</vt:lpstr>
      <vt:lpstr>Střední průmyslová škola elektrotechnická a informačních technologií Brno   Číslo a název projektu: CZ.1.07/1.5.00/34.0521 – Investice do vzdělání nesou nejvyšší úrok  Autor: Ing. Kamila Pecková Tematická sada: Finanční matematika  Téma: Rovnoměrné odpisy Číslo materiálu: VY_42_INOVACE_05_08_PEKA</vt:lpstr>
      <vt:lpstr>Prezentace aplikace PowerPoint</vt:lpstr>
      <vt:lpstr>Pořizovací cena (PC)</vt:lpstr>
      <vt:lpstr>Prezentace aplikace PowerPoint</vt:lpstr>
      <vt:lpstr>Výpočet rovnoměrných (lineárních) odpisů:</vt:lpstr>
      <vt:lpstr>Doba odepisování DHM</vt:lpstr>
      <vt:lpstr>Roční odpisová sazba (ROS)</vt:lpstr>
      <vt:lpstr>Výpočet rovnoměrného odpisu DHM</vt:lpstr>
      <vt:lpstr>Příklad:</vt:lpstr>
      <vt:lpstr>Výpočet</vt:lpstr>
      <vt:lpstr>Tabulka odpisů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nesou nejvyšší úrok  Autor: Ing. Kamila Pecková Tematická sada: Finanční matematika  Téma: Rovnoměrné odpisy Číslo materiálu: VY_32_INOVACE_01_01</dc:title>
  <dc:creator>Iapetus</dc:creator>
  <cp:lastModifiedBy>Iapetus</cp:lastModifiedBy>
  <cp:revision>38</cp:revision>
  <dcterms:created xsi:type="dcterms:W3CDTF">2013-06-10T21:42:14Z</dcterms:created>
  <dcterms:modified xsi:type="dcterms:W3CDTF">2014-04-24T20:51:33Z</dcterms:modified>
</cp:coreProperties>
</file>