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4" r:id="rId6"/>
    <p:sldId id="261" r:id="rId7"/>
    <p:sldId id="268" r:id="rId8"/>
    <p:sldId id="263" r:id="rId9"/>
    <p:sldId id="266" r:id="rId10"/>
    <p:sldId id="267" r:id="rId11"/>
    <p:sldId id="262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834255-F993-453F-8FDA-5BB582F0AC1A}" type="datetimeFigureOut">
              <a:rPr lang="cs-CZ"/>
              <a:pPr>
                <a:defRPr/>
              </a:pPr>
              <a:t>24.4.2014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D7E248-54EB-480B-86C3-B2C724BC3BB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806928-7A15-41E6-A385-6E17FAC97986}" type="datetimeFigureOut">
              <a:rPr lang="cs-CZ"/>
              <a:pPr>
                <a:defRPr/>
              </a:pPr>
              <a:t>24.4.2014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D4A39C-8033-471A-BC23-209CC6ED7A2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537F51-BCEA-414F-8324-08B088DC9070}" type="datetimeFigureOut">
              <a:rPr lang="cs-CZ"/>
              <a:pPr>
                <a:defRPr/>
              </a:pPr>
              <a:t>24.4.2014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78B8D0-1ADF-4D6D-A9D9-C278BED344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EB3155-5529-405A-89DE-0EE6DF15461D}" type="datetimeFigureOut">
              <a:rPr lang="cs-CZ"/>
              <a:pPr>
                <a:defRPr/>
              </a:pPr>
              <a:t>24.4.2014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60BCC5-7B4E-4D53-9FD2-91CE9827C3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410ACC-6423-4B7D-98F4-096DBD273A87}" type="datetimeFigureOut">
              <a:rPr lang="cs-CZ"/>
              <a:pPr>
                <a:defRPr/>
              </a:pPr>
              <a:t>24.4.2014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9658F7-F3DA-4F91-B7C5-68AE3C2A75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D25ABA-5A22-4C99-AB13-D7BBCA590D78}" type="datetimeFigureOut">
              <a:rPr lang="cs-CZ"/>
              <a:pPr>
                <a:defRPr/>
              </a:pPr>
              <a:t>24.4.2014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E1BFDD-074B-406C-8888-27596DCD30E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F5369D-C123-44A6-92B8-75FF3CBC1C3C}" type="datetimeFigureOut">
              <a:rPr lang="cs-CZ"/>
              <a:pPr>
                <a:defRPr/>
              </a:pPr>
              <a:t>24.4.2014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166652-BCD3-42B1-890E-03BAA737785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298C7F-3147-4E8A-AA81-49E018D8664D}" type="datetimeFigureOut">
              <a:rPr lang="cs-CZ"/>
              <a:pPr>
                <a:defRPr/>
              </a:pPr>
              <a:t>24.4.2014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50F8D6-D400-4C8A-9144-A1F43554FE6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FDBEC1-0A9B-4874-B9AC-43FDECD2CBA9}" type="datetimeFigureOut">
              <a:rPr lang="cs-CZ"/>
              <a:pPr>
                <a:defRPr/>
              </a:pPr>
              <a:t>24.4.2014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783C5C-3471-4220-BB03-4CF5E03FA48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41B56A-CA55-4C1D-8DDD-23BAC31594DF}" type="datetimeFigureOut">
              <a:rPr lang="cs-CZ"/>
              <a:pPr>
                <a:defRPr/>
              </a:pPr>
              <a:t>24.4.2014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CBA960-9F81-4A4B-B32B-0C2BA817C4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8BBBDB-F11B-4721-96E4-20B0486FBC96}" type="datetimeFigureOut">
              <a:rPr lang="cs-CZ"/>
              <a:pPr>
                <a:defRPr/>
              </a:pPr>
              <a:t>24.4.2014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CFC47A-9508-44FF-88F0-C8E1079FD0D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40000"/>
            <a:lum/>
          </a:blip>
          <a:srcRect/>
          <a:stretch>
            <a:fillRect l="-10000" r="-1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BF4B9CEF-A140-4BFB-8602-C991A0D40B7C}" type="datetimeFigureOut">
              <a:rPr lang="cs-CZ"/>
              <a:pPr>
                <a:defRPr/>
              </a:pPr>
              <a:t>24.4.2014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14D8C5B3-8E7C-4144-A209-4B4E5681576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aktualne.centrum.cz/ekonomika/grafika/2012/12/10/kde-je-v-cesku-nejvic-lidi-bez-prace-podivejte-se/?cid=768680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50825" y="1989138"/>
            <a:ext cx="8785225" cy="4535487"/>
          </a:xfrm>
        </p:spPr>
        <p:txBody>
          <a:bodyPr/>
          <a:lstStyle/>
          <a:p>
            <a:r>
              <a:rPr lang="cs-CZ" sz="2000" smtClean="0"/>
              <a:t>Střední průmyslová škola elektrotechnická a informačních technologií Brno</a:t>
            </a:r>
            <a:br>
              <a:rPr lang="cs-CZ" sz="2000" smtClean="0"/>
            </a:br>
            <a:r>
              <a:rPr lang="cs-CZ" sz="2000" smtClean="0"/>
              <a:t/>
            </a:r>
            <a:br>
              <a:rPr lang="cs-CZ" sz="2000" smtClean="0"/>
            </a:br>
            <a:r>
              <a:rPr lang="cs-CZ" sz="2000" smtClean="0"/>
              <a:t/>
            </a:r>
            <a:br>
              <a:rPr lang="cs-CZ" sz="2000" smtClean="0"/>
            </a:br>
            <a:r>
              <a:rPr lang="cs-CZ" sz="2000" smtClean="0"/>
              <a:t>Číslo a název projektu:	CZ.1.07/1.5.00/34.0521 – Investice do vzdělání nesou nejvyšší úrok</a:t>
            </a:r>
            <a:br>
              <a:rPr lang="cs-CZ" sz="2000" smtClean="0"/>
            </a:br>
            <a:r>
              <a:rPr lang="cs-CZ" sz="2000" smtClean="0"/>
              <a:t/>
            </a:r>
            <a:br>
              <a:rPr lang="cs-CZ" sz="2000" smtClean="0"/>
            </a:br>
            <a:r>
              <a:rPr lang="cs-CZ" sz="2000" smtClean="0"/>
              <a:t>Autor:	Ing. Kamila Pecková</a:t>
            </a:r>
            <a:br>
              <a:rPr lang="cs-CZ" sz="2000" smtClean="0"/>
            </a:br>
            <a:r>
              <a:rPr lang="cs-CZ" sz="2000" smtClean="0"/>
              <a:t>Tematická sada: Finanční matematika</a:t>
            </a:r>
            <a:br>
              <a:rPr lang="cs-CZ" sz="2000" smtClean="0"/>
            </a:br>
            <a:r>
              <a:rPr lang="cs-CZ" sz="2000" smtClean="0"/>
              <a:t/>
            </a:r>
            <a:br>
              <a:rPr lang="cs-CZ" sz="2000" smtClean="0"/>
            </a:br>
            <a:r>
              <a:rPr lang="cs-CZ" sz="2000" smtClean="0"/>
              <a:t>Téma:	</a:t>
            </a:r>
            <a:r>
              <a:rPr lang="cs-CZ" sz="2000" b="1" smtClean="0"/>
              <a:t>Nezaměstnanost</a:t>
            </a:r>
            <a:r>
              <a:rPr lang="cs-CZ" sz="2000" smtClean="0"/>
              <a:t/>
            </a:r>
            <a:br>
              <a:rPr lang="cs-CZ" sz="2000" smtClean="0"/>
            </a:br>
            <a:r>
              <a:rPr lang="cs-CZ" sz="2000" smtClean="0"/>
              <a:t>Číslo materiálu:	VY_42_INOVACE_05_XX_PEKA</a:t>
            </a:r>
          </a:p>
        </p:txBody>
      </p:sp>
      <p:pic>
        <p:nvPicPr>
          <p:cNvPr id="13314" name="il_fi" descr="OPVK_hor_zakladni_logolink_RGB_cz-1024x22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66763" y="249238"/>
            <a:ext cx="7550150" cy="1644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Tx/>
              <a:buNone/>
            </a:pPr>
            <a:endParaRPr lang="cs-CZ" sz="2000" smtClean="0"/>
          </a:p>
          <a:p>
            <a:pPr marL="0" indent="0">
              <a:buFontTx/>
              <a:buNone/>
            </a:pPr>
            <a:r>
              <a:rPr lang="cs-CZ" sz="2000" smtClean="0"/>
              <a:t>Anotace:  Prezentace je určena k doplněný výkladu tematického celku Zaměstnanci a mzdy a celku Národní a světové hospodářství.</a:t>
            </a:r>
          </a:p>
          <a:p>
            <a:pPr marL="0" indent="0">
              <a:buFontTx/>
              <a:buNone/>
            </a:pPr>
            <a:r>
              <a:rPr lang="cs-CZ" sz="2000" smtClean="0"/>
              <a:t> </a:t>
            </a:r>
          </a:p>
          <a:p>
            <a:pPr marL="0" indent="0">
              <a:buFontTx/>
              <a:buNone/>
            </a:pPr>
            <a:r>
              <a:rPr lang="cs-CZ" sz="2000" smtClean="0"/>
              <a:t>		Obsahuje vysvětlení termínu nezaměstnanost, princip </a:t>
            </a:r>
          </a:p>
          <a:p>
            <a:pPr marL="0" indent="0">
              <a:buFontTx/>
              <a:buNone/>
            </a:pPr>
            <a:r>
              <a:rPr lang="cs-CZ" sz="2000" smtClean="0"/>
              <a:t>		výpočtu a také výpočet výše podpory v nezaměstnanosti.</a:t>
            </a:r>
            <a:endParaRPr lang="cs-CZ" smtClean="0"/>
          </a:p>
        </p:txBody>
      </p:sp>
      <p:pic>
        <p:nvPicPr>
          <p:cNvPr id="14338" name="il_fi" descr="OPVK_hor_zakladni_logolink_RGB_cz-1024x22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49350" y="127000"/>
            <a:ext cx="6807200" cy="1484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Nezaměstnanost</a:t>
            </a:r>
          </a:p>
        </p:txBody>
      </p:sp>
      <p:sp>
        <p:nvSpPr>
          <p:cNvPr id="1536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Arial" charset="0"/>
              <a:buNone/>
            </a:pPr>
            <a:r>
              <a:rPr lang="cs-CZ" smtClean="0"/>
              <a:t>Stav v ekonomice, kdy určité skupina lidí v ekonomice nemá práci. </a:t>
            </a:r>
          </a:p>
          <a:p>
            <a:pPr marL="0" indent="0">
              <a:buFont typeface="Arial" charset="0"/>
              <a:buNone/>
            </a:pPr>
            <a:r>
              <a:rPr lang="cs-CZ" smtClean="0"/>
              <a:t>Na trhu práce ji nabízejí domácnosti a poptávají firmy. </a:t>
            </a:r>
          </a:p>
          <a:p>
            <a:pPr marL="0" indent="0">
              <a:buFont typeface="Arial" charset="0"/>
              <a:buNone/>
            </a:pPr>
            <a:r>
              <a:rPr lang="cs-CZ" smtClean="0"/>
              <a:t>		</a:t>
            </a:r>
          </a:p>
        </p:txBody>
      </p:sp>
      <p:pic>
        <p:nvPicPr>
          <p:cNvPr id="15363" name="Obrázek 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19475" y="3213100"/>
            <a:ext cx="5462588" cy="3533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Výpočet</a:t>
            </a:r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Arial" charset="0"/>
              <a:buNone/>
            </a:pPr>
            <a:r>
              <a:rPr lang="cs-CZ" smtClean="0"/>
              <a:t>Od 1. 1. 2013 se nezaměstnanost počítá pomocí nového ukazatele Podíl nezaměstnaných na všech obyvatelích v daném věku:</a:t>
            </a:r>
          </a:p>
          <a:p>
            <a:pPr marL="0" indent="0">
              <a:buFont typeface="Arial" charset="0"/>
              <a:buNone/>
            </a:pPr>
            <a:endParaRPr lang="cs-CZ" smtClean="0"/>
          </a:p>
          <a:p>
            <a:pPr marL="0" indent="0">
              <a:buFont typeface="Arial" charset="0"/>
              <a:buNone/>
            </a:pPr>
            <a:r>
              <a:rPr lang="cs-CZ" smtClean="0"/>
              <a:t>		</a:t>
            </a:r>
          </a:p>
        </p:txBody>
      </p:sp>
      <p:pic>
        <p:nvPicPr>
          <p:cNvPr id="16387" name="Obrázek 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850" y="3486150"/>
            <a:ext cx="8688388" cy="1773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Příklad 1:</a:t>
            </a:r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Arial" charset="0"/>
              <a:buNone/>
            </a:pPr>
            <a:r>
              <a:rPr lang="cs-CZ" smtClean="0"/>
              <a:t>Počet obyvatel v ČR (2013): 10 516 000 osob</a:t>
            </a:r>
          </a:p>
          <a:p>
            <a:pPr marL="0" indent="0">
              <a:buFont typeface="Arial" charset="0"/>
              <a:buNone/>
            </a:pPr>
            <a:r>
              <a:rPr lang="cs-CZ" smtClean="0"/>
              <a:t>Počet obyvatel ve věku 15 – 64 let: 7 188 000 osob</a:t>
            </a:r>
          </a:p>
          <a:p>
            <a:pPr marL="0" indent="0">
              <a:buFont typeface="Arial" charset="0"/>
              <a:buNone/>
            </a:pPr>
            <a:r>
              <a:rPr lang="cs-CZ" smtClean="0"/>
              <a:t>		Počet nezaměstnaných: 564 498 osob</a:t>
            </a:r>
          </a:p>
          <a:p>
            <a:pPr marL="0" indent="0">
              <a:buFont typeface="Arial" charset="0"/>
              <a:buNone/>
            </a:pPr>
            <a:r>
              <a:rPr lang="cs-CZ" smtClean="0"/>
              <a:t>		Vypočítejte Podíl nezaměstnaných. </a:t>
            </a:r>
          </a:p>
          <a:p>
            <a:pPr marL="0" indent="0">
              <a:buFont typeface="Arial" charset="0"/>
              <a:buNone/>
            </a:pPr>
            <a:r>
              <a:rPr lang="cs-CZ" smtClean="0"/>
              <a:t>		Výpočet: </a:t>
            </a:r>
          </a:p>
          <a:p>
            <a:pPr marL="0" indent="0">
              <a:buFont typeface="Arial" charset="0"/>
              <a:buNone/>
            </a:pPr>
            <a:endParaRPr lang="cs-CZ" smtClean="0"/>
          </a:p>
        </p:txBody>
      </p:sp>
      <p:pic>
        <p:nvPicPr>
          <p:cNvPr id="17411" name="Obrázek 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71775" y="5084763"/>
            <a:ext cx="6143625" cy="1314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1843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250825" y="476250"/>
            <a:ext cx="8739188" cy="5749925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Přihlášení do evidence</a:t>
            </a:r>
          </a:p>
        </p:txBody>
      </p:sp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charset="0"/>
              <a:buNone/>
            </a:pPr>
            <a:r>
              <a:rPr lang="cs-CZ" dirty="0" smtClean="0"/>
              <a:t>Uchazeč podává u místního úřadu práce</a:t>
            </a:r>
          </a:p>
          <a:p>
            <a:pPr>
              <a:buFont typeface="Arial" charset="0"/>
              <a:buNone/>
            </a:pPr>
            <a:r>
              <a:rPr lang="cs-CZ" dirty="0" smtClean="0"/>
              <a:t>žádost o:</a:t>
            </a:r>
          </a:p>
          <a:p>
            <a:pPr>
              <a:buFontTx/>
              <a:buChar char="-"/>
            </a:pPr>
            <a:r>
              <a:rPr lang="cs-CZ" dirty="0" smtClean="0"/>
              <a:t>zprostředkování zaměstnání</a:t>
            </a:r>
          </a:p>
          <a:p>
            <a:pPr>
              <a:buFontTx/>
              <a:buChar char="-"/>
            </a:pPr>
            <a:r>
              <a:rPr lang="cs-CZ" dirty="0" smtClean="0"/>
              <a:t>podporu v nezaměstnanosti</a:t>
            </a:r>
          </a:p>
          <a:p>
            <a:pPr>
              <a:buFont typeface="Arial" charset="0"/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Podpora v nezaměstnanosti</a:t>
            </a:r>
          </a:p>
        </p:txBody>
      </p:sp>
      <p:sp>
        <p:nvSpPr>
          <p:cNvPr id="2048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Arial" charset="0"/>
              <a:buNone/>
            </a:pPr>
            <a:r>
              <a:rPr lang="cs-CZ" dirty="0" smtClean="0"/>
              <a:t>Počítá se z průměrného měsíčního čistého výdělku u posledního zaměstnavatele. </a:t>
            </a:r>
          </a:p>
          <a:p>
            <a:pPr marL="0" indent="0">
              <a:buFont typeface="Arial" charset="0"/>
              <a:buNone/>
            </a:pPr>
            <a:r>
              <a:rPr lang="cs-CZ" dirty="0" smtClean="0"/>
              <a:t>		První dva měsíce podpůrčí doby je 65 		procent, třetí a čtvrtý měsíc 50 			procent a od pátého měsíce, tedy po 		zbytek podpůrčí doby, pak 45 			procent.</a:t>
            </a:r>
          </a:p>
          <a:p>
            <a:pPr marL="0" indent="0">
              <a:buFont typeface="Arial" charset="0"/>
              <a:buNone/>
            </a:pPr>
            <a:r>
              <a:rPr lang="cs-CZ" dirty="0" smtClean="0"/>
              <a:t>		Délka podpůrčí doby závisí na věku.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Příklad 2</a:t>
            </a:r>
          </a:p>
        </p:txBody>
      </p:sp>
      <p:sp>
        <p:nvSpPr>
          <p:cNvPr id="2150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Arial" charset="0"/>
              <a:buNone/>
            </a:pPr>
            <a:r>
              <a:rPr lang="cs-CZ" smtClean="0"/>
              <a:t>Panu Novákovi je 45 let. V tabulce jsou uvedeny vybrané údaje o jeho čisté mzdě u posledního zaměstnavatele. Od září je nezaměstnaný. 			Vypočítejte výši podpory v prvních 		dvou měsících.</a:t>
            </a:r>
          </a:p>
        </p:txBody>
      </p:sp>
      <p:pic>
        <p:nvPicPr>
          <p:cNvPr id="21507" name="Obrázek 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3800" y="3933825"/>
            <a:ext cx="3238500" cy="2663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Výpočet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 lnSpcReduction="10000"/>
          </a:bodyPr>
          <a:lstStyle/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 smtClean="0"/>
              <a:t>Průměrná čistá mzda za ukončené čtvrtletí (duben, květen, červen):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 smtClean="0"/>
              <a:t>(15 690 + 15 864 + 17 295)/3 = 16 283 Kč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 smtClean="0"/>
              <a:t>Výpočet podpory (65 %):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/>
              <a:t>	</a:t>
            </a:r>
            <a:r>
              <a:rPr lang="cs-CZ" dirty="0" smtClean="0"/>
              <a:t>	16 283 * 0,65 = 10 584 Kč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cs-CZ" dirty="0"/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 smtClean="0"/>
              <a:t>		Poznámka: </a:t>
            </a:r>
            <a:r>
              <a:rPr lang="cs-CZ" dirty="0"/>
              <a:t>Průměrná výše podpory byla </a:t>
            </a:r>
            <a:r>
              <a:rPr lang="cs-CZ" dirty="0" smtClean="0"/>
              <a:t>		v </a:t>
            </a:r>
            <a:r>
              <a:rPr lang="cs-CZ" dirty="0"/>
              <a:t>roce </a:t>
            </a:r>
            <a:r>
              <a:rPr lang="cs-CZ" dirty="0" smtClean="0"/>
              <a:t>2011 pouze </a:t>
            </a:r>
            <a:r>
              <a:rPr lang="cs-CZ" dirty="0"/>
              <a:t>5 586 Kč. 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dirty="0"/>
              <a:t>	</a:t>
            </a:r>
            <a:r>
              <a:rPr lang="cs-CZ" dirty="0" smtClean="0"/>
              <a:t>	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Zdroje:</a:t>
            </a:r>
          </a:p>
        </p:txBody>
      </p:sp>
      <p:sp>
        <p:nvSpPr>
          <p:cNvPr id="2355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dirty="0"/>
              <a:t>KLÍNSKÝ, Petr – MÜNCH, Otto – CHROMÁ, Danuše. Ekonomika: ekonomická a finanční gramotnost pro střední školy. 2., upravené vydání. Praha: EDUKO nakladatelství, s. r. o., 2010, 2011. 180 s. ISBN 978-80-87204-41-2.</a:t>
            </a:r>
          </a:p>
          <a:p>
            <a:r>
              <a:rPr lang="cs-CZ" sz="2000" dirty="0" smtClean="0"/>
              <a:t>Graf</a:t>
            </a:r>
            <a:r>
              <a:rPr lang="cs-CZ" sz="2000" dirty="0" smtClean="0"/>
              <a:t>. URL: &lt;</a:t>
            </a:r>
            <a:r>
              <a:rPr lang="cs-CZ" sz="2000" dirty="0" smtClean="0">
                <a:hlinkClick r:id="rId2"/>
              </a:rPr>
              <a:t>http://aktualne.centrum.cz/ekonomika/grafika/2012/12/10/kde-je-v-</a:t>
            </a:r>
            <a:r>
              <a:rPr lang="cs-CZ" sz="2000" dirty="0" err="1" smtClean="0">
                <a:hlinkClick r:id="rId2"/>
              </a:rPr>
              <a:t>cesku</a:t>
            </a:r>
            <a:r>
              <a:rPr lang="cs-CZ" sz="2000" dirty="0" smtClean="0">
                <a:hlinkClick r:id="rId2"/>
              </a:rPr>
              <a:t>-</a:t>
            </a:r>
            <a:r>
              <a:rPr lang="cs-CZ" sz="2000" dirty="0" err="1" smtClean="0">
                <a:hlinkClick r:id="rId2"/>
              </a:rPr>
              <a:t>nejvic</a:t>
            </a:r>
            <a:r>
              <a:rPr lang="cs-CZ" sz="2000" dirty="0" smtClean="0">
                <a:hlinkClick r:id="rId2"/>
              </a:rPr>
              <a:t>-lidi-bez-</a:t>
            </a:r>
            <a:r>
              <a:rPr lang="cs-CZ" sz="2000" dirty="0" err="1" smtClean="0">
                <a:hlinkClick r:id="rId2"/>
              </a:rPr>
              <a:t>prace</a:t>
            </a:r>
            <a:r>
              <a:rPr lang="cs-CZ" sz="2000" dirty="0" smtClean="0">
                <a:hlinkClick r:id="rId2"/>
              </a:rPr>
              <a:t>-</a:t>
            </a:r>
            <a:r>
              <a:rPr lang="cs-CZ" sz="2000" dirty="0" err="1" smtClean="0">
                <a:hlinkClick r:id="rId2"/>
              </a:rPr>
              <a:t>podivejte</a:t>
            </a:r>
            <a:r>
              <a:rPr lang="cs-CZ" sz="2000" dirty="0" smtClean="0">
                <a:hlinkClick r:id="rId2"/>
              </a:rPr>
              <a:t>-se/?</a:t>
            </a:r>
            <a:r>
              <a:rPr lang="cs-CZ" sz="2000" dirty="0" err="1" smtClean="0">
                <a:hlinkClick r:id="rId2"/>
              </a:rPr>
              <a:t>cid</a:t>
            </a:r>
            <a:r>
              <a:rPr lang="cs-CZ" sz="2000" dirty="0" smtClean="0">
                <a:hlinkClick r:id="rId2"/>
              </a:rPr>
              <a:t>=768680#6</a:t>
            </a:r>
            <a:r>
              <a:rPr lang="cs-CZ" sz="2000" dirty="0" smtClean="0"/>
              <a:t>&gt; [cit. 2013-08-10].</a:t>
            </a:r>
          </a:p>
          <a:p>
            <a:r>
              <a:rPr lang="cs-CZ" sz="2000" dirty="0" smtClean="0"/>
              <a:t>Graf. URL: &lt;http://www.unn.ac.uk/</a:t>
            </a:r>
            <a:r>
              <a:rPr lang="cs-CZ" sz="2000" dirty="0" err="1" smtClean="0"/>
              <a:t>central</a:t>
            </a:r>
            <a:r>
              <a:rPr lang="cs-CZ" sz="2000" dirty="0" smtClean="0"/>
              <a:t>/</a:t>
            </a:r>
            <a:r>
              <a:rPr lang="cs-CZ" sz="2000" dirty="0" err="1" smtClean="0"/>
              <a:t>isd</a:t>
            </a:r>
            <a:r>
              <a:rPr lang="cs-CZ" sz="2000" dirty="0" smtClean="0"/>
              <a:t>/cite/elec.htm&gt; [cit. 2013-08-10].</a:t>
            </a:r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255</TotalTime>
  <Words>274</Words>
  <Application>Microsoft Office PowerPoint</Application>
  <PresentationFormat>Předvádění na obrazovce (4:3)</PresentationFormat>
  <Paragraphs>43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Střední průmyslová škola elektrotechnická a informačních technologií Brno   Číslo a název projektu: CZ.1.07/1.5.00/34.0521 – Investice do vzdělání nesou nejvyšší úrok  Autor: Ing. Kamila Pecková Tematická sada: Finanční matematika  Téma: Nezaměstnanost Číslo materiálu: VY_42_INOVACE_05_XX_PEKA</vt:lpstr>
      <vt:lpstr>Prezentace aplikace PowerPoint</vt:lpstr>
      <vt:lpstr>Nezaměstnanost</vt:lpstr>
      <vt:lpstr>Výpočet</vt:lpstr>
      <vt:lpstr>Příklad 1:</vt:lpstr>
      <vt:lpstr>Prezentace aplikace PowerPoint</vt:lpstr>
      <vt:lpstr>Přihlášení do evidence</vt:lpstr>
      <vt:lpstr>Podpora v nezaměstnanosti</vt:lpstr>
      <vt:lpstr>Příklad 2</vt:lpstr>
      <vt:lpstr>Výpočet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průmyslová škola elektrotechnická a informačních technologií Brno   Číslo a název projektu: CZ.1.07/1.5.00/34.0521 – Investice do vzdělání nesou nejvyšší úrok  Autor: Ing. Kamila Pecková Tematická sada: Finanční matematika  Téma: Měnový kurz Číslo materiálu: VY_42_INOVACE_05_XX_PEKA</dc:title>
  <dc:creator>Iapetus</dc:creator>
  <cp:lastModifiedBy>Iapetus</cp:lastModifiedBy>
  <cp:revision>21</cp:revision>
  <dcterms:created xsi:type="dcterms:W3CDTF">2013-11-03T09:36:59Z</dcterms:created>
  <dcterms:modified xsi:type="dcterms:W3CDTF">2014-04-24T20:41:20Z</dcterms:modified>
</cp:coreProperties>
</file>