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7" r:id="rId2"/>
    <p:sldId id="258" r:id="rId3"/>
    <p:sldId id="259" r:id="rId4"/>
    <p:sldId id="261" r:id="rId5"/>
    <p:sldId id="262" r:id="rId6"/>
    <p:sldId id="263" r:id="rId7"/>
    <p:sldId id="264" r:id="rId8"/>
    <p:sldId id="265" r:id="rId9"/>
    <p:sldId id="266" r:id="rId10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cs-C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EA2FDAD-669E-4C9F-BCDA-972B88EDB35C}" type="datetimeFigureOut">
              <a:rPr lang="cs-CZ"/>
              <a:pPr/>
              <a:t>27.4.2014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16725B-3D7A-4267-B174-1196A02F0094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B3E40D-658B-4EEA-B504-9AA198A86796}" type="datetimeFigureOut">
              <a:rPr lang="cs-CZ"/>
              <a:pPr/>
              <a:t>27.4.2014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7FF218-934C-4A8F-96FE-83B9EE539F3E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5C22703-099A-4136-8310-CEE86E0C802A}" type="datetimeFigureOut">
              <a:rPr lang="cs-CZ"/>
              <a:pPr/>
              <a:t>27.4.2014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948A4B-7D05-498A-944A-F3D4D79BF95A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1377F32-ABFE-48C4-81A9-EE5F16321FFE}" type="datetimeFigureOut">
              <a:rPr lang="cs-CZ"/>
              <a:pPr/>
              <a:t>27.4.2014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DE01C0-70B2-4745-B7D6-BE08629FC5E2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6E3BC5-F6EA-4369-A925-C12983285B00}" type="datetimeFigureOut">
              <a:rPr lang="cs-CZ"/>
              <a:pPr/>
              <a:t>27.4.2014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A8D33B-8F81-4122-9CE0-A4FB667A2140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016F307-9F16-456E-BC19-38BBFE52CB00}" type="datetimeFigureOut">
              <a:rPr lang="cs-CZ"/>
              <a:pPr/>
              <a:t>27.4.2014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02BDE8-CA16-46D8-99BE-E4B04C1E627B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5473E25-81DA-4552-A15D-D9D80DC16056}" type="datetimeFigureOut">
              <a:rPr lang="cs-CZ"/>
              <a:pPr/>
              <a:t>27.4.2014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5129CD-65C7-46AF-951C-4BE8352B8A9C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5177E84-54F7-4609-9F24-8A1C49C9CB17}" type="datetimeFigureOut">
              <a:rPr lang="cs-CZ"/>
              <a:pPr/>
              <a:t>27.4.2014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205087-9B1C-4110-8E3C-735717B610AF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92A0BCF-29DE-4CCB-9A00-5D08B85BBA07}" type="datetimeFigureOut">
              <a:rPr lang="cs-CZ"/>
              <a:pPr/>
              <a:t>27.4.2014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D849EA-3D74-4DDC-9D26-C9B02E997ECE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FC0747A-5C50-46A3-BE77-991BF1784811}" type="datetimeFigureOut">
              <a:rPr lang="cs-CZ"/>
              <a:pPr/>
              <a:t>27.4.2014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7B1678-24A7-4023-BC9C-6E2B0015D7B3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EC54A45-05FD-46D6-AFF4-8A22634AC636}" type="datetimeFigureOut">
              <a:rPr lang="cs-CZ"/>
              <a:pPr/>
              <a:t>27.4.2014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F1610B-CA45-4E5F-B390-D5941ADE94C6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EE7D664F-9D23-488A-98D8-3C6F1A71DC1A}" type="datetimeFigureOut">
              <a:rPr lang="cs-CZ"/>
              <a:pPr/>
              <a:t>27.4.2014</a:t>
            </a:fld>
            <a:endParaRPr lang="cs-CZ"/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cs-CZ"/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B462832-72F8-4694-8FEE-7A49EC4046C2}" type="slidenum">
              <a:rPr lang="cs-CZ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1989138"/>
            <a:ext cx="8785225" cy="4535487"/>
          </a:xfrm>
        </p:spPr>
        <p:txBody>
          <a:bodyPr/>
          <a:lstStyle/>
          <a:p>
            <a:r>
              <a:rPr lang="cs-CZ" sz="2000" dirty="0">
                <a:latin typeface="Calibri" panose="020F0502020204030204" pitchFamily="34" charset="0"/>
              </a:rPr>
              <a:t>Střední průmyslová škola elektrotechnická a informačních technologií Brno</a:t>
            </a:r>
            <a:br>
              <a:rPr lang="cs-CZ" sz="2000" dirty="0">
                <a:latin typeface="Calibri" panose="020F0502020204030204" pitchFamily="34" charset="0"/>
              </a:rPr>
            </a:br>
            <a:r>
              <a:rPr lang="cs-CZ" sz="2000" dirty="0">
                <a:latin typeface="Calibri" panose="020F0502020204030204" pitchFamily="34" charset="0"/>
              </a:rPr>
              <a:t/>
            </a:r>
            <a:br>
              <a:rPr lang="cs-CZ" sz="2000" dirty="0">
                <a:latin typeface="Calibri" panose="020F0502020204030204" pitchFamily="34" charset="0"/>
              </a:rPr>
            </a:br>
            <a:r>
              <a:rPr lang="cs-CZ" sz="2000" dirty="0">
                <a:latin typeface="Calibri" panose="020F0502020204030204" pitchFamily="34" charset="0"/>
              </a:rPr>
              <a:t/>
            </a:r>
            <a:br>
              <a:rPr lang="cs-CZ" sz="2000" dirty="0">
                <a:latin typeface="Calibri" panose="020F0502020204030204" pitchFamily="34" charset="0"/>
              </a:rPr>
            </a:br>
            <a:r>
              <a:rPr lang="cs-CZ" sz="2000" dirty="0">
                <a:latin typeface="Calibri" panose="020F0502020204030204" pitchFamily="34" charset="0"/>
              </a:rPr>
              <a:t>Číslo a název projektu:	CZ.1.07/1.5.00/34.0521 – Investice do vzdělání nesou nejvyšší úrok</a:t>
            </a:r>
            <a:br>
              <a:rPr lang="cs-CZ" sz="2000" dirty="0">
                <a:latin typeface="Calibri" panose="020F0502020204030204" pitchFamily="34" charset="0"/>
              </a:rPr>
            </a:br>
            <a:r>
              <a:rPr lang="cs-CZ" sz="2000" dirty="0">
                <a:latin typeface="Calibri" panose="020F0502020204030204" pitchFamily="34" charset="0"/>
              </a:rPr>
              <a:t/>
            </a:r>
            <a:br>
              <a:rPr lang="cs-CZ" sz="2000" dirty="0">
                <a:latin typeface="Calibri" panose="020F0502020204030204" pitchFamily="34" charset="0"/>
              </a:rPr>
            </a:br>
            <a:r>
              <a:rPr lang="cs-CZ" sz="2000" dirty="0">
                <a:latin typeface="Calibri" panose="020F0502020204030204" pitchFamily="34" charset="0"/>
              </a:rPr>
              <a:t>Autor:	Ing. Kamila Pecková</a:t>
            </a:r>
            <a:br>
              <a:rPr lang="cs-CZ" sz="2000" dirty="0">
                <a:latin typeface="Calibri" panose="020F0502020204030204" pitchFamily="34" charset="0"/>
              </a:rPr>
            </a:br>
            <a:r>
              <a:rPr lang="cs-CZ" sz="2000" dirty="0">
                <a:latin typeface="Calibri" panose="020F0502020204030204" pitchFamily="34" charset="0"/>
              </a:rPr>
              <a:t>Tematická sada: Finanční matematika</a:t>
            </a:r>
            <a:br>
              <a:rPr lang="cs-CZ" sz="2000" dirty="0">
                <a:latin typeface="Calibri" panose="020F0502020204030204" pitchFamily="34" charset="0"/>
              </a:rPr>
            </a:br>
            <a:r>
              <a:rPr lang="cs-CZ" sz="2000" dirty="0">
                <a:latin typeface="Calibri" panose="020F0502020204030204" pitchFamily="34" charset="0"/>
              </a:rPr>
              <a:t/>
            </a:r>
            <a:br>
              <a:rPr lang="cs-CZ" sz="2000" dirty="0">
                <a:latin typeface="Calibri" panose="020F0502020204030204" pitchFamily="34" charset="0"/>
              </a:rPr>
            </a:br>
            <a:r>
              <a:rPr lang="cs-CZ" sz="2000" dirty="0">
                <a:latin typeface="Calibri" panose="020F0502020204030204" pitchFamily="34" charset="0"/>
              </a:rPr>
              <a:t>Téma:	</a:t>
            </a:r>
            <a:r>
              <a:rPr lang="cs-CZ" sz="2000" b="1" dirty="0">
                <a:latin typeface="Calibri" panose="020F0502020204030204" pitchFamily="34" charset="0"/>
              </a:rPr>
              <a:t>Hrubá mzda</a:t>
            </a:r>
            <a:r>
              <a:rPr lang="cs-CZ" sz="2000" dirty="0">
                <a:latin typeface="Calibri" panose="020F0502020204030204" pitchFamily="34" charset="0"/>
              </a:rPr>
              <a:t/>
            </a:r>
            <a:br>
              <a:rPr lang="cs-CZ" sz="2000" dirty="0">
                <a:latin typeface="Calibri" panose="020F0502020204030204" pitchFamily="34" charset="0"/>
              </a:rPr>
            </a:br>
            <a:r>
              <a:rPr lang="cs-CZ" sz="2000" dirty="0">
                <a:latin typeface="Calibri" panose="020F0502020204030204" pitchFamily="34" charset="0"/>
              </a:rPr>
              <a:t>Číslo materiálu:</a:t>
            </a:r>
            <a:r>
              <a:rPr lang="cs-CZ" sz="2000">
                <a:latin typeface="Calibri" panose="020F0502020204030204" pitchFamily="34" charset="0"/>
              </a:rPr>
              <a:t>	</a:t>
            </a:r>
            <a:r>
              <a:rPr lang="cs-CZ" sz="2000" smtClean="0">
                <a:latin typeface="Calibri" panose="020F0502020204030204" pitchFamily="34" charset="0"/>
              </a:rPr>
              <a:t>VY_42_INOVACE_05_13_PEKA</a:t>
            </a:r>
            <a:endParaRPr lang="cs-CZ" sz="2000" dirty="0">
              <a:latin typeface="Calibri" panose="020F0502020204030204" pitchFamily="34" charset="0"/>
            </a:endParaRPr>
          </a:p>
        </p:txBody>
      </p:sp>
      <p:pic>
        <p:nvPicPr>
          <p:cNvPr id="13314" name="il_fi" descr="OPVK_hor_zakladni_logolink_RGB_cz-1024x2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6763" y="249238"/>
            <a:ext cx="755015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Zástupný symbol pro obsah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cs-CZ" sz="2000" dirty="0">
              <a:latin typeface="Calibri" panose="020F0502020204030204" pitchFamily="34" charset="0"/>
            </a:endParaRPr>
          </a:p>
          <a:p>
            <a:pPr marL="0" indent="0">
              <a:buFontTx/>
              <a:buNone/>
            </a:pPr>
            <a:r>
              <a:rPr lang="cs-CZ" sz="2000" dirty="0">
                <a:latin typeface="Calibri" panose="020F0502020204030204" pitchFamily="34" charset="0"/>
              </a:rPr>
              <a:t>Anotace:  Prezentace je určena k doplněný výkladu tematického celku Zaměstnanci a mzdy. </a:t>
            </a:r>
            <a:endParaRPr lang="cs-CZ" sz="2000" dirty="0" smtClean="0">
              <a:latin typeface="Calibri" panose="020F0502020204030204" pitchFamily="34" charset="0"/>
            </a:endParaRPr>
          </a:p>
          <a:p>
            <a:pPr marL="0" indent="0">
              <a:buFontTx/>
              <a:buNone/>
            </a:pPr>
            <a:endParaRPr lang="cs-CZ" sz="2000" dirty="0">
              <a:latin typeface="Calibri" panose="020F0502020204030204" pitchFamily="34" charset="0"/>
            </a:endParaRPr>
          </a:p>
          <a:p>
            <a:pPr marL="0" indent="0">
              <a:buFontTx/>
              <a:buNone/>
            </a:pPr>
            <a:r>
              <a:rPr lang="cs-CZ" sz="2000" dirty="0">
                <a:latin typeface="Calibri" panose="020F0502020204030204" pitchFamily="34" charset="0"/>
              </a:rPr>
              <a:t>		Obsahuje </a:t>
            </a:r>
            <a:r>
              <a:rPr lang="cs-CZ" sz="2000" dirty="0" smtClean="0">
                <a:latin typeface="Calibri" panose="020F0502020204030204" pitchFamily="34" charset="0"/>
              </a:rPr>
              <a:t>princip </a:t>
            </a:r>
            <a:r>
              <a:rPr lang="cs-CZ" sz="2000" dirty="0">
                <a:latin typeface="Calibri" panose="020F0502020204030204" pitchFamily="34" charset="0"/>
              </a:rPr>
              <a:t>výpočtu hrubé </a:t>
            </a:r>
            <a:r>
              <a:rPr lang="cs-CZ" sz="2000" dirty="0" smtClean="0">
                <a:latin typeface="Calibri" panose="020F0502020204030204" pitchFamily="34" charset="0"/>
              </a:rPr>
              <a:t>mzdy </a:t>
            </a:r>
            <a:r>
              <a:rPr lang="cs-CZ" sz="2000" dirty="0" smtClean="0">
                <a:latin typeface="Calibri" panose="020F0502020204030204" pitchFamily="34" charset="0"/>
              </a:rPr>
              <a:t>z jednotlivých složek 		mzdy a </a:t>
            </a:r>
            <a:r>
              <a:rPr lang="cs-CZ" sz="2000" dirty="0" smtClean="0">
                <a:latin typeface="Calibri" panose="020F0502020204030204" pitchFamily="34" charset="0"/>
              </a:rPr>
              <a:t>příklad na </a:t>
            </a:r>
            <a:r>
              <a:rPr lang="cs-CZ" sz="2000" dirty="0" smtClean="0">
                <a:latin typeface="Calibri" panose="020F0502020204030204" pitchFamily="34" charset="0"/>
              </a:rPr>
              <a:t>procvičení </a:t>
            </a:r>
            <a:r>
              <a:rPr lang="cs-CZ" sz="2000" smtClean="0">
                <a:latin typeface="Calibri" panose="020F0502020204030204" pitchFamily="34" charset="0"/>
              </a:rPr>
              <a:t>dané problematiky.</a:t>
            </a:r>
            <a:endParaRPr lang="cs-CZ" sz="2000" dirty="0">
              <a:latin typeface="Calibri" panose="020F0502020204030204" pitchFamily="34" charset="0"/>
            </a:endParaRPr>
          </a:p>
          <a:p>
            <a:pPr marL="0" indent="0">
              <a:buFontTx/>
              <a:buNone/>
            </a:pPr>
            <a:r>
              <a:rPr lang="cs-CZ" sz="2000" dirty="0">
                <a:latin typeface="Calibri" panose="020F0502020204030204" pitchFamily="34" charset="0"/>
              </a:rPr>
              <a:t>  </a:t>
            </a:r>
            <a:r>
              <a:rPr lang="cs-CZ" dirty="0">
                <a:latin typeface="Calibri" panose="020F0502020204030204" pitchFamily="34" charset="0"/>
              </a:rPr>
              <a:t/>
            </a:r>
            <a:br>
              <a:rPr lang="cs-CZ" dirty="0">
                <a:latin typeface="Calibri" panose="020F0502020204030204" pitchFamily="34" charset="0"/>
              </a:rPr>
            </a:br>
            <a:endParaRPr lang="cs-CZ" dirty="0">
              <a:latin typeface="Calibri" panose="020F0502020204030204" pitchFamily="34" charset="0"/>
            </a:endParaRPr>
          </a:p>
        </p:txBody>
      </p:sp>
      <p:pic>
        <p:nvPicPr>
          <p:cNvPr id="14338" name="il_fi" descr="OPVK_hor_zakladni_logolink_RGB_cz-1024x2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9350" y="127000"/>
            <a:ext cx="6807200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Nadpis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cs-CZ" dirty="0">
                <a:latin typeface="Calibri" panose="020F0502020204030204" pitchFamily="34" charset="0"/>
              </a:rPr>
              <a:t>Mzda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/>
        <p:txBody>
          <a:bodyPr>
            <a:noAutofit/>
          </a:bodyPr>
          <a:lstStyle/>
          <a:p>
            <a:r>
              <a:rPr lang="cs-CZ" sz="3000" dirty="0">
                <a:latin typeface="Calibri" panose="020F0502020204030204" pitchFamily="34" charset="0"/>
              </a:rPr>
              <a:t>Je definovaná jako odměna za vykonanou práci. </a:t>
            </a:r>
          </a:p>
          <a:p>
            <a:r>
              <a:rPr lang="cs-CZ" sz="3000" dirty="0">
                <a:latin typeface="Calibri" panose="020F0502020204030204" pitchFamily="34" charset="0"/>
              </a:rPr>
              <a:t>Vyplácí ji zaměstnavatel svým zaměstnancům na základě pracovní smlouvy uzavřené mezi zaměstnavatelem a zaměstnancem. Takovou mzdu označujeme jako mzdu ze závislé činnosti. Zákoník práce rozlišuje termín mzda (pro dělnické profese) a plat (pro zaměstnance státu, nižších územně správních celků, rozpočtových organizací, školských zařízení, …).</a:t>
            </a:r>
          </a:p>
          <a:p>
            <a:pPr>
              <a:buFontTx/>
              <a:buNone/>
            </a:pPr>
            <a:endParaRPr lang="cs-CZ" sz="30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Nadpis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cs-CZ" dirty="0">
                <a:latin typeface="Calibri" panose="020F0502020204030204" pitchFamily="34" charset="0"/>
              </a:rPr>
              <a:t>Složky mzdy</a:t>
            </a:r>
          </a:p>
        </p:txBody>
      </p:sp>
      <p:sp>
        <p:nvSpPr>
          <p:cNvPr id="16386" name="Zástupný symbol pro obsah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marL="514350" indent="-514350">
              <a:buFontTx/>
              <a:buAutoNum type="arabicPeriod"/>
            </a:pPr>
            <a:r>
              <a:rPr lang="cs-CZ" sz="3000" dirty="0">
                <a:latin typeface="Calibri" panose="020F0502020204030204" pitchFamily="34" charset="0"/>
              </a:rPr>
              <a:t>Základní mzda</a:t>
            </a:r>
          </a:p>
          <a:p>
            <a:pPr marL="914400" lvl="1" indent="-514350">
              <a:buFontTx/>
              <a:buAutoNum type="alphaLcParenR"/>
            </a:pPr>
            <a:r>
              <a:rPr lang="cs-CZ" sz="3000" dirty="0">
                <a:latin typeface="Calibri" panose="020F0502020204030204" pitchFamily="34" charset="0"/>
              </a:rPr>
              <a:t>časová: závisí na počtu odpracovaných hodin</a:t>
            </a:r>
          </a:p>
          <a:p>
            <a:pPr marL="914400" lvl="1" indent="-514350">
              <a:buFontTx/>
              <a:buAutoNum type="alphaLcParenR"/>
            </a:pPr>
            <a:r>
              <a:rPr lang="cs-CZ" sz="3000" dirty="0">
                <a:latin typeface="Calibri" panose="020F0502020204030204" pitchFamily="34" charset="0"/>
              </a:rPr>
              <a:t>úkolová: její výše závisí na skutečném výkonu, tj. počtu vyrobených výrobků vynásobených sazbou za jednotku</a:t>
            </a:r>
          </a:p>
          <a:p>
            <a:pPr marL="914400" lvl="1" indent="-514350">
              <a:buFontTx/>
              <a:buAutoNum type="alphaLcParenR"/>
            </a:pPr>
            <a:r>
              <a:rPr lang="cs-CZ" sz="3000" dirty="0">
                <a:latin typeface="Calibri" panose="020F0502020204030204" pitchFamily="34" charset="0"/>
              </a:rPr>
              <a:t>podílová: určitý podíl na dosažených výsledcích práce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457200" y="620713"/>
            <a:ext cx="8229600" cy="5505450"/>
          </a:xfrm>
        </p:spPr>
        <p:txBody>
          <a:bodyPr>
            <a:normAutofit/>
          </a:bodyPr>
          <a:lstStyle/>
          <a:p>
            <a:pPr marL="0" indent="0">
              <a:buFontTx/>
              <a:buNone/>
            </a:pPr>
            <a:r>
              <a:rPr lang="cs-CZ" dirty="0">
                <a:latin typeface="Calibri" panose="020F0502020204030204" pitchFamily="34" charset="0"/>
              </a:rPr>
              <a:t>2. Pobídkové složky mzdy</a:t>
            </a:r>
          </a:p>
          <a:p>
            <a:pPr marL="0" indent="0">
              <a:buFontTx/>
              <a:buAutoNum type="alphaLcParenR"/>
            </a:pPr>
            <a:r>
              <a:rPr lang="cs-CZ" dirty="0">
                <a:latin typeface="Calibri" panose="020F0502020204030204" pitchFamily="34" charset="0"/>
              </a:rPr>
              <a:t>osobní ohodnocení: vyjadřuje kvalitu práce zaměstnance nebo jeho důležitost pro podnik</a:t>
            </a:r>
          </a:p>
          <a:p>
            <a:pPr marL="0" indent="0">
              <a:buFontTx/>
              <a:buAutoNum type="alphaLcParenR"/>
            </a:pPr>
            <a:r>
              <a:rPr lang="cs-CZ" dirty="0">
                <a:latin typeface="Calibri" panose="020F0502020204030204" pitchFamily="34" charset="0"/>
              </a:rPr>
              <a:t>Odměny: většinou jednorázové za mimořádný pracovní výsledek</a:t>
            </a:r>
          </a:p>
          <a:p>
            <a:pPr marL="0" indent="0">
              <a:buFontTx/>
              <a:buAutoNum type="alphaLcParenR"/>
            </a:pPr>
            <a:r>
              <a:rPr lang="cs-CZ" dirty="0">
                <a:latin typeface="Calibri" panose="020F0502020204030204" pitchFamily="34" charset="0"/>
              </a:rPr>
              <a:t>prémie: většinou na konci roku, souvisí s výsledky firmy</a:t>
            </a:r>
          </a:p>
          <a:p>
            <a:pPr marL="0" indent="0">
              <a:buFontTx/>
              <a:buNone/>
            </a:pPr>
            <a:endParaRPr lang="cs-CZ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457200" y="404813"/>
            <a:ext cx="8229600" cy="5721350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FontTx/>
              <a:buNone/>
            </a:pPr>
            <a:r>
              <a:rPr lang="cs-CZ" dirty="0">
                <a:latin typeface="Calibri" panose="020F0502020204030204" pitchFamily="34" charset="0"/>
              </a:rPr>
              <a:t>3. Příplatky - za práci konanou za zvláštních podmínek, některé jsou povinná a zákonem je stanovena jejich minimální výše:</a:t>
            </a: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cs-CZ" dirty="0">
                <a:latin typeface="Calibri" panose="020F0502020204030204" pitchFamily="34" charset="0"/>
              </a:rPr>
              <a:t>Povinné jsou za práci:</a:t>
            </a:r>
          </a:p>
          <a:p>
            <a:pPr marL="0" indent="0">
              <a:lnSpc>
                <a:spcPct val="90000"/>
              </a:lnSpc>
              <a:buFontTx/>
              <a:buChar char="-"/>
            </a:pPr>
            <a:r>
              <a:rPr lang="cs-CZ" dirty="0">
                <a:latin typeface="Calibri" panose="020F0502020204030204" pitchFamily="34" charset="0"/>
              </a:rPr>
              <a:t>v noci (nejméně 10 % průměrného výdělku)</a:t>
            </a:r>
          </a:p>
          <a:p>
            <a:pPr marL="0" indent="0">
              <a:lnSpc>
                <a:spcPct val="90000"/>
              </a:lnSpc>
              <a:buFontTx/>
              <a:buChar char="-"/>
            </a:pPr>
            <a:r>
              <a:rPr lang="cs-CZ" dirty="0">
                <a:latin typeface="Calibri" panose="020F0502020204030204" pitchFamily="34" charset="0"/>
              </a:rPr>
              <a:t>o víkendech (10 %)</a:t>
            </a:r>
          </a:p>
          <a:p>
            <a:pPr marL="0" indent="0">
              <a:lnSpc>
                <a:spcPct val="90000"/>
              </a:lnSpc>
              <a:buFontTx/>
              <a:buChar char="-"/>
            </a:pPr>
            <a:r>
              <a:rPr lang="cs-CZ" dirty="0">
                <a:latin typeface="Calibri" panose="020F0502020204030204" pitchFamily="34" charset="0"/>
              </a:rPr>
              <a:t>ve svátek (100 %)</a:t>
            </a:r>
          </a:p>
          <a:p>
            <a:pPr marL="0" indent="0">
              <a:lnSpc>
                <a:spcPct val="90000"/>
              </a:lnSpc>
              <a:buFontTx/>
              <a:buChar char="-"/>
            </a:pPr>
            <a:r>
              <a:rPr lang="cs-CZ" dirty="0">
                <a:latin typeface="Calibri" panose="020F0502020204030204" pitchFamily="34" charset="0"/>
              </a:rPr>
              <a:t>ve ztíženém pracovním prostředí (nejméně 10 % minimální mzdy)</a:t>
            </a:r>
          </a:p>
          <a:p>
            <a:pPr marL="0" indent="0">
              <a:lnSpc>
                <a:spcPct val="90000"/>
              </a:lnSpc>
              <a:buFontTx/>
              <a:buChar char="-"/>
            </a:pPr>
            <a:r>
              <a:rPr lang="cs-CZ" dirty="0">
                <a:latin typeface="Calibri" panose="020F0502020204030204" pitchFamily="34" charset="0"/>
              </a:rPr>
              <a:t>přesčas (nejméně 25 % průměrné hodinové mzdy)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468313" y="908720"/>
            <a:ext cx="8229600" cy="5473030"/>
          </a:xfrm>
        </p:spPr>
        <p:txBody>
          <a:bodyPr>
            <a:normAutofit/>
          </a:bodyPr>
          <a:lstStyle/>
          <a:p>
            <a:pPr marL="0" indent="0">
              <a:buFontTx/>
              <a:buNone/>
            </a:pPr>
            <a:r>
              <a:rPr lang="cs-CZ" dirty="0">
                <a:latin typeface="Calibri" panose="020F0502020204030204" pitchFamily="34" charset="0"/>
              </a:rPr>
              <a:t>4. Náhrady mzdy – jsou dány:</a:t>
            </a:r>
          </a:p>
          <a:p>
            <a:pPr marL="0" indent="0">
              <a:buFontTx/>
              <a:buChar char="-"/>
            </a:pPr>
            <a:r>
              <a:rPr lang="cs-CZ" dirty="0">
                <a:latin typeface="Calibri" panose="020F0502020204030204" pitchFamily="34" charset="0"/>
              </a:rPr>
              <a:t>zákonem (dovolená)</a:t>
            </a:r>
          </a:p>
          <a:p>
            <a:pPr marL="0" indent="0">
              <a:buFontTx/>
              <a:buChar char="-"/>
            </a:pPr>
            <a:r>
              <a:rPr lang="cs-CZ" dirty="0">
                <a:latin typeface="Calibri" panose="020F0502020204030204" pitchFamily="34" charset="0"/>
              </a:rPr>
              <a:t>překážkami v práci (obecný zájem, osobní </a:t>
            </a:r>
            <a:r>
              <a:rPr lang="cs-CZ" dirty="0" smtClean="0">
                <a:latin typeface="Calibri" panose="020F0502020204030204" pitchFamily="34" charset="0"/>
              </a:rPr>
              <a:t>                            překážky</a:t>
            </a:r>
            <a:r>
              <a:rPr lang="cs-CZ" dirty="0">
                <a:latin typeface="Calibri" panose="020F0502020204030204" pitchFamily="34" charset="0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Nadpis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cs-CZ" dirty="0">
                <a:latin typeface="Calibri" panose="020F0502020204030204" pitchFamily="34" charset="0"/>
              </a:rPr>
              <a:t>Příklad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457200" y="1268760"/>
            <a:ext cx="8229600" cy="4857403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Tx/>
              <a:buNone/>
            </a:pPr>
            <a:r>
              <a:rPr lang="cs-CZ" sz="3000" dirty="0">
                <a:latin typeface="Calibri" panose="020F0502020204030204" pitchFamily="34" charset="0"/>
              </a:rPr>
              <a:t>Vypočítejte hrubou mzdu za srpen dělníka, který pracuje na montážní lince. Má smluvní mzdu 98 Kč/h. Je mu přiznáno osobní ohodnocení ve </a:t>
            </a:r>
            <a:r>
              <a:rPr lang="cs-CZ" sz="3000" dirty="0" smtClean="0">
                <a:latin typeface="Calibri" panose="020F0502020204030204" pitchFamily="34" charset="0"/>
              </a:rPr>
              <a:t>výši</a:t>
            </a: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cs-CZ" sz="3000" dirty="0" smtClean="0">
                <a:latin typeface="Calibri" panose="020F0502020204030204" pitchFamily="34" charset="0"/>
              </a:rPr>
              <a:t>1 </a:t>
            </a:r>
            <a:r>
              <a:rPr lang="cs-CZ" sz="3000" dirty="0">
                <a:latin typeface="Calibri" panose="020F0502020204030204" pitchFamily="34" charset="0"/>
              </a:rPr>
              <a:t>000 Kč. Odpracoval 6 hodin přesčas.</a:t>
            </a: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cs-CZ" sz="3000" dirty="0">
                <a:latin typeface="Calibri" panose="020F0502020204030204" pitchFamily="34" charset="0"/>
              </a:rPr>
              <a:t>		Řešení: 98 *8 = 784 Kč</a:t>
            </a: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cs-CZ" sz="3000" dirty="0">
                <a:latin typeface="Calibri" panose="020F0502020204030204" pitchFamily="34" charset="0"/>
              </a:rPr>
              <a:t>		784 * 22 = 17 248 Kč</a:t>
            </a: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cs-CZ" sz="3000" dirty="0">
                <a:latin typeface="Calibri" panose="020F0502020204030204" pitchFamily="34" charset="0"/>
              </a:rPr>
              <a:t>		98 * 0,25 = 24,50 Kč</a:t>
            </a: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cs-CZ" sz="3000" dirty="0">
                <a:latin typeface="Calibri" panose="020F0502020204030204" pitchFamily="34" charset="0"/>
              </a:rPr>
              <a:t>		přesčas: 6 * 24,50 = 147 Kč</a:t>
            </a: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cs-CZ" sz="3000" dirty="0">
                <a:latin typeface="Calibri" panose="020F0502020204030204" pitchFamily="34" charset="0"/>
              </a:rPr>
              <a:t>		Hrubá mzda: 17 248 + 147 + 1 000 			18 395 Kč</a:t>
            </a: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cs-CZ" sz="3000" dirty="0">
                <a:latin typeface="Calibri" panose="020F0502020204030204" pitchFamily="34" charset="0"/>
              </a:rPr>
              <a:t>		Hrubá mzda dělníka je 18 395 Kč.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Nadpis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cs-CZ" dirty="0">
                <a:latin typeface="Calibri" panose="020F0502020204030204" pitchFamily="34" charset="0"/>
              </a:rPr>
              <a:t>Zdroje</a:t>
            </a:r>
            <a:r>
              <a:rPr lang="cs-CZ" dirty="0"/>
              <a:t>: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/>
        <p:txBody>
          <a:bodyPr>
            <a:normAutofit/>
          </a:bodyPr>
          <a:lstStyle/>
          <a:p>
            <a:r>
              <a:rPr lang="cs-CZ" sz="2000" dirty="0">
                <a:latin typeface="Calibri" panose="020F0502020204030204" pitchFamily="34" charset="0"/>
              </a:rPr>
              <a:t>KLÍNSKÝ, Petr – MÜNCH, Otto – CHROMÁ, Danuše. Ekonomika: ekonomická a finanční gramotnost pro střední školy. 2., upravené vydání. Praha: EDUKO nakladatelství, s. r. o., 2010, 2011. 180 s. ISBN 978-80-87204-41-2.</a:t>
            </a:r>
          </a:p>
          <a:p>
            <a:pPr>
              <a:buFontTx/>
              <a:buNone/>
            </a:pPr>
            <a:endParaRPr lang="cs-CZ" sz="20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ýchozí návrh">
  <a:themeElements>
    <a:clrScheme name="Výchozí návrh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Výchozí návrh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Výchozí návrh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</TotalTime>
  <Words>331</Words>
  <Application>Microsoft Office PowerPoint</Application>
  <PresentationFormat>Předvádění na obrazovce (4:3)</PresentationFormat>
  <Paragraphs>39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Výchozí návrh</vt:lpstr>
      <vt:lpstr>Střední průmyslová škola elektrotechnická a informačních technologií Brno   Číslo a název projektu: CZ.1.07/1.5.00/34.0521 – Investice do vzdělání nesou nejvyšší úrok  Autor: Ing. Kamila Pecková Tematická sada: Finanční matematika  Téma: Hrubá mzda Číslo materiálu: VY_42_INOVACE_05_13_PEKA</vt:lpstr>
      <vt:lpstr>Prezentace aplikace PowerPoint</vt:lpstr>
      <vt:lpstr>Mzda</vt:lpstr>
      <vt:lpstr>Složky mzdy</vt:lpstr>
      <vt:lpstr>Prezentace aplikace PowerPoint</vt:lpstr>
      <vt:lpstr>Prezentace aplikace PowerPoint</vt:lpstr>
      <vt:lpstr>Prezentace aplikace PowerPoint</vt:lpstr>
      <vt:lpstr>Příklad</vt:lpstr>
      <vt:lpstr>Zdroje: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Střední průmyslová škola elektrotechnická a informačních technologií Brno   Číslo a název projektu: CZ.1.07/1.5.00/34.0521 – Investice do vzdělání nesou nejvyšší úrok  Autor: Ing. Kamila Pecková Tematická sada: Finanční matematika  Téma: Výpočet hrubé mzdy Číslo materiálu: VY_42_INOVACE_05_XX_PEKA</dc:title>
  <dc:creator>Iapetus</dc:creator>
  <cp:lastModifiedBy>iapetus</cp:lastModifiedBy>
  <cp:revision>11</cp:revision>
  <dcterms:created xsi:type="dcterms:W3CDTF">2013-11-03T17:26:39Z</dcterms:created>
  <dcterms:modified xsi:type="dcterms:W3CDTF">2014-04-27T19:44:05Z</dcterms:modified>
</cp:coreProperties>
</file>