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2" r:id="rId6"/>
    <p:sldId id="263" r:id="rId7"/>
    <p:sldId id="264" r:id="rId8"/>
    <p:sldId id="265" r:id="rId9"/>
    <p:sldId id="266" r:id="rId10"/>
    <p:sldId id="261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53D784-1C98-40A4-807A-53F7BBD3A868}" type="datetimeFigureOut">
              <a:rPr lang="cs-CZ" smtClean="0"/>
              <a:pPr/>
              <a:t>24.4.2014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52C1BF-B986-4247-B966-4502C4F046E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53D784-1C98-40A4-807A-53F7BBD3A868}" type="datetimeFigureOut">
              <a:rPr lang="cs-CZ" smtClean="0"/>
              <a:pPr/>
              <a:t>24.4.2014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52C1BF-B986-4247-B966-4502C4F046E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53D784-1C98-40A4-807A-53F7BBD3A868}" type="datetimeFigureOut">
              <a:rPr lang="cs-CZ" smtClean="0"/>
              <a:pPr/>
              <a:t>24.4.2014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52C1BF-B986-4247-B966-4502C4F046E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53D784-1C98-40A4-807A-53F7BBD3A868}" type="datetimeFigureOut">
              <a:rPr lang="cs-CZ" smtClean="0"/>
              <a:pPr/>
              <a:t>24.4.2014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52C1BF-B986-4247-B966-4502C4F046E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53D784-1C98-40A4-807A-53F7BBD3A868}" type="datetimeFigureOut">
              <a:rPr lang="cs-CZ" smtClean="0"/>
              <a:pPr/>
              <a:t>24.4.2014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52C1BF-B986-4247-B966-4502C4F046E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53D784-1C98-40A4-807A-53F7BBD3A868}" type="datetimeFigureOut">
              <a:rPr lang="cs-CZ" smtClean="0"/>
              <a:pPr/>
              <a:t>24.4.2014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52C1BF-B986-4247-B966-4502C4F046E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53D784-1C98-40A4-807A-53F7BBD3A868}" type="datetimeFigureOut">
              <a:rPr lang="cs-CZ" smtClean="0"/>
              <a:pPr/>
              <a:t>24.4.2014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52C1BF-B986-4247-B966-4502C4F046E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53D784-1C98-40A4-807A-53F7BBD3A868}" type="datetimeFigureOut">
              <a:rPr lang="cs-CZ" smtClean="0"/>
              <a:pPr/>
              <a:t>24.4.2014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52C1BF-B986-4247-B966-4502C4F046E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53D784-1C98-40A4-807A-53F7BBD3A868}" type="datetimeFigureOut">
              <a:rPr lang="cs-CZ" smtClean="0"/>
              <a:pPr/>
              <a:t>24.4.2014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52C1BF-B986-4247-B966-4502C4F046E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53D784-1C98-40A4-807A-53F7BBD3A868}" type="datetimeFigureOut">
              <a:rPr lang="cs-CZ" smtClean="0"/>
              <a:pPr/>
              <a:t>24.4.2014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52C1BF-B986-4247-B966-4502C4F046E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53D784-1C98-40A4-807A-53F7BBD3A868}" type="datetimeFigureOut">
              <a:rPr lang="cs-CZ" smtClean="0"/>
              <a:pPr/>
              <a:t>24.4.2014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52C1BF-B986-4247-B966-4502C4F046E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>
            <a:alphaModFix amt="40000"/>
            <a:lum/>
          </a:blip>
          <a:srcRect/>
          <a:stretch>
            <a:fillRect l="-10000" r="-10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A53D784-1C98-40A4-807A-53F7BBD3A868}" type="datetimeFigureOut">
              <a:rPr lang="cs-CZ" smtClean="0"/>
              <a:pPr/>
              <a:t>24.4.2014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252C1BF-B986-4247-B966-4502C4F046E1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250825" y="1989138"/>
            <a:ext cx="8785225" cy="4535487"/>
          </a:xfrm>
        </p:spPr>
        <p:txBody>
          <a:bodyPr/>
          <a:lstStyle/>
          <a:p>
            <a:pPr eaLnBrk="1" hangingPunct="1"/>
            <a:r>
              <a:rPr lang="cs-CZ" sz="2000" dirty="0" smtClean="0"/>
              <a:t>Střední průmyslová škola elektrotechnická a informačních technologií Brno</a:t>
            </a:r>
            <a:br>
              <a:rPr lang="cs-CZ" sz="2000" dirty="0" smtClean="0"/>
            </a:b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 smtClean="0"/>
              <a:t>Číslo a název projektu:	CZ.1.07/1.5.00/34.0521 – Investice do vzdělání nesou nejvyšší úrok</a:t>
            </a:r>
            <a:br>
              <a:rPr lang="cs-CZ" sz="2000" dirty="0" smtClean="0"/>
            </a:b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 smtClean="0"/>
              <a:t>Autor:	Ing. Kamila Pecková</a:t>
            </a:r>
            <a:br>
              <a:rPr lang="cs-CZ" sz="2000" dirty="0" smtClean="0"/>
            </a:br>
            <a:r>
              <a:rPr lang="cs-CZ" sz="2000" dirty="0" smtClean="0"/>
              <a:t>Tematická sada: Finanční matematika</a:t>
            </a:r>
            <a:br>
              <a:rPr lang="cs-CZ" sz="2000" dirty="0" smtClean="0"/>
            </a:b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 smtClean="0"/>
              <a:t>Téma:	</a:t>
            </a:r>
            <a:r>
              <a:rPr lang="cs-CZ" sz="2000" b="1" dirty="0" smtClean="0"/>
              <a:t>Čistá mzda</a:t>
            </a: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 smtClean="0"/>
              <a:t>Číslo materiálu:	VY_42_INOVACE_05_14_PEKA</a:t>
            </a:r>
          </a:p>
        </p:txBody>
      </p:sp>
      <p:pic>
        <p:nvPicPr>
          <p:cNvPr id="2051" name="il_fi" descr="OPVK_hor_zakladni_logolink_RGB_cz-1024x22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6763" y="249238"/>
            <a:ext cx="7550150" cy="16446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6930402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eaLnBrk="1" hangingPunct="1">
              <a:buFontTx/>
              <a:buNone/>
            </a:pPr>
            <a:endParaRPr lang="cs-CZ" sz="2000" dirty="0" smtClean="0"/>
          </a:p>
          <a:p>
            <a:pPr marL="0" indent="0" eaLnBrk="1" hangingPunct="1">
              <a:buFontTx/>
              <a:buNone/>
            </a:pPr>
            <a:r>
              <a:rPr lang="cs-CZ" sz="2000" dirty="0" smtClean="0"/>
              <a:t>Anotace:  Prezentace je určena k doplněný výkladu tematického celku Zaměstnanci a mzdy. </a:t>
            </a:r>
          </a:p>
          <a:p>
            <a:pPr marL="0" indent="0" eaLnBrk="1" hangingPunct="1">
              <a:buFontTx/>
              <a:buNone/>
            </a:pPr>
            <a:endParaRPr lang="cs-CZ" sz="2000" dirty="0" smtClean="0"/>
          </a:p>
          <a:p>
            <a:pPr marL="0" indent="0" eaLnBrk="1" hangingPunct="1">
              <a:buFontTx/>
              <a:buNone/>
            </a:pPr>
            <a:r>
              <a:rPr lang="cs-CZ" sz="2000" dirty="0"/>
              <a:t>	</a:t>
            </a:r>
            <a:r>
              <a:rPr lang="cs-CZ" sz="2000" dirty="0" smtClean="0"/>
              <a:t>	Obsahuje princip výpočtu čisté mzdy. V jednotlivých krocích </a:t>
            </a:r>
          </a:p>
          <a:p>
            <a:pPr marL="0" indent="0" eaLnBrk="1" hangingPunct="1">
              <a:buFontTx/>
              <a:buNone/>
            </a:pPr>
            <a:r>
              <a:rPr lang="cs-CZ" sz="2000" dirty="0"/>
              <a:t>	</a:t>
            </a:r>
            <a:r>
              <a:rPr lang="cs-CZ" sz="2000" dirty="0" smtClean="0"/>
              <a:t>	popisuje nejprve výpočet </a:t>
            </a:r>
            <a:r>
              <a:rPr lang="cs-CZ" sz="2000" dirty="0" err="1" smtClean="0"/>
              <a:t>SZaZP</a:t>
            </a:r>
            <a:r>
              <a:rPr lang="cs-CZ" sz="2000" dirty="0" smtClean="0"/>
              <a:t> placené zaměstnancem,</a:t>
            </a:r>
          </a:p>
          <a:p>
            <a:pPr marL="0" indent="0" eaLnBrk="1" hangingPunct="1">
              <a:buFontTx/>
              <a:buNone/>
            </a:pPr>
            <a:r>
              <a:rPr lang="cs-CZ" sz="2000" dirty="0"/>
              <a:t>	</a:t>
            </a:r>
            <a:r>
              <a:rPr lang="cs-CZ" sz="2000" dirty="0" smtClean="0"/>
              <a:t>	</a:t>
            </a:r>
            <a:r>
              <a:rPr lang="cs-CZ" sz="2000" dirty="0" err="1" smtClean="0"/>
              <a:t>SZaZP</a:t>
            </a:r>
            <a:r>
              <a:rPr lang="cs-CZ" sz="2000" dirty="0" smtClean="0"/>
              <a:t> placené zaměstnavatelem, výpočet tzv. </a:t>
            </a:r>
            <a:r>
              <a:rPr lang="cs-CZ" sz="2000" dirty="0" err="1" smtClean="0"/>
              <a:t>superhrubé</a:t>
            </a:r>
            <a:endParaRPr lang="cs-CZ" sz="2000" dirty="0" smtClean="0"/>
          </a:p>
          <a:p>
            <a:pPr marL="0" indent="0" eaLnBrk="1" hangingPunct="1">
              <a:buFontTx/>
              <a:buNone/>
            </a:pPr>
            <a:r>
              <a:rPr lang="cs-CZ" sz="2000" dirty="0"/>
              <a:t>	</a:t>
            </a:r>
            <a:r>
              <a:rPr lang="cs-CZ" sz="2000" dirty="0" smtClean="0"/>
              <a:t>	mzdy, výpočet daně, odečítání slev a výši zálohy na daň. </a:t>
            </a:r>
            <a:endParaRPr lang="cs-CZ" sz="2000" dirty="0"/>
          </a:p>
          <a:p>
            <a:pPr marL="0" indent="0" eaLnBrk="1" hangingPunct="1">
              <a:buFontTx/>
              <a:buNone/>
            </a:pPr>
            <a:r>
              <a:rPr lang="cs-CZ" sz="2000" dirty="0" smtClean="0"/>
              <a:t>		Celý postup výpočtu je vysvětlen na příkladu.</a:t>
            </a:r>
          </a:p>
          <a:p>
            <a:pPr marL="0" indent="0" eaLnBrk="1" hangingPunct="1">
              <a:buFontTx/>
              <a:buNone/>
            </a:pPr>
            <a:r>
              <a:rPr lang="cs-CZ" sz="2000" dirty="0"/>
              <a:t> </a:t>
            </a:r>
            <a:r>
              <a:rPr lang="cs-CZ" sz="2000" dirty="0" smtClean="0"/>
              <a:t> 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 smtClean="0"/>
          </a:p>
        </p:txBody>
      </p:sp>
      <p:pic>
        <p:nvPicPr>
          <p:cNvPr id="3075" name="il_fi" descr="OPVK_hor_zakladni_logolink_RGB_cz-1024x22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49350" y="127000"/>
            <a:ext cx="6807200" cy="14843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0714680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Čistá mzda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>
              <a:buNone/>
            </a:pPr>
            <a:r>
              <a:rPr lang="cs-CZ" dirty="0" smtClean="0"/>
              <a:t>Mzda, na kterou má zaměstnanec nárok po </a:t>
            </a:r>
          </a:p>
          <a:p>
            <a:pPr>
              <a:buNone/>
            </a:pPr>
            <a:r>
              <a:rPr lang="cs-CZ" dirty="0" smtClean="0"/>
              <a:t>odečtení všech povinných plateb.</a:t>
            </a:r>
          </a:p>
          <a:p>
            <a:pPr>
              <a:buNone/>
            </a:pPr>
            <a:r>
              <a:rPr lang="cs-CZ" dirty="0" smtClean="0"/>
              <a:t>			Mzda se vypočítává měsíčně po</a:t>
            </a:r>
          </a:p>
          <a:p>
            <a:pPr>
              <a:buNone/>
            </a:pPr>
            <a:r>
              <a:rPr lang="cs-CZ" dirty="0"/>
              <a:t>	</a:t>
            </a:r>
            <a:r>
              <a:rPr lang="cs-CZ" dirty="0" smtClean="0"/>
              <a:t>		ukončení každého měsíce. Celkový</a:t>
            </a:r>
          </a:p>
          <a:p>
            <a:pPr>
              <a:buNone/>
            </a:pPr>
            <a:r>
              <a:rPr lang="cs-CZ" dirty="0"/>
              <a:t>	</a:t>
            </a:r>
            <a:r>
              <a:rPr lang="cs-CZ" dirty="0" smtClean="0"/>
              <a:t>		přehled za celou firmu je zachycen</a:t>
            </a:r>
          </a:p>
          <a:p>
            <a:pPr>
              <a:buNone/>
            </a:pPr>
            <a:r>
              <a:rPr lang="cs-CZ" dirty="0"/>
              <a:t>	</a:t>
            </a:r>
            <a:r>
              <a:rPr lang="cs-CZ" dirty="0" smtClean="0"/>
              <a:t>		v Zúčtovací a výplatní listině. </a:t>
            </a:r>
          </a:p>
          <a:p>
            <a:pPr>
              <a:buNone/>
            </a:pPr>
            <a:r>
              <a:rPr lang="cs-CZ" dirty="0"/>
              <a:t>	</a:t>
            </a:r>
            <a:r>
              <a:rPr lang="cs-CZ" dirty="0" smtClean="0"/>
              <a:t>		Pro každého zaměstnance je veden</a:t>
            </a:r>
          </a:p>
          <a:p>
            <a:pPr>
              <a:buNone/>
            </a:pPr>
            <a:r>
              <a:rPr lang="cs-CZ" dirty="0"/>
              <a:t>	</a:t>
            </a:r>
            <a:r>
              <a:rPr lang="cs-CZ" dirty="0" smtClean="0"/>
              <a:t>		mzdový list. Každý zaměstnanec </a:t>
            </a:r>
          </a:p>
          <a:p>
            <a:pPr>
              <a:buNone/>
            </a:pPr>
            <a:r>
              <a:rPr lang="cs-CZ" dirty="0"/>
              <a:t>	</a:t>
            </a:r>
            <a:r>
              <a:rPr lang="cs-CZ" dirty="0" smtClean="0"/>
              <a:t>		obdrží výplatní lístek.</a:t>
            </a:r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Postup výpočtu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514350" indent="-514350">
              <a:buAutoNum type="arabicPeriod"/>
            </a:pPr>
            <a:r>
              <a:rPr lang="cs-CZ" dirty="0" smtClean="0"/>
              <a:t>Z hrubé mzdy se vypočítá sociální pojištění (6,5 %) a zdravotní pojištění (4,5 %) placené zaměstnancem.</a:t>
            </a:r>
          </a:p>
          <a:p>
            <a:pPr marL="514350" indent="-514350">
              <a:buAutoNum type="arabicPeriod"/>
            </a:pPr>
            <a:r>
              <a:rPr lang="cs-CZ" dirty="0" smtClean="0"/>
              <a:t>Z hrubé mzdy se vypočítá sociální pojištění </a:t>
            </a:r>
          </a:p>
          <a:p>
            <a:pPr marL="514350" indent="-514350">
              <a:buNone/>
            </a:pPr>
            <a:r>
              <a:rPr lang="cs-CZ" dirty="0" smtClean="0"/>
              <a:t>     (25 %) a zdravotní pojištění (9 %) placené zaměstnavatelem (náklad).</a:t>
            </a:r>
          </a:p>
          <a:p>
            <a:pPr marL="514350" indent="-514350">
              <a:buNone/>
            </a:pPr>
            <a:r>
              <a:rPr lang="cs-CZ" dirty="0" smtClean="0"/>
              <a:t>3. SP a ZP placené zaměstnavatelem se přičte ke </a:t>
            </a:r>
          </a:p>
          <a:p>
            <a:pPr marL="514350" indent="-514350">
              <a:buNone/>
            </a:pPr>
            <a:r>
              <a:rPr lang="cs-CZ" dirty="0" smtClean="0"/>
              <a:t>hrubé mzdy zaměstnance – základ pro výpočet daně.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>
            <a:normAutofit fontScale="92500" lnSpcReduction="10000"/>
          </a:bodyPr>
          <a:lstStyle/>
          <a:p>
            <a:pPr>
              <a:buNone/>
            </a:pPr>
            <a:r>
              <a:rPr lang="cs-CZ" dirty="0" smtClean="0"/>
              <a:t>4. Vypočítá se daň: 15 % z tzv. </a:t>
            </a:r>
            <a:r>
              <a:rPr lang="cs-CZ" dirty="0" err="1" smtClean="0"/>
              <a:t>superhrubé</a:t>
            </a:r>
            <a:r>
              <a:rPr lang="cs-CZ" dirty="0" smtClean="0"/>
              <a:t> mzdy.</a:t>
            </a:r>
          </a:p>
          <a:p>
            <a:pPr>
              <a:buNone/>
            </a:pPr>
            <a:r>
              <a:rPr lang="cs-CZ" dirty="0" smtClean="0"/>
              <a:t>5. Od dani se odečítají slevy na dani: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  <a:p>
            <a:pPr>
              <a:buNone/>
            </a:pPr>
            <a:r>
              <a:rPr lang="cs-CZ" dirty="0" smtClean="0"/>
              <a:t>6. Pokud jsou slevy vyšší než daň, jde o tzv. daňové zvýhodnění a stát daň vrací (pouze do výše slev na děti).</a:t>
            </a:r>
            <a:endParaRPr lang="cs-CZ" dirty="0"/>
          </a:p>
        </p:txBody>
      </p:sp>
      <p:pic>
        <p:nvPicPr>
          <p:cNvPr id="4" name="Obrázek 3" descr="sleva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998200" y="1484784"/>
            <a:ext cx="4238096" cy="2980953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cs-CZ" dirty="0" smtClean="0"/>
              <a:t>Výpočet pak vypadá takto: </a:t>
            </a:r>
          </a:p>
          <a:p>
            <a:pPr>
              <a:buNone/>
            </a:pPr>
            <a:r>
              <a:rPr lang="cs-CZ" dirty="0" smtClean="0"/>
              <a:t>Čistá mzda = Hrubá mzda – SP a ZP placené zaměstnancem – Záloha na daň</a:t>
            </a:r>
          </a:p>
          <a:p>
            <a:pPr>
              <a:buNone/>
            </a:pPr>
            <a:endParaRPr lang="cs-CZ" dirty="0"/>
          </a:p>
          <a:p>
            <a:pPr>
              <a:buNone/>
            </a:pPr>
            <a:r>
              <a:rPr lang="cs-CZ" dirty="0" smtClean="0"/>
              <a:t>			Záloha na daň: zaměstnanec neplatí </a:t>
            </a:r>
          </a:p>
          <a:p>
            <a:pPr>
              <a:buNone/>
            </a:pPr>
            <a:r>
              <a:rPr lang="cs-CZ" dirty="0"/>
              <a:t>	</a:t>
            </a:r>
            <a:r>
              <a:rPr lang="cs-CZ" dirty="0" smtClean="0"/>
              <a:t>		daň, ale pouze zálohu na daň. I on </a:t>
            </a:r>
          </a:p>
          <a:p>
            <a:pPr>
              <a:buNone/>
            </a:pPr>
            <a:r>
              <a:rPr lang="cs-CZ" dirty="0"/>
              <a:t>	</a:t>
            </a:r>
            <a:r>
              <a:rPr lang="cs-CZ" dirty="0" smtClean="0"/>
              <a:t>		má povinnost podávat daňové </a:t>
            </a:r>
          </a:p>
          <a:p>
            <a:pPr>
              <a:buNone/>
            </a:pPr>
            <a:r>
              <a:rPr lang="cs-CZ" dirty="0"/>
              <a:t>	</a:t>
            </a:r>
            <a:r>
              <a:rPr lang="cs-CZ" dirty="0" smtClean="0"/>
              <a:t>		přiznání, ve kterém si může uplatnit</a:t>
            </a:r>
          </a:p>
          <a:p>
            <a:pPr>
              <a:buNone/>
            </a:pPr>
            <a:r>
              <a:rPr lang="cs-CZ" dirty="0"/>
              <a:t>	</a:t>
            </a:r>
            <a:r>
              <a:rPr lang="cs-CZ" dirty="0" smtClean="0"/>
              <a:t>		ještě roční slevu na dani.</a:t>
            </a:r>
          </a:p>
          <a:p>
            <a:pPr>
              <a:buNone/>
            </a:pPr>
            <a:r>
              <a:rPr lang="cs-CZ" dirty="0"/>
              <a:t>	</a:t>
            </a:r>
            <a:r>
              <a:rPr lang="cs-CZ" dirty="0" smtClean="0"/>
              <a:t>		</a:t>
            </a:r>
            <a:endParaRPr lang="cs-CZ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Příklad: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>
              <a:buNone/>
            </a:pPr>
            <a:r>
              <a:rPr lang="cs-CZ" dirty="0" smtClean="0"/>
              <a:t>Zaměstnanci je přiznána hrubá mzda ve výši</a:t>
            </a:r>
          </a:p>
          <a:p>
            <a:pPr>
              <a:buNone/>
            </a:pPr>
            <a:r>
              <a:rPr lang="cs-CZ" dirty="0" smtClean="0"/>
              <a:t>18 980 Kč. Má 1 dítě. </a:t>
            </a:r>
          </a:p>
          <a:p>
            <a:pPr>
              <a:buNone/>
            </a:pPr>
            <a:r>
              <a:rPr lang="cs-CZ" dirty="0"/>
              <a:t>	</a:t>
            </a:r>
            <a:r>
              <a:rPr lang="cs-CZ" dirty="0" smtClean="0"/>
              <a:t>		Výpočet:</a:t>
            </a:r>
          </a:p>
          <a:p>
            <a:pPr>
              <a:buNone/>
            </a:pPr>
            <a:r>
              <a:rPr lang="cs-CZ" dirty="0"/>
              <a:t>	</a:t>
            </a:r>
            <a:r>
              <a:rPr lang="cs-CZ" dirty="0" smtClean="0"/>
              <a:t>		ZP: 18 980 * 0,045 = 854,1</a:t>
            </a:r>
          </a:p>
          <a:p>
            <a:pPr>
              <a:buNone/>
            </a:pPr>
            <a:r>
              <a:rPr lang="cs-CZ" dirty="0"/>
              <a:t>	</a:t>
            </a:r>
            <a:r>
              <a:rPr lang="cs-CZ" dirty="0" smtClean="0"/>
              <a:t>		SP: 18 980 * 0,065 =1 233,7</a:t>
            </a:r>
          </a:p>
          <a:p>
            <a:pPr>
              <a:buNone/>
            </a:pPr>
            <a:r>
              <a:rPr lang="cs-CZ" dirty="0"/>
              <a:t>	</a:t>
            </a:r>
            <a:r>
              <a:rPr lang="cs-CZ" dirty="0" smtClean="0"/>
              <a:t>		Pozor: zaokrouhluje se vždy směrem</a:t>
            </a:r>
          </a:p>
          <a:p>
            <a:pPr>
              <a:buNone/>
            </a:pPr>
            <a:r>
              <a:rPr lang="cs-CZ" dirty="0"/>
              <a:t>	</a:t>
            </a:r>
            <a:r>
              <a:rPr lang="cs-CZ" dirty="0" smtClean="0"/>
              <a:t>		nahoru!</a:t>
            </a:r>
          </a:p>
          <a:p>
            <a:pPr>
              <a:buNone/>
            </a:pPr>
            <a:r>
              <a:rPr lang="cs-CZ" dirty="0"/>
              <a:t>	</a:t>
            </a:r>
            <a:r>
              <a:rPr lang="cs-CZ" dirty="0" smtClean="0"/>
              <a:t>		ZP a SP (zaměstnanec) = 855 + 1234 =</a:t>
            </a:r>
          </a:p>
          <a:p>
            <a:pPr>
              <a:buNone/>
            </a:pPr>
            <a:r>
              <a:rPr lang="cs-CZ" dirty="0"/>
              <a:t>	</a:t>
            </a:r>
            <a:r>
              <a:rPr lang="cs-CZ" dirty="0" smtClean="0"/>
              <a:t>		2 089 Kč</a:t>
            </a:r>
          </a:p>
          <a:p>
            <a:pPr>
              <a:buNone/>
            </a:pPr>
            <a:r>
              <a:rPr lang="cs-CZ" dirty="0"/>
              <a:t>	</a:t>
            </a:r>
            <a:r>
              <a:rPr lang="cs-CZ" dirty="0" smtClean="0"/>
              <a:t>		 </a:t>
            </a:r>
            <a:endParaRPr lang="cs-CZ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ZP: 18 980 * 0,09 = 1 708,20</a:t>
            </a:r>
          </a:p>
          <a:p>
            <a:pPr>
              <a:buNone/>
            </a:pPr>
            <a:r>
              <a:rPr lang="cs-CZ" dirty="0" smtClean="0"/>
              <a:t>SP: 18 980 * 0,25 = 4 745</a:t>
            </a:r>
          </a:p>
          <a:p>
            <a:pPr>
              <a:buNone/>
            </a:pPr>
            <a:r>
              <a:rPr lang="cs-CZ" dirty="0" smtClean="0"/>
              <a:t>ZP a SP (zaměstnavatel): 1 709 + 4 745 =</a:t>
            </a:r>
          </a:p>
          <a:p>
            <a:pPr>
              <a:buNone/>
            </a:pPr>
            <a:r>
              <a:rPr lang="cs-CZ" dirty="0" smtClean="0"/>
              <a:t>6 454 Kč</a:t>
            </a:r>
          </a:p>
          <a:p>
            <a:pPr>
              <a:buNone/>
            </a:pPr>
            <a:r>
              <a:rPr lang="cs-CZ" dirty="0" smtClean="0"/>
              <a:t>Základ daně: 18 980 + 6 454 = 25 434</a:t>
            </a:r>
          </a:p>
          <a:p>
            <a:pPr>
              <a:buNone/>
            </a:pPr>
            <a:r>
              <a:rPr lang="cs-CZ" dirty="0" smtClean="0"/>
              <a:t>			Pozor: tentokrát se zaokrouhluje na 		celé stokoruny vždy směrem nahoru: 		25 500</a:t>
            </a:r>
          </a:p>
          <a:p>
            <a:pPr>
              <a:buNone/>
            </a:pPr>
            <a:r>
              <a:rPr lang="cs-CZ" dirty="0" smtClean="0"/>
              <a:t>			Daň: 25 500 * 0,15 = 3 825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Záloha po slevě: 3 825 – 2 070 – 1 117 = 638</a:t>
            </a:r>
          </a:p>
          <a:p>
            <a:pPr>
              <a:buNone/>
            </a:pPr>
            <a:r>
              <a:rPr lang="cs-CZ" dirty="0" smtClean="0"/>
              <a:t>Čistá mzda: 18 980 – 2 089 – 638 = 16 253</a:t>
            </a:r>
          </a:p>
          <a:p>
            <a:pPr>
              <a:buNone/>
            </a:pPr>
            <a:r>
              <a:rPr lang="cs-CZ" dirty="0" smtClean="0"/>
              <a:t>Výsledek si můžeme ověřit na internetu:</a:t>
            </a:r>
          </a:p>
          <a:p>
            <a:pPr>
              <a:buNone/>
            </a:pPr>
            <a:r>
              <a:rPr lang="cs-CZ" dirty="0" smtClean="0"/>
              <a:t>http://www.</a:t>
            </a:r>
            <a:r>
              <a:rPr lang="cs-CZ" dirty="0" err="1" smtClean="0"/>
              <a:t>vyplata.cz</a:t>
            </a:r>
            <a:r>
              <a:rPr lang="cs-CZ" dirty="0" smtClean="0"/>
              <a:t>/</a:t>
            </a:r>
            <a:r>
              <a:rPr lang="cs-CZ" dirty="0" err="1" smtClean="0"/>
              <a:t>vypocty</a:t>
            </a:r>
            <a:r>
              <a:rPr lang="cs-CZ" dirty="0" smtClean="0"/>
              <a:t>/</a:t>
            </a:r>
            <a:r>
              <a:rPr lang="cs-CZ" dirty="0" err="1" smtClean="0"/>
              <a:t>vypocet</a:t>
            </a:r>
            <a:r>
              <a:rPr lang="cs-CZ" dirty="0" smtClean="0"/>
              <a:t>-</a:t>
            </a:r>
            <a:r>
              <a:rPr lang="cs-CZ" dirty="0" err="1" smtClean="0"/>
              <a:t>ciste</a:t>
            </a:r>
            <a:r>
              <a:rPr lang="cs-CZ" dirty="0" smtClean="0"/>
              <a:t>-mzdy.</a:t>
            </a:r>
            <a:r>
              <a:rPr lang="cs-CZ" dirty="0" err="1" smtClean="0"/>
              <a:t>php</a:t>
            </a:r>
            <a:r>
              <a:rPr lang="cs-CZ" dirty="0" smtClean="0"/>
              <a:t>#</a:t>
            </a:r>
            <a:r>
              <a:rPr lang="cs-CZ" dirty="0" err="1" smtClean="0"/>
              <a:t>vysledek</a:t>
            </a:r>
            <a:r>
              <a:rPr lang="cs-CZ" dirty="0" smtClean="0"/>
              <a:t>: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   </a:t>
            </a:r>
          </a:p>
          <a:p>
            <a:pPr>
              <a:buNone/>
            </a:pPr>
            <a:endParaRPr lang="cs-CZ" dirty="0"/>
          </a:p>
        </p:txBody>
      </p:sp>
      <p:pic>
        <p:nvPicPr>
          <p:cNvPr id="4" name="Obrázek 3" descr="mzda 4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506605" y="3140968"/>
            <a:ext cx="4334304" cy="3557469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000" dirty="0" smtClean="0"/>
              <a:t>Mzdová kalkulačka. </a:t>
            </a:r>
            <a:r>
              <a:rPr lang="cs-CZ" sz="2000" dirty="0"/>
              <a:t>URL: </a:t>
            </a:r>
            <a:r>
              <a:rPr lang="cs-CZ" sz="2000" dirty="0" smtClean="0"/>
              <a:t>&lt;http://www.</a:t>
            </a:r>
            <a:r>
              <a:rPr lang="cs-CZ" sz="2000" dirty="0" err="1" smtClean="0"/>
              <a:t>vyplata.cz</a:t>
            </a:r>
            <a:r>
              <a:rPr lang="cs-CZ" sz="2000" dirty="0" smtClean="0"/>
              <a:t>/</a:t>
            </a:r>
            <a:r>
              <a:rPr lang="cs-CZ" sz="2000" dirty="0" err="1" smtClean="0"/>
              <a:t>vypocty</a:t>
            </a:r>
            <a:r>
              <a:rPr lang="cs-CZ" sz="2000" dirty="0" smtClean="0"/>
              <a:t>/</a:t>
            </a:r>
            <a:r>
              <a:rPr lang="cs-CZ" sz="2000" dirty="0" err="1" smtClean="0"/>
              <a:t>vypocet</a:t>
            </a:r>
            <a:r>
              <a:rPr lang="cs-CZ" sz="2000" dirty="0" smtClean="0"/>
              <a:t>-</a:t>
            </a:r>
            <a:r>
              <a:rPr lang="cs-CZ" sz="2000" dirty="0" err="1" smtClean="0"/>
              <a:t>ciste</a:t>
            </a:r>
            <a:r>
              <a:rPr lang="cs-CZ" sz="2000" dirty="0" smtClean="0"/>
              <a:t>-mzdy.</a:t>
            </a:r>
            <a:r>
              <a:rPr lang="cs-CZ" sz="2000" dirty="0" err="1" smtClean="0"/>
              <a:t>php</a:t>
            </a:r>
            <a:r>
              <a:rPr lang="cs-CZ" sz="2000" dirty="0" smtClean="0"/>
              <a:t>#</a:t>
            </a:r>
            <a:r>
              <a:rPr lang="cs-CZ" sz="2000" dirty="0" err="1" smtClean="0"/>
              <a:t>vysledek</a:t>
            </a:r>
            <a:r>
              <a:rPr lang="cs-CZ" sz="2000" dirty="0" smtClean="0"/>
              <a:t>&gt; </a:t>
            </a:r>
            <a:r>
              <a:rPr lang="cs-CZ" sz="2000" dirty="0"/>
              <a:t>[cit. </a:t>
            </a:r>
            <a:r>
              <a:rPr lang="cs-CZ" sz="2000" dirty="0" smtClean="0"/>
              <a:t>2013-09-10].</a:t>
            </a:r>
          </a:p>
          <a:p>
            <a:r>
              <a:rPr lang="cs-CZ" sz="2000" dirty="0"/>
              <a:t>KLÍNSKÝ, Petr – MÜNCH, Otto – CHROMÁ, Danuše. Ekonomika: ekonomická a finanční gramotnost pro střední školy. 2., upravené vydání. Praha: EDUKO nakladatelství, s. r. o., 2010, 2011. 180 s. ISBN 978-80-87204-41-2.</a:t>
            </a:r>
          </a:p>
          <a:p>
            <a:pPr marL="0" indent="0">
              <a:buNone/>
            </a:pPr>
            <a:endParaRPr lang="cs-CZ" dirty="0" smtClean="0"/>
          </a:p>
          <a:p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211</TotalTime>
  <Words>335</Words>
  <Application>Microsoft Office PowerPoint</Application>
  <PresentationFormat>Předvádění na obrazovce (4:3)</PresentationFormat>
  <Paragraphs>73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sady Office</vt:lpstr>
      <vt:lpstr>Střední průmyslová škola elektrotechnická a informačních technologií Brno   Číslo a název projektu: CZ.1.07/1.5.00/34.0521 – Investice do vzdělání nesou nejvyšší úrok  Autor: Ing. Kamila Pecková Tematická sada: Finanční matematika  Téma: Čistá mzda Číslo materiálu: VY_42_INOVACE_05_14_PEKA</vt:lpstr>
      <vt:lpstr>Prezentace aplikace PowerPoint</vt:lpstr>
      <vt:lpstr>Čistá mzda</vt:lpstr>
      <vt:lpstr>Postup výpočtu</vt:lpstr>
      <vt:lpstr>Prezentace aplikace PowerPoint</vt:lpstr>
      <vt:lpstr>Prezentace aplikace PowerPoint</vt:lpstr>
      <vt:lpstr>Příklad:</vt:lpstr>
      <vt:lpstr>Prezentace aplikace PowerPoint</vt:lpstr>
      <vt:lpstr>Prezentace aplikace PowerPoint</vt:lpstr>
      <vt:lpstr>Zdroje:</vt:lpstr>
    </vt:vector>
  </TitlesOfParts>
  <Company>SPSEBR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Střední průmyslová škola elektrotechnická a informačních technologií Brno   Číslo a název projektu: CZ.1.07/1.5.00/34.0521 – Investice do vzdělání nesou nejvyšší úrok  Autor: Ing. Kamila Pecková Tematická sada: Finanční matematika  Téma: Čistá mzda Číslo materiálu: VY_42_INOVACE_05_XX_PEKA</dc:title>
  <dc:creator>peckova</dc:creator>
  <cp:lastModifiedBy>Iapetus</cp:lastModifiedBy>
  <cp:revision>22</cp:revision>
  <dcterms:created xsi:type="dcterms:W3CDTF">2013-11-04T09:50:07Z</dcterms:created>
  <dcterms:modified xsi:type="dcterms:W3CDTF">2014-04-24T20:05:18Z</dcterms:modified>
</cp:coreProperties>
</file>