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781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120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34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87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33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685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258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045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33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11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374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D30D5-A2CB-468C-96A4-50A749907264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D1C49-90FC-4FBB-B98E-854EBFE544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90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business.center.cz/business/sablony/s16-prohlaseni-poplatnika-dane-z-prijmu.aspx" TargetMode="External"/><Relationship Id="rId2" Type="http://schemas.openxmlformats.org/officeDocument/2006/relationships/hyperlink" Target="http://student.finance.cz/prace-dane/informace/dan-z-prijmu/vraceni-dani-studentu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finexpert.e15.cz/prijem-studentu-a-dane" TargetMode="External"/><Relationship Id="rId4" Type="http://schemas.openxmlformats.org/officeDocument/2006/relationships/hyperlink" Target="http://www.mesec.cz/aktuality/ani-studenti-se-dani-z-prijmu-nevyhnou-jak-na-t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989138"/>
            <a:ext cx="8785225" cy="4535487"/>
          </a:xfrm>
        </p:spPr>
        <p:txBody>
          <a:bodyPr/>
          <a:lstStyle/>
          <a:p>
            <a:pPr eaLnBrk="1" hangingPunct="1"/>
            <a:r>
              <a:rPr lang="cs-CZ" sz="2000" dirty="0" smtClean="0"/>
              <a:t>Střední průmyslová škola elektrotechnická a informačních technologií Brno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a název projektu:	CZ.1.07/1.5.00/34.0521 – Investice do vzdělání nesou nejvyšší úrok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Autor:	Ing. Kamila Pecková</a:t>
            </a:r>
            <a:br>
              <a:rPr lang="cs-CZ" sz="2000" dirty="0" smtClean="0"/>
            </a:br>
            <a:r>
              <a:rPr lang="cs-CZ" sz="2000" dirty="0" smtClean="0"/>
              <a:t>Tematická sada: Finanční matematika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Téma:	</a:t>
            </a:r>
            <a:r>
              <a:rPr lang="cs-CZ" sz="2000" b="1" dirty="0" smtClean="0"/>
              <a:t>Studenti a daně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materiálu:	</a:t>
            </a:r>
            <a:r>
              <a:rPr lang="cs-CZ" sz="2000" dirty="0" smtClean="0"/>
              <a:t>VY_42_INOVACE_05_16_PEKA</a:t>
            </a:r>
            <a:endParaRPr lang="cs-CZ" sz="2000" dirty="0" smtClean="0"/>
          </a:p>
        </p:txBody>
      </p:sp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249238"/>
            <a:ext cx="7550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161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Anotace:  Prezentace je určena k doplněný výkladu tematického celku </a:t>
            </a:r>
            <a:r>
              <a:rPr lang="cs-CZ" sz="2000" dirty="0" smtClean="0"/>
              <a:t>Daně a Zaměstnanci a mzdy.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Zabývá se zdaněním </a:t>
            </a:r>
            <a:r>
              <a:rPr lang="cs-CZ" sz="2000" dirty="0" smtClean="0"/>
              <a:t>studentů a na příkladu ukazuje, jak 		mohou pracující studenti ušetřit na dani z příjmů fyzických 		osob.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/>
              <a:t> </a:t>
            </a:r>
            <a:r>
              <a:rPr lang="cs-CZ" sz="20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pic>
        <p:nvPicPr>
          <p:cNvPr id="307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27000"/>
            <a:ext cx="6807200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592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Zdanění studentů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Daně z příjmů se týkají všech ekonomicky aktivních obyvatel – tedy i studentů. Kromě slevy na poplatníka mohou studenti využít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i slevu na studenta a tím získat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dodatečně část daní zpět.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2000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Studenti, kteří nepodepsali prohlášení poplatníka k dani a je za ně odvedena srážková daň, mohou požádat o roční zúčtování záloh daně nebo sami podat daňové přiznání.</a:t>
            </a:r>
          </a:p>
          <a:p>
            <a:pPr marL="0" indent="0">
              <a:buNone/>
            </a:pPr>
            <a:r>
              <a:rPr lang="cs-CZ" dirty="0" smtClean="0"/>
              <a:t>Peníze zpět získají především prostřednictvím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slevy na poplatníka, kterou mohou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uplatnit v plné výši. Ostatní slevy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lze uplatnit pouze ve výši jedné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dvanáctiny za každý měsíc.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8550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Předpokladem pro uplatnění slev je podepsaný formulář Prohlášení poplatníka, který student podepíše. V jednom kalendářním měsíci ho smí uplatnit pouze u jednoho zaměstnavatele.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065970"/>
            <a:ext cx="6572082" cy="295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0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Právě uplatněním slevy na poplatníka může student dodatečně optimalizovat svoji daňovou povinnost. Zaměstnavatel mohl při zpracování měsíční mzdy studentovi uplatnit pouze 1/12 z této slevy, zákon však umožňuje využívat ji v plné výši za celý rok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Pozor: to platí pouze u slevy na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poplatníka, netýká se to slevy na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studenta!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0319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Student pracoval od 1. 6. do 30. 9. 2013 za hrubou měsíční mzdu 16 00 Kč na pracovní smlouvu. Jiné příjmy v tomto roce neměl</a:t>
            </a:r>
            <a:r>
              <a:rPr lang="cs-CZ" dirty="0" smtClean="0"/>
              <a:t>. Vypočítejte zálohu na daň.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984" y="3344308"/>
            <a:ext cx="2737272" cy="267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3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– mzda za rok 2013: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	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smtClean="0"/>
              <a:t>hrubá </a:t>
            </a:r>
            <a:r>
              <a:rPr lang="cs-CZ" dirty="0"/>
              <a:t>mzda 		</a:t>
            </a:r>
            <a:r>
              <a:rPr lang="cs-CZ" dirty="0" smtClean="0"/>
              <a:t> 64 </a:t>
            </a:r>
            <a:r>
              <a:rPr lang="cs-CZ" dirty="0"/>
              <a:t>000 Kč</a:t>
            </a:r>
          </a:p>
          <a:p>
            <a:pPr marL="0" indent="0">
              <a:buNone/>
            </a:pPr>
            <a:r>
              <a:rPr lang="cs-CZ" dirty="0"/>
              <a:t>		daň				 12 </a:t>
            </a:r>
            <a:r>
              <a:rPr lang="cs-CZ" dirty="0" smtClean="0"/>
              <a:t>900 </a:t>
            </a:r>
            <a:r>
              <a:rPr lang="cs-CZ" dirty="0"/>
              <a:t>Kč</a:t>
            </a:r>
          </a:p>
          <a:p>
            <a:pPr marL="0" indent="0">
              <a:buNone/>
            </a:pPr>
            <a:r>
              <a:rPr lang="cs-CZ" dirty="0"/>
              <a:t>		sleva na poplatníka	   </a:t>
            </a:r>
            <a:r>
              <a:rPr lang="cs-CZ" dirty="0" smtClean="0"/>
              <a:t>8 280 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sleva na studenta	   1 340 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b="1" dirty="0" smtClean="0"/>
              <a:t>daň po slevách		   3 </a:t>
            </a:r>
            <a:r>
              <a:rPr lang="cs-CZ" b="1" dirty="0" smtClean="0"/>
              <a:t>280 </a:t>
            </a:r>
            <a:r>
              <a:rPr lang="cs-CZ" b="1" dirty="0" smtClean="0"/>
              <a:t>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0000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Daňové přiznání za rok 2013: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daňový základ (</a:t>
            </a:r>
            <a:r>
              <a:rPr lang="cs-CZ" dirty="0" err="1" smtClean="0"/>
              <a:t>superhrubá</a:t>
            </a:r>
            <a:r>
              <a:rPr lang="cs-CZ" dirty="0" smtClean="0"/>
              <a:t> mzda)		</a:t>
            </a:r>
            <a:r>
              <a:rPr lang="cs-CZ" dirty="0" smtClean="0"/>
              <a:t>86 000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dirty="0" smtClean="0"/>
              <a:t>daň							12 </a:t>
            </a:r>
            <a:r>
              <a:rPr lang="cs-CZ" dirty="0" smtClean="0"/>
              <a:t>900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dirty="0" smtClean="0"/>
              <a:t>uplatnění slev (24 840 + 4 * </a:t>
            </a:r>
            <a:r>
              <a:rPr lang="cs-CZ" dirty="0" smtClean="0"/>
              <a:t>335)</a:t>
            </a:r>
            <a:r>
              <a:rPr lang="cs-CZ" dirty="0" smtClean="0"/>
              <a:t>		26 180 Kč</a:t>
            </a:r>
          </a:p>
          <a:p>
            <a:pPr marL="0" indent="0">
              <a:buNone/>
            </a:pPr>
            <a:r>
              <a:rPr lang="cs-CZ" dirty="0" smtClean="0"/>
              <a:t>		výsledná daňová povinnost               0 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sražená záloha na daň		  3 </a:t>
            </a:r>
            <a:r>
              <a:rPr lang="cs-CZ" dirty="0" smtClean="0"/>
              <a:t>280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dirty="0" smtClean="0"/>
              <a:t>		přeplatek daně			 -3 </a:t>
            </a:r>
            <a:r>
              <a:rPr lang="cs-CZ" dirty="0" smtClean="0"/>
              <a:t>280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Závěr: při ročním zúčtování vrátí FÚ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studentovi 3 </a:t>
            </a:r>
            <a:r>
              <a:rPr lang="cs-CZ" dirty="0" smtClean="0"/>
              <a:t>280 </a:t>
            </a:r>
            <a:r>
              <a:rPr lang="cs-CZ" dirty="0" smtClean="0"/>
              <a:t>Kč.     				            			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8708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Kdy studenti daňové přiznání nepodávají: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okud pracují celý rok a zaměstnavatel uplatnil celou částku ročních slev na poplatníka</a:t>
            </a:r>
          </a:p>
          <a:p>
            <a:r>
              <a:rPr lang="cs-CZ" dirty="0" smtClean="0"/>
              <a:t>zálohová daň srážená z měsíční mzdy je po uplatnění slev nulová – stát nemá co vracet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401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Dohoda o provedení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V případě, že výše příjmu v měsíci nepřesáhne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5 000 Kč (hrubého) a student nepodepsal Prohlášení k dani, zdaňují se tyto příjmy  			jednorázově (sazba 15 %). Tím je 			daňová povinnost vyrovnaná a příjmy 		nevstupují do daňového přiznání.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Pro studenta je výhodnější podepsat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Prohlášení k dani a uplatnit roční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slevy.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0567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U příjmů do 10 000 Kč měsíčně se zároveň neplatí </a:t>
            </a:r>
            <a:r>
              <a:rPr lang="cs-CZ" dirty="0" err="1" smtClean="0"/>
              <a:t>SaZP</a:t>
            </a:r>
            <a:r>
              <a:rPr lang="cs-CZ" dirty="0" smtClean="0"/>
              <a:t> (za studenty platí sociální a zdravotní pojištění stát). Efektivní zdanění je nižší a zaměstnavatel má jednodušší administrativu.</a:t>
            </a:r>
          </a:p>
          <a:p>
            <a:pPr marL="0" indent="0" algn="just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Navíc student může pracovat pro více 		zaměstnavatelů současně, pro 			každého může odpracovat maximálně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300 hodin za rok.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934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850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Student má měsíční příjem 10 000 Kč. Jaký by byl jeho čistý příjem v případě, že:</a:t>
            </a:r>
          </a:p>
          <a:p>
            <a:pPr marL="514350" indent="-514350">
              <a:spcBef>
                <a:spcPts val="0"/>
              </a:spcBef>
              <a:buAutoNum type="alphaLcParenR"/>
            </a:pPr>
            <a:r>
              <a:rPr lang="cs-CZ" dirty="0" smtClean="0"/>
              <a:t>nepodepsal Prohlášení k dani,</a:t>
            </a:r>
          </a:p>
          <a:p>
            <a:pPr marL="514350" indent="-514350">
              <a:spcBef>
                <a:spcPts val="0"/>
              </a:spcBef>
              <a:buAutoNum type="alphaLcParenR"/>
            </a:pPr>
            <a:r>
              <a:rPr lang="cs-CZ" dirty="0" smtClean="0"/>
              <a:t>podepsal Prohlášení k dani.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b="1" dirty="0" smtClean="0"/>
              <a:t>Řešení: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a) student zaplatí daň: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    10 000  - (10 000* 0,15) = 8 500 Kč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    Jeho čistý příjem by byl 8 500 Kč.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b) student uplatní slevy na dani (2 070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    + 335 = 2 405 Kč)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    Slevy jsou vyšší než daň, která tedy bude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    nulová. Jeho čistý příjem by byl 10 000 Kč.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9209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cs-CZ" sz="2200" dirty="0"/>
              <a:t>URL: </a:t>
            </a:r>
            <a:r>
              <a:rPr lang="cs-CZ" sz="2200" dirty="0" smtClean="0"/>
              <a:t>&lt;</a:t>
            </a:r>
            <a:r>
              <a:rPr lang="cs-CZ" sz="2200" dirty="0">
                <a:hlinkClick r:id="rId2"/>
              </a:rPr>
              <a:t>http://student.finance.cz/</a:t>
            </a:r>
            <a:r>
              <a:rPr lang="cs-CZ" sz="2200" dirty="0" err="1">
                <a:hlinkClick r:id="rId2"/>
              </a:rPr>
              <a:t>prace</a:t>
            </a:r>
            <a:r>
              <a:rPr lang="cs-CZ" sz="2200" dirty="0">
                <a:hlinkClick r:id="rId2"/>
              </a:rPr>
              <a:t>-dane/informace/dan-z-</a:t>
            </a:r>
            <a:r>
              <a:rPr lang="cs-CZ" sz="2200" dirty="0" err="1">
                <a:hlinkClick r:id="rId2"/>
              </a:rPr>
              <a:t>prijmu</a:t>
            </a:r>
            <a:r>
              <a:rPr lang="cs-CZ" sz="2200" dirty="0">
                <a:hlinkClick r:id="rId2"/>
              </a:rPr>
              <a:t>/vraceni-dani-</a:t>
            </a:r>
            <a:r>
              <a:rPr lang="cs-CZ" sz="2200" dirty="0" err="1">
                <a:hlinkClick r:id="rId2"/>
              </a:rPr>
              <a:t>studentum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smtClean="0"/>
              <a:t>&gt; </a:t>
            </a:r>
            <a:r>
              <a:rPr lang="cs-CZ" sz="2200" dirty="0"/>
              <a:t>[cit. </a:t>
            </a:r>
            <a:r>
              <a:rPr lang="cs-CZ" sz="2200" dirty="0" smtClean="0"/>
              <a:t>2013-12-03].</a:t>
            </a:r>
            <a:endParaRPr lang="cs-CZ" sz="2200" dirty="0"/>
          </a:p>
          <a:p>
            <a:r>
              <a:rPr lang="cs-CZ" sz="2200" dirty="0"/>
              <a:t>URL: </a:t>
            </a:r>
            <a:r>
              <a:rPr lang="cs-CZ" sz="2200" dirty="0" smtClean="0"/>
              <a:t>&lt;</a:t>
            </a:r>
            <a:r>
              <a:rPr lang="cs-CZ" sz="2200" dirty="0">
                <a:hlinkClick r:id="rId3"/>
              </a:rPr>
              <a:t>http://</a:t>
            </a:r>
            <a:r>
              <a:rPr lang="cs-CZ" sz="2200" dirty="0" smtClean="0">
                <a:hlinkClick r:id="rId3"/>
              </a:rPr>
              <a:t>business.center.cz/business/</a:t>
            </a:r>
            <a:r>
              <a:rPr lang="cs-CZ" sz="2200" dirty="0" err="1" smtClean="0">
                <a:hlinkClick r:id="rId3"/>
              </a:rPr>
              <a:t>sablony</a:t>
            </a:r>
            <a:r>
              <a:rPr lang="cs-CZ" sz="2200" dirty="0" smtClean="0">
                <a:hlinkClick r:id="rId3"/>
              </a:rPr>
              <a:t>/s16-prohlaseni-poplatnika-dane-z-prijmu.aspx</a:t>
            </a:r>
            <a:r>
              <a:rPr lang="cs-CZ" sz="2200" dirty="0" smtClean="0"/>
              <a:t>&gt; </a:t>
            </a:r>
            <a:r>
              <a:rPr lang="cs-CZ" sz="2200" dirty="0"/>
              <a:t>[cit. </a:t>
            </a:r>
            <a:r>
              <a:rPr lang="cs-CZ" sz="2200" dirty="0" smtClean="0"/>
              <a:t>2013-12-03].</a:t>
            </a:r>
            <a:endParaRPr lang="cs-CZ" sz="2200" dirty="0"/>
          </a:p>
          <a:p>
            <a:r>
              <a:rPr lang="cs-CZ" sz="2200" dirty="0"/>
              <a:t>URL: </a:t>
            </a:r>
            <a:r>
              <a:rPr lang="cs-CZ" sz="2200" dirty="0" smtClean="0"/>
              <a:t>&lt;</a:t>
            </a:r>
            <a:r>
              <a:rPr lang="cs-CZ" sz="2200" dirty="0">
                <a:hlinkClick r:id="rId4"/>
              </a:rPr>
              <a:t>http://www.mesec.cz/aktuality/ani-studenti-se-dani-z-</a:t>
            </a:r>
            <a:r>
              <a:rPr lang="cs-CZ" sz="2200" dirty="0" err="1">
                <a:hlinkClick r:id="rId4"/>
              </a:rPr>
              <a:t>prijmu</a:t>
            </a:r>
            <a:r>
              <a:rPr lang="cs-CZ" sz="2200" dirty="0">
                <a:hlinkClick r:id="rId4"/>
              </a:rPr>
              <a:t>-nevyhnou-jak-na-to</a:t>
            </a:r>
            <a:r>
              <a:rPr lang="cs-CZ" sz="2200" dirty="0" smtClean="0">
                <a:hlinkClick r:id="rId4"/>
              </a:rPr>
              <a:t>/</a:t>
            </a:r>
            <a:r>
              <a:rPr lang="cs-CZ" sz="2200" dirty="0" smtClean="0"/>
              <a:t>&gt; </a:t>
            </a:r>
            <a:r>
              <a:rPr lang="cs-CZ" sz="2200" dirty="0"/>
              <a:t>[cit. </a:t>
            </a:r>
            <a:r>
              <a:rPr lang="cs-CZ" sz="2200" dirty="0" smtClean="0"/>
              <a:t>2013-12-03].</a:t>
            </a:r>
            <a:endParaRPr lang="cs-CZ" sz="2200" dirty="0"/>
          </a:p>
          <a:p>
            <a:r>
              <a:rPr lang="cs-CZ" sz="2200" dirty="0"/>
              <a:t>URL: </a:t>
            </a:r>
            <a:r>
              <a:rPr lang="cs-CZ" sz="2200" dirty="0" smtClean="0"/>
              <a:t>&lt;</a:t>
            </a:r>
            <a:r>
              <a:rPr lang="cs-CZ" sz="2200" dirty="0">
                <a:hlinkClick r:id="rId5"/>
              </a:rPr>
              <a:t>http://</a:t>
            </a:r>
            <a:r>
              <a:rPr lang="cs-CZ" sz="2200" dirty="0" smtClean="0">
                <a:hlinkClick r:id="rId5"/>
              </a:rPr>
              <a:t>finexpert.e15.cz/</a:t>
            </a:r>
            <a:r>
              <a:rPr lang="cs-CZ" sz="2200" dirty="0" err="1" smtClean="0">
                <a:hlinkClick r:id="rId5"/>
              </a:rPr>
              <a:t>prijem</a:t>
            </a:r>
            <a:r>
              <a:rPr lang="cs-CZ" sz="2200" dirty="0" smtClean="0">
                <a:hlinkClick r:id="rId5"/>
              </a:rPr>
              <a:t>-studentu-a-dane</a:t>
            </a:r>
            <a:r>
              <a:rPr lang="cs-CZ" sz="2200" dirty="0" smtClean="0"/>
              <a:t>&gt; </a:t>
            </a:r>
            <a:r>
              <a:rPr lang="cs-CZ" sz="2200" dirty="0"/>
              <a:t>[cit. </a:t>
            </a:r>
            <a:r>
              <a:rPr lang="cs-CZ" sz="2200" smtClean="0"/>
              <a:t>2013-12-03].</a:t>
            </a:r>
            <a:endParaRPr lang="cs-CZ" sz="2200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411383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380</Words>
  <Application>Microsoft Office PowerPoint</Application>
  <PresentationFormat>Předvádění na obrazovce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průmyslová škola elektrotechnická a informačních technologií Brno   Číslo a název projektu: CZ.1.07/1.5.00/34.0521 – Investice do vzdělání nesou nejvyšší úrok  Autor: Ing. Kamila Pecková Tematická sada: Finanční matematika  Téma: Studenti a daně  Číslo materiálu: VY_42_INOVACE_05_16_PEKA</vt:lpstr>
      <vt:lpstr>Prezentace aplikace PowerPoint</vt:lpstr>
      <vt:lpstr>Zdanění studentů</vt:lpstr>
      <vt:lpstr>Prezentace aplikace PowerPoint</vt:lpstr>
      <vt:lpstr>Prezentace aplikace PowerPoint</vt:lpstr>
      <vt:lpstr>Prezentace aplikace PowerPoint</vt:lpstr>
      <vt:lpstr>Příklad 1</vt:lpstr>
      <vt:lpstr>Řešení – mzda za rok 2013:</vt:lpstr>
      <vt:lpstr>Daňové přiznání za rok 2013:</vt:lpstr>
      <vt:lpstr>Kdy studenti daňové přiznání nepodávají:</vt:lpstr>
      <vt:lpstr>Dohoda o provedení práce</vt:lpstr>
      <vt:lpstr>Prezentace aplikace PowerPoint</vt:lpstr>
      <vt:lpstr>Příklad 2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elektrotechnická a informačních technologií Brno   Číslo a název projektu: CZ.1.07/1.5.00/34.0521 – Investice do vzdělání nesou nejvyšší úrok  Autor: Ing. Kamila Pecková Tematická sada: Finanční matematika  Téma: Studenti a daně  Číslo materiálu: VY_42_INOVACE_05_XX_PEKA</dc:title>
  <dc:creator>iapetus</dc:creator>
  <cp:lastModifiedBy>Iapetus</cp:lastModifiedBy>
  <cp:revision>5</cp:revision>
  <dcterms:created xsi:type="dcterms:W3CDTF">2014-02-16T14:47:41Z</dcterms:created>
  <dcterms:modified xsi:type="dcterms:W3CDTF">2014-04-24T19:13:19Z</dcterms:modified>
</cp:coreProperties>
</file>