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2" r:id="rId9"/>
    <p:sldId id="261" r:id="rId10"/>
    <p:sldId id="263" r:id="rId11"/>
    <p:sldId id="265" r:id="rId12"/>
    <p:sldId id="266" r:id="rId13"/>
    <p:sldId id="267" r:id="rId14"/>
    <p:sldId id="264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4577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4559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8843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5334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503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4363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617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0657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5755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6946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3598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7B9CB-B25D-4860-AC1A-EFF4C17ED877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25CA4-DDD9-4743-A1E0-E53F3AEAAA1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2227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finance.idnes.cz/dane-2013-interaktivni-danove-priznani-2013-fcd-/p_dane.aspx?c=A131227_114712_p_dane_zuk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Daň z příjmů FO </a:t>
            </a:r>
            <a:r>
              <a:rPr lang="cs-CZ" sz="2000" b="1" dirty="0" smtClean="0"/>
              <a:t>2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</a:t>
            </a:r>
            <a:r>
              <a:rPr lang="cs-CZ" sz="2000" dirty="0" smtClean="0"/>
              <a:t>VY_42_INOVACE_05_18_PEKA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6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447" y="858148"/>
            <a:ext cx="6457143" cy="1933333"/>
          </a:xfr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447" y="2780928"/>
            <a:ext cx="6457143" cy="3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7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797" y="3933056"/>
            <a:ext cx="6447619" cy="1952381"/>
          </a:xfrm>
          <a:prstGeom prst="rect">
            <a:avLst/>
          </a:prstGeom>
        </p:spPr>
      </p:pic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797" y="766969"/>
            <a:ext cx="6447619" cy="3238095"/>
          </a:xfrm>
        </p:spPr>
      </p:pic>
    </p:spTree>
    <p:extLst>
      <p:ext uri="{BB962C8B-B14F-4D97-AF65-F5344CB8AC3E}">
        <p14:creationId xmlns:p14="http://schemas.microsoft.com/office/powerpoint/2010/main" val="34252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3" y="188640"/>
            <a:ext cx="6447619" cy="3419048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573016"/>
            <a:ext cx="6447619" cy="3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1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		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Panu Troufalému vznikl za rok 2013 		přeplatek daně ve výši 5 409 Kč, který 		mu FÚ vrátí.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32656"/>
            <a:ext cx="6457143" cy="40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19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endParaRPr lang="cs-CZ" dirty="0" smtClean="0">
              <a:hlinkClick r:id="rId2"/>
            </a:endParaRPr>
          </a:p>
          <a:p>
            <a:r>
              <a:rPr lang="cs-CZ" sz="2000" dirty="0"/>
              <a:t>KLÍNSKÝ, Petr – MÜNCH, Otto – CHROMÁ, Danuše. Ekonomika: ekonomická a finanční gramotnost pro střední školy. 2., upravené vydání. Praha: EDUKO nakladatelství, s. r. o., 2010, 2011. 180 s. ISBN 978-80-87204-41-2.</a:t>
            </a:r>
          </a:p>
          <a:p>
            <a:r>
              <a:rPr lang="cs-CZ" sz="2000" dirty="0"/>
              <a:t>URL: </a:t>
            </a:r>
            <a:r>
              <a:rPr lang="cs-CZ" sz="2000" dirty="0" smtClean="0"/>
              <a:t>&lt;</a:t>
            </a:r>
            <a:r>
              <a:rPr lang="cs-CZ" sz="2000" dirty="0">
                <a:hlinkClick r:id="rId2"/>
              </a:rPr>
              <a:t>http://finance.idnes.cz/dane-2013-interaktivni-danove-priznani-2013-fcd-/</a:t>
            </a:r>
            <a:r>
              <a:rPr lang="cs-CZ" sz="2000" dirty="0" err="1" smtClean="0">
                <a:hlinkClick r:id="rId2"/>
              </a:rPr>
              <a:t>p_dane.aspx?c</a:t>
            </a:r>
            <a:r>
              <a:rPr lang="cs-CZ" sz="2000" dirty="0" smtClean="0">
                <a:hlinkClick r:id="rId2"/>
              </a:rPr>
              <a:t>=A131227_114712_p_dane_zuk</a:t>
            </a:r>
            <a:r>
              <a:rPr lang="cs-CZ" sz="2000" dirty="0" smtClean="0"/>
              <a:t>&gt; </a:t>
            </a:r>
            <a:r>
              <a:rPr lang="cs-CZ" sz="2000" dirty="0"/>
              <a:t>[cit. </a:t>
            </a:r>
            <a:r>
              <a:rPr lang="cs-CZ" sz="2000" smtClean="0"/>
              <a:t>2014-01-11].</a:t>
            </a:r>
            <a:endParaRPr lang="cs-CZ" sz="2000" dirty="0"/>
          </a:p>
          <a:p>
            <a:endParaRPr lang="cs-CZ" dirty="0" smtClean="0">
              <a:hlinkClick r:id="rId2"/>
            </a:endParaRP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510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</a:t>
            </a:r>
            <a:r>
              <a:rPr lang="cs-CZ" sz="2000" dirty="0" smtClean="0"/>
              <a:t>Daně a Zaměstnanci a mzdy.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Obsahuje princip </a:t>
            </a:r>
            <a:r>
              <a:rPr lang="cs-CZ" sz="2000" dirty="0" smtClean="0"/>
              <a:t>výpočtu zálohy na daň </a:t>
            </a:r>
            <a:r>
              <a:rPr lang="cs-CZ" sz="2000" dirty="0" smtClean="0"/>
              <a:t>z příjmů FO ze </a:t>
            </a:r>
            <a:r>
              <a:rPr lang="cs-CZ" sz="2000" dirty="0" smtClean="0"/>
              <a:t>		závislé činnosti a ukázku daňového přiznání zaměstnance. 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618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Princip zdanění příjmů zaměstnanců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Daň se počítá každý měsíc a sráží se z hrubé mzdy. Jedná se pouze o měsíční zálohu, kterou zaměstnavatel vypočítá a odvede finančnímu úřadu.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Po skončení roku může zaměstnanec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požádat o roční zúčtování daně a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na dani ušetřit.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499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výpočtu zálohy na daň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cs-CZ" dirty="0" smtClean="0"/>
              <a:t>Výpočet </a:t>
            </a:r>
            <a:r>
              <a:rPr lang="cs-CZ" dirty="0" err="1" smtClean="0"/>
              <a:t>superhrubé</a:t>
            </a:r>
            <a:r>
              <a:rPr lang="cs-CZ" dirty="0" smtClean="0"/>
              <a:t> mzdy = hrubá mzda + sociální a zdravotní pojištění placené zaměstnavatelem (34 % z hrubé mzdy)</a:t>
            </a:r>
          </a:p>
          <a:p>
            <a:pPr marL="514350" indent="-514350">
              <a:buAutoNum type="arabicPeriod"/>
            </a:pPr>
            <a:r>
              <a:rPr lang="cs-CZ" dirty="0" smtClean="0"/>
              <a:t>Po zaokrouhlení na celé stokoruny nahoru dostaneme základ pro výpočet daně (zálohy)</a:t>
            </a:r>
          </a:p>
          <a:p>
            <a:pPr marL="514350" indent="-514350">
              <a:buAutoNum type="arabicPeriod"/>
            </a:pPr>
            <a:r>
              <a:rPr lang="cs-CZ" dirty="0" smtClean="0"/>
              <a:t>Vypočítáme daň – 15 %</a:t>
            </a:r>
          </a:p>
          <a:p>
            <a:pPr marL="514350" indent="-514350">
              <a:buAutoNum type="arabicPeriod"/>
            </a:pPr>
            <a:r>
              <a:rPr lang="cs-CZ" dirty="0" smtClean="0"/>
              <a:t>Odečteme snížení daně a daňové zvýhodnění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8884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Zaměstnanec má v měsíci lednu hrubou mzdu 21 450 Kč. Má 1 dítě, na které uplatňuje slevu. Vypočítejte, jak velkou zálohu na daň zaplatí za leden.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32" y="3590131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74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1. Sociální a zdravotní pojištění placené zaměstnavatelem: (21 450 *0,25) + (21 450 * 0,09) = (po zaokrouhlení na celé Kč nahoru)  </a:t>
            </a:r>
          </a:p>
          <a:p>
            <a:pPr marL="0" indent="0">
              <a:buNone/>
            </a:pPr>
            <a:r>
              <a:rPr lang="cs-CZ" dirty="0" smtClean="0"/>
              <a:t>5 363 +  1 931 = 7 294 Kč</a:t>
            </a:r>
          </a:p>
          <a:p>
            <a:pPr marL="0" indent="0">
              <a:buNone/>
            </a:pPr>
            <a:r>
              <a:rPr lang="cs-CZ" dirty="0" smtClean="0"/>
              <a:t>2. Základ pro výpočet daně: 21 450 + 7 294 =</a:t>
            </a:r>
          </a:p>
          <a:p>
            <a:pPr marL="0" indent="0">
              <a:buNone/>
            </a:pPr>
            <a:r>
              <a:rPr lang="cs-CZ" dirty="0" smtClean="0"/>
              <a:t>28 744 = 28 800 (zaokrouhlení na celé stokoruny nahoru)</a:t>
            </a:r>
          </a:p>
        </p:txBody>
      </p:sp>
    </p:spTree>
    <p:extLst>
      <p:ext uri="{BB962C8B-B14F-4D97-AF65-F5344CB8AC3E}">
        <p14:creationId xmlns:p14="http://schemas.microsoft.com/office/powerpoint/2010/main" val="417649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3. Daň = 28 800 * 0,15 = 4 320 Kč</a:t>
            </a:r>
          </a:p>
          <a:p>
            <a:pPr marL="0" indent="0">
              <a:buNone/>
            </a:pPr>
            <a:r>
              <a:rPr lang="cs-CZ" dirty="0" smtClean="0"/>
              <a:t>4. Daň po snížení: 4 320 – 2 070 = 2 250 Kč</a:t>
            </a:r>
          </a:p>
          <a:p>
            <a:pPr marL="0" indent="0">
              <a:buNone/>
            </a:pPr>
            <a:r>
              <a:rPr lang="cs-CZ" dirty="0" smtClean="0"/>
              <a:t>5. Daň po zvýhodnění: 2 250 – 1 117 = 1 133 Kč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Zaměstnanec zaplatí za leden zálohu 		na daň ve výši 1 133 Kč.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6919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Roční zúčtování daně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Zaměstnanci mohou uplatnit snížení daně, které nelze provést během roku. Zaměstnanec může o roční zúčtování požádat svého zaměstnavatele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(do 15. února, když dodá všechny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podklady). Jinak musí daňové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přiznání vyplnit sám. Přeplatek daně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finanční úřad vrací.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5050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Pan Troufalý pracuje jako IT specialista u velké počítačové firmy. V roce 2013 si vydělal 444 000 Kč. Povinné pojistné bylo 150 960 Kč. Na 			zálohách na dani zaplatil 37 596 Kč, 		má 2 děti, na úrocích z úvěru ze 			stavebního spoření zaplatil 36 000 Kč.  		Vyplňte daňové přiznání za rok 2013.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045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364</Words>
  <Application>Microsoft Office PowerPoint</Application>
  <PresentationFormat>Předvádění na obrazovce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Daň z příjmů FO 2 Číslo materiálu: VY_42_INOVACE_05_18_PEKA</vt:lpstr>
      <vt:lpstr>Prezentace aplikace PowerPoint</vt:lpstr>
      <vt:lpstr>Princip zdanění příjmů zaměstnanců</vt:lpstr>
      <vt:lpstr>Postup výpočtu zálohy na daň</vt:lpstr>
      <vt:lpstr>Příklad 1</vt:lpstr>
      <vt:lpstr>Řešení:</vt:lpstr>
      <vt:lpstr>Prezentace aplikace PowerPoint</vt:lpstr>
      <vt:lpstr>Roční zúčtování daně</vt:lpstr>
      <vt:lpstr>Příklad 2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Daň z příjmů FO  Číslo materiálu: VY_42_INOVACE_05_XX_PEKA</dc:title>
  <dc:creator>iapetus</dc:creator>
  <cp:lastModifiedBy>Iapetus</cp:lastModifiedBy>
  <cp:revision>42</cp:revision>
  <dcterms:created xsi:type="dcterms:W3CDTF">2014-02-15T15:13:48Z</dcterms:created>
  <dcterms:modified xsi:type="dcterms:W3CDTF">2014-04-24T18:53:36Z</dcterms:modified>
</cp:coreProperties>
</file>