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211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89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87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0527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4830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018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0782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1781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844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5952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14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A2E85-8BE5-4772-8A7B-FB990A61DC6C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0E704-0522-4691-AB44-F029310C31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636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Daň z přidané hodnoty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VY_42_INOVACE_05_19_PEKA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4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Daň na vstupu: 84 000 * 0,21 = 17 640 Kč</a:t>
            </a:r>
          </a:p>
          <a:p>
            <a:pPr marL="0" indent="0">
              <a:buNone/>
            </a:pPr>
            <a:r>
              <a:rPr lang="cs-CZ" dirty="0" smtClean="0"/>
              <a:t>Daň na výstupu: 125 000 * 0,21 = 26 250 Kč</a:t>
            </a:r>
          </a:p>
          <a:p>
            <a:pPr marL="0" indent="0">
              <a:buNone/>
            </a:pPr>
            <a:r>
              <a:rPr lang="cs-CZ" dirty="0" smtClean="0"/>
              <a:t>Daňová povinnost = 26 250 – 17 640 = 8 610 Kč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Poznámka: v případě, že nakoupí od 		neplátce DPH, nemá právo si uplatnit 		daň na vstupu!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717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/>
              <a:t>URL: </a:t>
            </a:r>
            <a:r>
              <a:rPr lang="cs-CZ" sz="2200" dirty="0"/>
              <a:t>&lt;http://</a:t>
            </a:r>
            <a:r>
              <a:rPr lang="cs-CZ" sz="2200" dirty="0" smtClean="0"/>
              <a:t>www.uctovani.net/</a:t>
            </a:r>
            <a:r>
              <a:rPr lang="cs-CZ" sz="2200" dirty="0" err="1" smtClean="0"/>
              <a:t>vypocet</a:t>
            </a:r>
            <a:r>
              <a:rPr lang="cs-CZ" sz="2200" dirty="0" smtClean="0"/>
              <a:t>-zakladu-dane-z-</a:t>
            </a:r>
            <a:r>
              <a:rPr lang="cs-CZ" sz="2200" dirty="0" err="1" smtClean="0"/>
              <a:t>pridane</a:t>
            </a:r>
            <a:r>
              <a:rPr lang="cs-CZ" sz="2200" dirty="0" smtClean="0"/>
              <a:t>-</a:t>
            </a:r>
            <a:r>
              <a:rPr lang="cs-CZ" sz="2200" dirty="0" err="1" smtClean="0"/>
              <a:t>hodnoty.php</a:t>
            </a:r>
            <a:r>
              <a:rPr lang="cs-CZ" sz="2200" dirty="0"/>
              <a:t>&gt; [</a:t>
            </a:r>
            <a:r>
              <a:rPr lang="cs-CZ" sz="2200" dirty="0" smtClean="0"/>
              <a:t>cit. 2013-12-10].</a:t>
            </a:r>
          </a:p>
          <a:p>
            <a:r>
              <a:rPr lang="cs-CZ" sz="2200" dirty="0"/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431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</a:t>
            </a:r>
            <a:r>
              <a:rPr lang="cs-CZ" sz="2000" dirty="0" smtClean="0"/>
              <a:t>Daně</a:t>
            </a:r>
            <a:r>
              <a:rPr lang="cs-CZ" sz="2000" dirty="0" smtClean="0"/>
              <a:t>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</a:t>
            </a:r>
            <a:r>
              <a:rPr lang="cs-CZ" sz="2000" dirty="0" smtClean="0"/>
              <a:t>zařazení DPH do daňové soustavy, sazby </a:t>
            </a:r>
            <a:r>
              <a:rPr lang="cs-CZ" sz="2000" dirty="0" smtClean="0"/>
              <a:t>DPH, </a:t>
            </a:r>
            <a:r>
              <a:rPr lang="cs-CZ" sz="2000" dirty="0" smtClean="0"/>
              <a:t>		princip </a:t>
            </a:r>
            <a:r>
              <a:rPr lang="cs-CZ" sz="2000" dirty="0" smtClean="0"/>
              <a:t>výpočtu </a:t>
            </a:r>
            <a:r>
              <a:rPr lang="cs-CZ" sz="2000" dirty="0" smtClean="0"/>
              <a:t>daně a </a:t>
            </a:r>
            <a:r>
              <a:rPr lang="cs-CZ" sz="2000" dirty="0" smtClean="0"/>
              <a:t>příklady </a:t>
            </a:r>
            <a:r>
              <a:rPr lang="cs-CZ" sz="2000" dirty="0" smtClean="0"/>
              <a:t>na procvičení.</a:t>
            </a: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92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Daň z přidané hodnoty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Nepřímá daň, poplatníkem je konečný spotřebitel, plátcem registrovaný plátce DPH.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Ten daň počítá a odvání finančnímu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úřadu. Má právo odečíst si daň na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vstupu, daň na výstupu musí zaplatit.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Jeho daňová povinnost je rozdíl mezi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daní na výstupu a daní na vstupu.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7577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Sazby daně</a:t>
            </a:r>
            <a:br>
              <a:rPr lang="cs-CZ" dirty="0" smtClean="0"/>
            </a:br>
            <a:r>
              <a:rPr lang="cs-CZ" dirty="0" smtClean="0"/>
              <a:t>(údaje pro rok 2013)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Základní: 21 %</a:t>
            </a:r>
          </a:p>
          <a:p>
            <a:pPr marL="0" indent="0">
              <a:buNone/>
            </a:pPr>
            <a:r>
              <a:rPr lang="cs-CZ" dirty="0" smtClean="0"/>
              <a:t>Snížená: 15 %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Poznámka: obchodníci mají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cs-CZ" dirty="0"/>
              <a:t>	</a:t>
            </a:r>
            <a:r>
              <a:rPr lang="cs-CZ" dirty="0" smtClean="0"/>
              <a:t>	povinnost uvádět konečnou cenu 		zboží – tedy včetně DPH.</a:t>
            </a:r>
          </a:p>
        </p:txBody>
      </p:sp>
    </p:spTree>
    <p:extLst>
      <p:ext uri="{BB962C8B-B14F-4D97-AF65-F5344CB8AC3E}">
        <p14:creationId xmlns:p14="http://schemas.microsoft.com/office/powerpoint/2010/main" val="16679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 DPH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cs-CZ" dirty="0" smtClean="0"/>
              <a:t>Cena bez daně: k ceně připočítáváme příslušnou sazbu DPH (21 nebo 15 %).  </a:t>
            </a:r>
          </a:p>
          <a:p>
            <a:pPr marL="0" indent="0">
              <a:buNone/>
            </a:pPr>
            <a:r>
              <a:rPr lang="cs-CZ" dirty="0" smtClean="0"/>
              <a:t>	</a:t>
            </a:r>
            <a:r>
              <a:rPr lang="cs-CZ" dirty="0" smtClean="0"/>
              <a:t>	</a:t>
            </a:r>
            <a:r>
              <a:rPr lang="cs-CZ" b="1" dirty="0" smtClean="0"/>
              <a:t>Příklad</a:t>
            </a:r>
            <a:r>
              <a:rPr lang="cs-CZ" b="1" dirty="0" smtClean="0"/>
              <a:t>:</a:t>
            </a:r>
            <a:r>
              <a:rPr lang="cs-CZ" dirty="0" smtClean="0"/>
              <a:t> cena MP3 přehrávače </a:t>
            </a:r>
            <a:r>
              <a:rPr lang="cs-CZ" dirty="0" smtClean="0"/>
              <a:t>je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 smtClean="0"/>
              <a:t>1 250 Kč</a:t>
            </a:r>
            <a:r>
              <a:rPr lang="cs-CZ" dirty="0" smtClean="0"/>
              <a:t>. </a:t>
            </a:r>
            <a:r>
              <a:rPr lang="cs-CZ" dirty="0" smtClean="0"/>
              <a:t>Vypočítejte </a:t>
            </a:r>
            <a:r>
              <a:rPr lang="cs-CZ" dirty="0" smtClean="0"/>
              <a:t>konečnou cenu </a:t>
            </a:r>
            <a:r>
              <a:rPr lang="cs-CZ" dirty="0" smtClean="0"/>
              <a:t>		včetně DPH (</a:t>
            </a:r>
            <a:r>
              <a:rPr lang="cs-CZ" dirty="0" smtClean="0"/>
              <a:t>21 %).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b="1" dirty="0" smtClean="0"/>
              <a:t>Řešení: </a:t>
            </a:r>
            <a:r>
              <a:rPr lang="cs-CZ" dirty="0" smtClean="0"/>
              <a:t>1 250 * 1,21 = 1 512,50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Konečná cena, kterou zaplatí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spotřebitel, je 1 512,5 Kč.</a:t>
            </a:r>
          </a:p>
          <a:p>
            <a:pPr marL="40005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812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2. Cena včetně DPH: v České republice se k    	výpočtu ceny bez DPH používají tzv. 	koeficienty. </a:t>
            </a:r>
          </a:p>
          <a:p>
            <a:pPr marL="0" indent="0">
              <a:buNone/>
            </a:pPr>
            <a:r>
              <a:rPr lang="cs-CZ" dirty="0" smtClean="0"/>
              <a:t>	Koeficient (rok 2013):</a:t>
            </a:r>
          </a:p>
          <a:p>
            <a:pPr marL="0" indent="0">
              <a:buNone/>
            </a:pPr>
            <a:r>
              <a:rPr lang="cs-CZ" dirty="0" smtClean="0"/>
              <a:t>	DHP 21 % = 0,1736</a:t>
            </a:r>
          </a:p>
          <a:p>
            <a:pPr marL="0" indent="0">
              <a:buNone/>
            </a:pPr>
            <a:r>
              <a:rPr lang="cs-CZ" dirty="0" smtClean="0"/>
              <a:t>	DPH 15 % = 0,1304</a:t>
            </a:r>
          </a:p>
          <a:p>
            <a:pPr marL="0" indent="0">
              <a:buNone/>
            </a:pPr>
            <a:r>
              <a:rPr lang="cs-CZ" dirty="0" smtClean="0"/>
              <a:t>		Příklad: cena včetně DPH 21 % je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 14 890 Kč. Vypočítejte cenu bez DPH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a daň.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806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Výpočet:</a:t>
            </a:r>
          </a:p>
          <a:p>
            <a:pPr marL="0" indent="0">
              <a:buNone/>
            </a:pPr>
            <a:r>
              <a:rPr lang="cs-CZ" dirty="0" smtClean="0"/>
              <a:t>14 890 * 0,1736 = 2 584,90 Kč  DPH</a:t>
            </a:r>
          </a:p>
          <a:p>
            <a:pPr marL="0" indent="0">
              <a:buNone/>
            </a:pPr>
            <a:r>
              <a:rPr lang="cs-CZ" dirty="0" smtClean="0"/>
              <a:t>Cena bez DPH = 14 890 – 2 584,90 =</a:t>
            </a:r>
          </a:p>
          <a:p>
            <a:pPr marL="0" indent="0">
              <a:buNone/>
            </a:pPr>
            <a:r>
              <a:rPr lang="cs-CZ" dirty="0" smtClean="0"/>
              <a:t>12 305,10 Kč cena bez </a:t>
            </a:r>
            <a:r>
              <a:rPr lang="cs-CZ" dirty="0" smtClean="0"/>
              <a:t>DPH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Poznámka: U bezhotovostních plateb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se ponechávají 2 desetinná místa,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platby v hotovosti se zaokrouhlují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na celé Kč.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649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Daňové přiznání k DPH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Plátci daně jsou povinni podávat daňové přiznání za zdaňovací období (měsíc, čtvrtletí). </a:t>
            </a:r>
          </a:p>
          <a:p>
            <a:pPr marL="0" indent="0">
              <a:buNone/>
            </a:pPr>
            <a:r>
              <a:rPr lang="cs-CZ" dirty="0" smtClean="0"/>
              <a:t>		Daňová povinnost se vypočítá jako 		rozdíl mezi daní na výstupu (daň z 		ceny prodaných výrobků nebo služeb) 		a daní na vstupu (plátce má při 			nákupu nárok na odpočet daně).</a:t>
            </a:r>
          </a:p>
          <a:p>
            <a:pPr marL="0" indent="0">
              <a:buNone/>
            </a:pPr>
            <a:r>
              <a:rPr lang="cs-CZ" dirty="0" smtClean="0"/>
              <a:t>		</a:t>
            </a:r>
            <a:r>
              <a:rPr lang="cs-CZ" b="1" dirty="0" smtClean="0"/>
              <a:t>Daňová povinnost = daň na výstupu 		– daň na vstupu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44245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Obchodník nakoupil ve zdaňovacím období zboží za 84 000 Kč a prodal zboží za 125 000 Kč. Na zboží se vztahuje 21% sazba DPH. Vypočítejte jeho daňovou povinnost.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699030"/>
            <a:ext cx="3672408" cy="27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3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255</Words>
  <Application>Microsoft Office PowerPoint</Application>
  <PresentationFormat>Předvádění na obrazovce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Daň z přidané hodnoty Číslo materiálu: VY_42_INOVACE_05_19_PEKA</vt:lpstr>
      <vt:lpstr>Prezentace aplikace PowerPoint</vt:lpstr>
      <vt:lpstr>Daň z přidané hodnoty</vt:lpstr>
      <vt:lpstr>Sazby daně (údaje pro rok 2013)</vt:lpstr>
      <vt:lpstr>Výpočet DPH</vt:lpstr>
      <vt:lpstr>Prezentace aplikace PowerPoint</vt:lpstr>
      <vt:lpstr>Prezentace aplikace PowerPoint</vt:lpstr>
      <vt:lpstr>Daňové přiznání k DPH</vt:lpstr>
      <vt:lpstr>Příklad</vt:lpstr>
      <vt:lpstr>Řešení: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Daň z přidané hodnoty Číslo materiálu: VY_42_INOVACE_05_XX_PEKA</dc:title>
  <dc:creator>Iapetus</dc:creator>
  <cp:lastModifiedBy>Iapetus</cp:lastModifiedBy>
  <cp:revision>8</cp:revision>
  <dcterms:created xsi:type="dcterms:W3CDTF">2013-11-02T21:31:22Z</dcterms:created>
  <dcterms:modified xsi:type="dcterms:W3CDTF">2014-04-24T19:38:32Z</dcterms:modified>
</cp:coreProperties>
</file>