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3" r:id="rId7"/>
    <p:sldId id="266" r:id="rId8"/>
    <p:sldId id="264" r:id="rId9"/>
    <p:sldId id="265" r:id="rId10"/>
    <p:sldId id="262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A55184-D083-43EC-B085-A3945BC904D6}" type="datetimeFigureOut">
              <a:rPr lang="cs-CZ" smtClean="0"/>
              <a:t>27.4.2014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045BBC-7057-48CF-AB65-A8EE24CF735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7804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A55184-D083-43EC-B085-A3945BC904D6}" type="datetimeFigureOut">
              <a:rPr lang="cs-CZ" smtClean="0"/>
              <a:t>27.4.2014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045BBC-7057-48CF-AB65-A8EE24CF735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91886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A55184-D083-43EC-B085-A3945BC904D6}" type="datetimeFigureOut">
              <a:rPr lang="cs-CZ" smtClean="0"/>
              <a:t>27.4.2014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045BBC-7057-48CF-AB65-A8EE24CF735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85494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A55184-D083-43EC-B085-A3945BC904D6}" type="datetimeFigureOut">
              <a:rPr lang="cs-CZ" smtClean="0"/>
              <a:t>27.4.2014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045BBC-7057-48CF-AB65-A8EE24CF735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273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A55184-D083-43EC-B085-A3945BC904D6}" type="datetimeFigureOut">
              <a:rPr lang="cs-CZ" smtClean="0"/>
              <a:t>27.4.2014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045BBC-7057-48CF-AB65-A8EE24CF735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311492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A55184-D083-43EC-B085-A3945BC904D6}" type="datetimeFigureOut">
              <a:rPr lang="cs-CZ" smtClean="0"/>
              <a:t>27.4.2014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045BBC-7057-48CF-AB65-A8EE24CF735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198034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A55184-D083-43EC-B085-A3945BC904D6}" type="datetimeFigureOut">
              <a:rPr lang="cs-CZ" smtClean="0"/>
              <a:t>27.4.2014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045BBC-7057-48CF-AB65-A8EE24CF735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91589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A55184-D083-43EC-B085-A3945BC904D6}" type="datetimeFigureOut">
              <a:rPr lang="cs-CZ" smtClean="0"/>
              <a:t>27.4.2014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045BBC-7057-48CF-AB65-A8EE24CF735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16329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A55184-D083-43EC-B085-A3945BC904D6}" type="datetimeFigureOut">
              <a:rPr lang="cs-CZ" smtClean="0"/>
              <a:t>27.4.2014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045BBC-7057-48CF-AB65-A8EE24CF735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97090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A55184-D083-43EC-B085-A3945BC904D6}" type="datetimeFigureOut">
              <a:rPr lang="cs-CZ" smtClean="0"/>
              <a:t>27.4.2014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045BBC-7057-48CF-AB65-A8EE24CF735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8552904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A55184-D083-43EC-B085-A3945BC904D6}" type="datetimeFigureOut">
              <a:rPr lang="cs-CZ" smtClean="0"/>
              <a:t>27.4.2014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045BBC-7057-48CF-AB65-A8EE24CF735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99051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alphaModFix amt="40000"/>
            <a:lum/>
          </a:blip>
          <a:srcRect/>
          <a:stretch>
            <a:fillRect l="-10000" r="-10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6A55184-D083-43EC-B085-A3945BC904D6}" type="datetimeFigureOut">
              <a:rPr lang="cs-CZ" smtClean="0"/>
              <a:t>27.4.2014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D045BBC-7057-48CF-AB65-A8EE24CF735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140095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250825" y="1989138"/>
            <a:ext cx="8785225" cy="4535487"/>
          </a:xfrm>
        </p:spPr>
        <p:txBody>
          <a:bodyPr/>
          <a:lstStyle/>
          <a:p>
            <a:pPr eaLnBrk="1" hangingPunct="1"/>
            <a:r>
              <a:rPr lang="cs-CZ" sz="2000" dirty="0" smtClean="0"/>
              <a:t>Střední průmyslová škola elektrotechnická a informačních technologií Brno</a:t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>Číslo a název projektu:	CZ.1.07/1.5.00/34.0521 – Investice do vzdělání nesou nejvyšší úrok</a:t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>Autor:	Ing. Kamila Pecková</a:t>
            </a:r>
            <a:br>
              <a:rPr lang="cs-CZ" sz="2000" dirty="0" smtClean="0"/>
            </a:br>
            <a:r>
              <a:rPr lang="cs-CZ" sz="2000" dirty="0" smtClean="0"/>
              <a:t>Tematická sada: Finanční matematika</a:t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>Téma:	</a:t>
            </a:r>
            <a:r>
              <a:rPr lang="cs-CZ" sz="2000" b="1" dirty="0" smtClean="0"/>
              <a:t>Daň z příjmů PO 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>Číslo materiálu:	VY_42_INOVACE_05_20_PEKA</a:t>
            </a:r>
          </a:p>
        </p:txBody>
      </p:sp>
      <p:pic>
        <p:nvPicPr>
          <p:cNvPr id="2051" name="il_fi" descr="OPVK_hor_zakladni_logolink_RGB_cz-1024x22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763" y="249238"/>
            <a:ext cx="7550150" cy="16446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042873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eaLnBrk="1" hangingPunct="1">
              <a:buFontTx/>
              <a:buNone/>
            </a:pPr>
            <a:endParaRPr lang="cs-CZ" sz="2000" dirty="0" smtClean="0"/>
          </a:p>
          <a:p>
            <a:pPr marL="0" indent="0" eaLnBrk="1" hangingPunct="1">
              <a:buFontTx/>
              <a:buNone/>
            </a:pPr>
            <a:r>
              <a:rPr lang="cs-CZ" sz="2000" dirty="0" smtClean="0"/>
              <a:t>Anotace:  Prezentace je určena k doplněný výkladu tematického celku Daně.</a:t>
            </a:r>
          </a:p>
          <a:p>
            <a:pPr marL="0" indent="0" eaLnBrk="1" hangingPunct="1">
              <a:buFontTx/>
              <a:buNone/>
            </a:pPr>
            <a:endParaRPr lang="cs-CZ" sz="2000" dirty="0" smtClean="0"/>
          </a:p>
          <a:p>
            <a:pPr marL="0" indent="0" eaLnBrk="1" hangingPunct="1">
              <a:buFontTx/>
              <a:buNone/>
            </a:pPr>
            <a:r>
              <a:rPr lang="cs-CZ" sz="2000" dirty="0"/>
              <a:t>	</a:t>
            </a:r>
            <a:r>
              <a:rPr lang="cs-CZ" sz="2000" dirty="0" smtClean="0"/>
              <a:t>	Obsahuje princip výpočtu daně z příjmů </a:t>
            </a:r>
            <a:r>
              <a:rPr lang="cs-CZ" sz="2000" dirty="0" smtClean="0"/>
              <a:t>právnických </a:t>
            </a:r>
            <a:r>
              <a:rPr lang="cs-CZ" sz="2000" dirty="0" smtClean="0"/>
              <a:t>osob </a:t>
            </a:r>
          </a:p>
          <a:p>
            <a:pPr marL="0" indent="0" eaLnBrk="1" hangingPunct="1">
              <a:buFontTx/>
              <a:buNone/>
            </a:pPr>
            <a:r>
              <a:rPr lang="cs-CZ" sz="2000" dirty="0"/>
              <a:t>	</a:t>
            </a:r>
            <a:r>
              <a:rPr lang="cs-CZ" sz="2000" dirty="0" smtClean="0"/>
              <a:t>	a postup při sestavení daňového přiznání k této dani. Dané</a:t>
            </a:r>
          </a:p>
          <a:p>
            <a:pPr marL="0" indent="0" eaLnBrk="1" hangingPunct="1">
              <a:buFontTx/>
              <a:buNone/>
            </a:pPr>
            <a:r>
              <a:rPr lang="cs-CZ" sz="2000" dirty="0"/>
              <a:t>	</a:t>
            </a:r>
            <a:r>
              <a:rPr lang="cs-CZ" sz="2000" dirty="0" smtClean="0"/>
              <a:t>	téma studenti procvičí na příkladu.</a:t>
            </a:r>
          </a:p>
          <a:p>
            <a:pPr marL="0" indent="0" eaLnBrk="1" hangingPunct="1">
              <a:buFontTx/>
              <a:buNone/>
            </a:pPr>
            <a:r>
              <a:rPr lang="cs-CZ" sz="2000" dirty="0"/>
              <a:t> </a:t>
            </a:r>
            <a:r>
              <a:rPr lang="cs-CZ" sz="2000" dirty="0" smtClean="0"/>
              <a:t> 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 smtClean="0"/>
          </a:p>
        </p:txBody>
      </p:sp>
      <p:pic>
        <p:nvPicPr>
          <p:cNvPr id="3075" name="il_fi" descr="OPVK_hor_zakladni_logolink_RGB_cz-1024x22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9350" y="127000"/>
            <a:ext cx="6807200" cy="14843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8663931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Daň z příjmů PO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4713387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dirty="0" smtClean="0"/>
              <a:t>Platí ji firmy, které mají sídlo na území ČR nebo zde sídlí jejich vedení. Pak musí danit nejen příjmů plynoucí ze zdrojů na území ČR, ale i příjmy ze zdrojů v zahraničí.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Poplatníci podávají daňové přiznání z		a zdaňovací období (kalendářní rok) 		do tří měsíců po jeho uplynutí. Pokud 		mají povinnost ověřit účetní závěrku 		auditorem je lhůta prodloužena na šest 		měsíců.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066695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Sazba daně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85740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Sazba daně z příjmů PO je od roku 2010 19 %.</a:t>
            </a:r>
          </a:p>
          <a:p>
            <a:pPr marL="0" indent="0">
              <a:buNone/>
            </a:pPr>
            <a:r>
              <a:rPr lang="cs-CZ" dirty="0" smtClean="0"/>
              <a:t>Sazba se vztahuje na základ daně snížený o některé položky a zokrouhlený na celé tisícikoruny dolů.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07904" y="3140968"/>
            <a:ext cx="4968552" cy="33680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60624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Výpočet daně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514350" indent="-514350">
              <a:buAutoNum type="arabicPeriod"/>
            </a:pPr>
            <a:r>
              <a:rPr lang="cs-CZ" dirty="0" smtClean="0"/>
              <a:t>Zisk = výnosy – náklady</a:t>
            </a:r>
          </a:p>
          <a:p>
            <a:pPr marL="514350" indent="-514350">
              <a:buAutoNum type="arabicPeriod"/>
            </a:pPr>
            <a:r>
              <a:rPr lang="cs-CZ" dirty="0" smtClean="0"/>
              <a:t>Základ daně = zisk + daňově neuznatelné náklady – nezdaňované výnosy</a:t>
            </a:r>
          </a:p>
          <a:p>
            <a:pPr marL="514350" indent="-514350">
              <a:buAutoNum type="arabicPeriod"/>
            </a:pPr>
            <a:r>
              <a:rPr lang="cs-CZ" dirty="0" smtClean="0"/>
              <a:t>Upravený základ daně = základ daně – dary, ztráta z minulých let</a:t>
            </a:r>
          </a:p>
          <a:p>
            <a:pPr marL="514350" indent="-514350">
              <a:buAutoNum type="arabicPeriod"/>
            </a:pPr>
            <a:r>
              <a:rPr lang="cs-CZ" dirty="0" smtClean="0"/>
              <a:t>Daň = zaokrouhlený upravený základ daně * 0,19</a:t>
            </a:r>
          </a:p>
          <a:p>
            <a:pPr marL="514350" indent="-514350">
              <a:buAutoNum type="arabicPeriod"/>
            </a:pPr>
            <a:r>
              <a:rPr lang="cs-CZ" dirty="0" smtClean="0"/>
              <a:t>Daň po slevě = daň – slevy na dani (např. když firma zaměstnává osoby se zdravotním postižením)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774366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Firma </a:t>
            </a:r>
            <a:r>
              <a:rPr lang="cs-CZ" dirty="0" err="1" smtClean="0"/>
              <a:t>Computer</a:t>
            </a:r>
            <a:r>
              <a:rPr lang="cs-CZ" dirty="0" smtClean="0"/>
              <a:t> Plus, s. r. o. kompletuje počítačové sestavy. V roce 2013 prodala zboží v hodnotě 610 300 Kč. Nakoupila komponenty za 		120 600 Kč,  provozní náklady byly  		85 000 Kč a  mzdové náklady 180 000 		Kč, na reprezentaci vynaložila 24 000 		Kč.  Firma poskytla charitativní dar ve 		výši 20 000 Kč. Vypočítejte daň z 			příjmů PO pro rok 2013.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467503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AutoNum type="arabicPeriod"/>
            </a:pPr>
            <a:r>
              <a:rPr lang="cs-CZ" dirty="0" smtClean="0"/>
              <a:t>HV = V – N = 610 300 – (120 600 + 85 000 + 180 000 – 24 000) = 200 700 Kč</a:t>
            </a:r>
          </a:p>
          <a:p>
            <a:pPr marL="514350" indent="-514350">
              <a:buAutoNum type="arabicPeriod"/>
            </a:pPr>
            <a:r>
              <a:rPr lang="cs-CZ" dirty="0" smtClean="0"/>
              <a:t>Základ daně = 200 700 + 24 000 = 224 700 Kč</a:t>
            </a:r>
          </a:p>
          <a:p>
            <a:pPr marL="514350" indent="-514350">
              <a:buAutoNum type="arabicPeriod"/>
            </a:pPr>
            <a:r>
              <a:rPr lang="cs-CZ" dirty="0" smtClean="0"/>
              <a:t>Upravený základ daně = 224 700 – 20 000 = 204 700 Kč = 204 000 Kč po zaokrouhlení</a:t>
            </a:r>
          </a:p>
          <a:p>
            <a:pPr marL="514350" indent="-514350">
              <a:buAutoNum type="arabicPeriod"/>
            </a:pPr>
            <a:r>
              <a:rPr lang="cs-CZ" dirty="0" smtClean="0"/>
              <a:t>Daň = 204 000 * 0,19 = 38 760  Kč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Firma </a:t>
            </a:r>
            <a:r>
              <a:rPr lang="cs-CZ" dirty="0" err="1" smtClean="0"/>
              <a:t>Computer</a:t>
            </a:r>
            <a:r>
              <a:rPr lang="cs-CZ" dirty="0" smtClean="0"/>
              <a:t> Plus zaplatí za rok 		2013 daň ve výši 38 760 Kč.</a:t>
            </a:r>
          </a:p>
          <a:p>
            <a:pPr marL="514350" indent="-514350">
              <a:buAutoNum type="arabicPeriod"/>
            </a:pPr>
            <a:endParaRPr lang="cs-CZ" dirty="0" smtClean="0"/>
          </a:p>
          <a:p>
            <a:pPr marL="514350" indent="-514350"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180149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Zálohy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72816"/>
            <a:ext cx="8229600" cy="4353347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V některých případech platí poplatníci zálohy na daň. Ty se počítají podle poslední známé daňové povinnosti. Zálohy neplatí ti, jejichž poslední  		známá daňová povinnost nepřesáhla 		30 000 Kč. Ostatní platí buď 2 nebo 4 		zálohy za rok.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911615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Splatnost daně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Daň je splatná v poslední den pro podání řádného daňového přiznání – letos 1.4.2014 (1.7.2014). V případě opoždění platby se počítají sankční úroky z prodlení (od 5. dne).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296440"/>
            <a:ext cx="9144000" cy="17968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393742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KLÍNSKÝ, Petr – MÜNCH, Otto – CHROMÁ, Danuše. Ekonomika: ekonomická a finanční gramotnost pro střední školy. 2., upravené vydání. Praha: EDUKO nakladatelství, s. r. o., 2010, 2011. 180 s. ISBN 978-80-87204-41-2.</a:t>
            </a:r>
          </a:p>
          <a:p>
            <a:r>
              <a:rPr lang="cs-CZ" dirty="0" smtClean="0"/>
              <a:t>URL</a:t>
            </a:r>
            <a:r>
              <a:rPr lang="cs-CZ" dirty="0"/>
              <a:t>: </a:t>
            </a:r>
            <a:r>
              <a:rPr lang="cs-CZ" dirty="0" smtClean="0"/>
              <a:t>&lt;</a:t>
            </a:r>
            <a:r>
              <a:rPr lang="cs-CZ" dirty="0"/>
              <a:t>http://</a:t>
            </a:r>
            <a:r>
              <a:rPr lang="cs-CZ" dirty="0" smtClean="0"/>
              <a:t>www.az-data.cz/</a:t>
            </a:r>
            <a:r>
              <a:rPr lang="cs-CZ" dirty="0" err="1" smtClean="0"/>
              <a:t>clanky</a:t>
            </a:r>
            <a:r>
              <a:rPr lang="cs-CZ" dirty="0" smtClean="0"/>
              <a:t>/dan-</a:t>
            </a:r>
            <a:r>
              <a:rPr lang="cs-CZ" dirty="0" err="1" smtClean="0"/>
              <a:t>prijmu</a:t>
            </a:r>
            <a:r>
              <a:rPr lang="cs-CZ" dirty="0" smtClean="0"/>
              <a:t>-</a:t>
            </a:r>
            <a:r>
              <a:rPr lang="cs-CZ" dirty="0" err="1" smtClean="0"/>
              <a:t>pravnickych</a:t>
            </a:r>
            <a:r>
              <a:rPr lang="cs-CZ" dirty="0" smtClean="0"/>
              <a:t>-osob&gt; </a:t>
            </a:r>
            <a:r>
              <a:rPr lang="cs-CZ" dirty="0"/>
              <a:t>[cit. </a:t>
            </a:r>
            <a:r>
              <a:rPr lang="cs-CZ" smtClean="0"/>
              <a:t>2014-02-10</a:t>
            </a:r>
            <a:r>
              <a:rPr lang="cs-CZ" dirty="0" smtClean="0"/>
              <a:t>].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149983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315</TotalTime>
  <Words>368</Words>
  <Application>Microsoft Office PowerPoint</Application>
  <PresentationFormat>Předvádění na obrazovce (4:3)</PresentationFormat>
  <Paragraphs>35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Střední průmyslová škola elektrotechnická a informačních technologií Brno   Číslo a název projektu: CZ.1.07/1.5.00/34.0521 – Investice do vzdělání nesou nejvyšší úrok  Autor: Ing. Kamila Pecková Tematická sada: Finanční matematika  Téma: Daň z příjmů PO  Číslo materiálu: VY_42_INOVACE_05_20_PEKA</vt:lpstr>
      <vt:lpstr>Prezentace aplikace PowerPoint</vt:lpstr>
      <vt:lpstr>Daň z příjmů PO</vt:lpstr>
      <vt:lpstr>Sazba daně</vt:lpstr>
      <vt:lpstr>Výpočet daně</vt:lpstr>
      <vt:lpstr>Příklad</vt:lpstr>
      <vt:lpstr>Řešení</vt:lpstr>
      <vt:lpstr>Zálohy</vt:lpstr>
      <vt:lpstr>Splatnost daně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průmyslová škola elektrotechnická a informačních technologií Brno   Číslo a název projektu: CZ.1.07/1.5.00/34.0521 – Investice do vzdělání nesou nejvyšší úrok  Autor: Ing. Kamila Pecková Tematická sada: Finanční matematika  Téma: Daň z příjmů PO  Číslo materiálu: VY_42_INOVACE_05_XX_PEKA</dc:title>
  <dc:creator>iapetus</dc:creator>
  <cp:lastModifiedBy>iapetus</cp:lastModifiedBy>
  <cp:revision>18</cp:revision>
  <dcterms:created xsi:type="dcterms:W3CDTF">2014-02-22T10:08:06Z</dcterms:created>
  <dcterms:modified xsi:type="dcterms:W3CDTF">2014-04-27T19:49:45Z</dcterms:modified>
</cp:coreProperties>
</file>